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82"/>
  </p:notesMasterIdLst>
  <p:handoutMasterIdLst>
    <p:handoutMasterId r:id="rId183"/>
  </p:handoutMasterIdLst>
  <p:sldIdLst>
    <p:sldId id="420" r:id="rId2"/>
    <p:sldId id="421" r:id="rId3"/>
    <p:sldId id="677" r:id="rId4"/>
    <p:sldId id="428" r:id="rId5"/>
    <p:sldId id="731" r:id="rId6"/>
    <p:sldId id="679" r:id="rId7"/>
    <p:sldId id="680" r:id="rId8"/>
    <p:sldId id="681" r:id="rId9"/>
    <p:sldId id="410" r:id="rId10"/>
    <p:sldId id="412" r:id="rId11"/>
    <p:sldId id="413" r:id="rId12"/>
    <p:sldId id="733" r:id="rId13"/>
    <p:sldId id="414" r:id="rId14"/>
    <p:sldId id="415" r:id="rId15"/>
    <p:sldId id="416" r:id="rId16"/>
    <p:sldId id="417" r:id="rId17"/>
    <p:sldId id="683" r:id="rId18"/>
    <p:sldId id="684" r:id="rId19"/>
    <p:sldId id="685" r:id="rId20"/>
    <p:sldId id="686" r:id="rId21"/>
    <p:sldId id="687" r:id="rId22"/>
    <p:sldId id="717" r:id="rId23"/>
    <p:sldId id="718" r:id="rId24"/>
    <p:sldId id="708" r:id="rId25"/>
    <p:sldId id="709" r:id="rId26"/>
    <p:sldId id="710" r:id="rId27"/>
    <p:sldId id="711" r:id="rId28"/>
    <p:sldId id="712" r:id="rId29"/>
    <p:sldId id="713" r:id="rId30"/>
    <p:sldId id="714" r:id="rId31"/>
    <p:sldId id="715" r:id="rId32"/>
    <p:sldId id="716" r:id="rId33"/>
    <p:sldId id="347" r:id="rId34"/>
    <p:sldId id="345" r:id="rId35"/>
    <p:sldId id="340" r:id="rId36"/>
    <p:sldId id="258" r:id="rId37"/>
    <p:sldId id="260" r:id="rId38"/>
    <p:sldId id="719" r:id="rId39"/>
    <p:sldId id="720" r:id="rId40"/>
    <p:sldId id="721" r:id="rId41"/>
    <p:sldId id="296" r:id="rId42"/>
    <p:sldId id="265" r:id="rId43"/>
    <p:sldId id="302" r:id="rId44"/>
    <p:sldId id="261" r:id="rId45"/>
    <p:sldId id="266" r:id="rId46"/>
    <p:sldId id="267" r:id="rId47"/>
    <p:sldId id="268" r:id="rId48"/>
    <p:sldId id="262" r:id="rId49"/>
    <p:sldId id="322" r:id="rId50"/>
    <p:sldId id="444" r:id="rId51"/>
    <p:sldId id="445" r:id="rId52"/>
    <p:sldId id="446" r:id="rId53"/>
    <p:sldId id="460" r:id="rId54"/>
    <p:sldId id="461" r:id="rId55"/>
    <p:sldId id="303" r:id="rId56"/>
    <p:sldId id="454" r:id="rId57"/>
    <p:sldId id="455" r:id="rId58"/>
    <p:sldId id="456" r:id="rId59"/>
    <p:sldId id="722" r:id="rId60"/>
    <p:sldId id="723" r:id="rId61"/>
    <p:sldId id="457" r:id="rId62"/>
    <p:sldId id="462" r:id="rId63"/>
    <p:sldId id="724" r:id="rId64"/>
    <p:sldId id="725" r:id="rId65"/>
    <p:sldId id="467" r:id="rId66"/>
    <p:sldId id="468" r:id="rId67"/>
    <p:sldId id="469" r:id="rId68"/>
    <p:sldId id="470" r:id="rId69"/>
    <p:sldId id="473" r:id="rId70"/>
    <p:sldId id="474" r:id="rId71"/>
    <p:sldId id="475" r:id="rId72"/>
    <p:sldId id="476" r:id="rId73"/>
    <p:sldId id="477" r:id="rId74"/>
    <p:sldId id="478" r:id="rId75"/>
    <p:sldId id="479" r:id="rId76"/>
    <p:sldId id="480" r:id="rId77"/>
    <p:sldId id="481" r:id="rId78"/>
    <p:sldId id="482" r:id="rId79"/>
    <p:sldId id="483" r:id="rId80"/>
    <p:sldId id="484" r:id="rId81"/>
    <p:sldId id="485" r:id="rId82"/>
    <p:sldId id="486" r:id="rId83"/>
    <p:sldId id="487" r:id="rId84"/>
    <p:sldId id="494" r:id="rId85"/>
    <p:sldId id="495" r:id="rId86"/>
    <p:sldId id="496" r:id="rId87"/>
    <p:sldId id="497" r:id="rId88"/>
    <p:sldId id="498" r:id="rId89"/>
    <p:sldId id="499" r:id="rId90"/>
    <p:sldId id="447" r:id="rId91"/>
    <p:sldId id="448" r:id="rId92"/>
    <p:sldId id="449" r:id="rId93"/>
    <p:sldId id="488" r:id="rId94"/>
    <p:sldId id="489" r:id="rId95"/>
    <p:sldId id="490" r:id="rId96"/>
    <p:sldId id="491" r:id="rId97"/>
    <p:sldId id="492" r:id="rId98"/>
    <p:sldId id="505" r:id="rId99"/>
    <p:sldId id="506" r:id="rId100"/>
    <p:sldId id="507" r:id="rId101"/>
    <p:sldId id="508" r:id="rId102"/>
    <p:sldId id="509" r:id="rId103"/>
    <p:sldId id="510" r:id="rId104"/>
    <p:sldId id="511" r:id="rId105"/>
    <p:sldId id="512" r:id="rId106"/>
    <p:sldId id="586" r:id="rId107"/>
    <p:sldId id="587" r:id="rId108"/>
    <p:sldId id="588" r:id="rId109"/>
    <p:sldId id="589" r:id="rId110"/>
    <p:sldId id="590" r:id="rId111"/>
    <p:sldId id="591" r:id="rId112"/>
    <p:sldId id="592" r:id="rId113"/>
    <p:sldId id="593" r:id="rId114"/>
    <p:sldId id="594" r:id="rId115"/>
    <p:sldId id="595" r:id="rId116"/>
    <p:sldId id="596" r:id="rId117"/>
    <p:sldId id="688" r:id="rId118"/>
    <p:sldId id="689" r:id="rId119"/>
    <p:sldId id="690" r:id="rId120"/>
    <p:sldId id="706" r:id="rId121"/>
    <p:sldId id="691" r:id="rId122"/>
    <p:sldId id="707" r:id="rId123"/>
    <p:sldId id="692" r:id="rId124"/>
    <p:sldId id="603" r:id="rId125"/>
    <p:sldId id="604" r:id="rId126"/>
    <p:sldId id="605" r:id="rId127"/>
    <p:sldId id="606" r:id="rId128"/>
    <p:sldId id="607" r:id="rId129"/>
    <p:sldId id="608" r:id="rId130"/>
    <p:sldId id="609" r:id="rId131"/>
    <p:sldId id="610" r:id="rId132"/>
    <p:sldId id="611" r:id="rId133"/>
    <p:sldId id="612" r:id="rId134"/>
    <p:sldId id="613" r:id="rId135"/>
    <p:sldId id="614" r:id="rId136"/>
    <p:sldId id="615" r:id="rId137"/>
    <p:sldId id="616" r:id="rId138"/>
    <p:sldId id="617" r:id="rId139"/>
    <p:sldId id="618" r:id="rId140"/>
    <p:sldId id="619" r:id="rId141"/>
    <p:sldId id="620" r:id="rId142"/>
    <p:sldId id="621" r:id="rId143"/>
    <p:sldId id="622" r:id="rId144"/>
    <p:sldId id="623" r:id="rId145"/>
    <p:sldId id="624" r:id="rId146"/>
    <p:sldId id="625" r:id="rId147"/>
    <p:sldId id="626" r:id="rId148"/>
    <p:sldId id="627" r:id="rId149"/>
    <p:sldId id="628" r:id="rId150"/>
    <p:sldId id="629" r:id="rId151"/>
    <p:sldId id="630" r:id="rId152"/>
    <p:sldId id="631" r:id="rId153"/>
    <p:sldId id="632" r:id="rId154"/>
    <p:sldId id="633" r:id="rId155"/>
    <p:sldId id="634" r:id="rId156"/>
    <p:sldId id="635" r:id="rId157"/>
    <p:sldId id="636" r:id="rId158"/>
    <p:sldId id="637" r:id="rId159"/>
    <p:sldId id="638" r:id="rId160"/>
    <p:sldId id="639" r:id="rId161"/>
    <p:sldId id="640" r:id="rId162"/>
    <p:sldId id="641" r:id="rId163"/>
    <p:sldId id="642" r:id="rId164"/>
    <p:sldId id="643" r:id="rId165"/>
    <p:sldId id="644" r:id="rId166"/>
    <p:sldId id="645" r:id="rId167"/>
    <p:sldId id="647" r:id="rId168"/>
    <p:sldId id="648" r:id="rId169"/>
    <p:sldId id="649" r:id="rId170"/>
    <p:sldId id="650" r:id="rId171"/>
    <p:sldId id="651" r:id="rId172"/>
    <p:sldId id="652" r:id="rId173"/>
    <p:sldId id="653" r:id="rId174"/>
    <p:sldId id="654" r:id="rId175"/>
    <p:sldId id="655" r:id="rId176"/>
    <p:sldId id="656" r:id="rId177"/>
    <p:sldId id="657" r:id="rId178"/>
    <p:sldId id="658" r:id="rId179"/>
    <p:sldId id="659" r:id="rId180"/>
    <p:sldId id="660" r:id="rId181"/>
  </p:sldIdLst>
  <p:sldSz cx="9144000" cy="6858000" type="letter"/>
  <p:notesSz cx="6858000" cy="9144000"/>
  <p:embeddedFontLst>
    <p:embeddedFont>
      <p:font typeface="Arial Rounded MT Bold" panose="020F0704030504030204" pitchFamily="34" charset="0"/>
      <p:regular r:id="rId184"/>
    </p:embeddedFont>
    <p:embeddedFont>
      <p:font typeface="Arial Narrow" panose="020B0604020202020204" charset="0"/>
      <p:regular r:id="rId185"/>
      <p:bold r:id="rId186"/>
      <p:italic r:id="rId187"/>
      <p:boldItalic r:id="rId188"/>
    </p:embeddedFont>
    <p:embeddedFont>
      <p:font typeface="MT Extra" panose="05050102010205020202" pitchFamily="18" charset="2"/>
      <p:regular r:id="rId189"/>
    </p:embeddedFont>
    <p:embeddedFont>
      <p:font typeface="Times" panose="02020603050405020304" pitchFamily="18" charset="0"/>
      <p:regular r:id="rId190"/>
      <p:bold r:id="rId191"/>
      <p:italic r:id="rId192"/>
      <p:boldItalic r:id="rId193"/>
    </p:embeddedFont>
    <p:embeddedFont>
      <p:font typeface="Helvetica" panose="020B0604020202020204" pitchFamily="34" charset="0"/>
      <p:regular r:id="rId194"/>
      <p:bold r:id="rId195"/>
      <p:italic r:id="rId196"/>
      <p:boldItalic r:id="rId197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-6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-6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-6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-6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Rounded MT Bold" pitchFamily="-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Rounded MT Bold" pitchFamily="-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Rounded MT Bold" pitchFamily="-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Rounded MT Bold" pitchFamily="-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Rounded MT Bold" pitchFamily="-6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0099"/>
    <a:srgbClr val="660033"/>
    <a:srgbClr val="007000"/>
    <a:srgbClr val="FFFFFF"/>
    <a:srgbClr val="E8E8E8"/>
    <a:srgbClr val="00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 varScale="1">
        <p:scale>
          <a:sx n="66" d="100"/>
          <a:sy n="66" d="100"/>
        </p:scale>
        <p:origin x="114" y="60"/>
      </p:cViewPr>
      <p:guideLst>
        <p:guide orient="horz" pos="21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font" Target="fonts/font8.fntdata"/><Relationship Id="rId196" Type="http://schemas.openxmlformats.org/officeDocument/2006/relationships/font" Target="fonts/font13.fntdata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font" Target="fonts/font3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font" Target="fonts/font9.fntdata"/><Relationship Id="rId197" Type="http://schemas.openxmlformats.org/officeDocument/2006/relationships/font" Target="fonts/font14.fntdata"/><Relationship Id="rId20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notesMaster" Target="notesMasters/notesMaster1.xml"/><Relationship Id="rId187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72" Type="http://schemas.openxmlformats.org/officeDocument/2006/relationships/slide" Target="slides/slide171.xml"/><Relationship Id="rId193" Type="http://schemas.openxmlformats.org/officeDocument/2006/relationships/font" Target="fonts/font10.fntdata"/><Relationship Id="rId202" Type="http://schemas.microsoft.com/office/2015/10/relationships/revisionInfo" Target="revisionInfo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font" Target="fonts/font11.fntdata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font" Target="fonts/font1.fntdata"/><Relationship Id="rId189" Type="http://schemas.openxmlformats.org/officeDocument/2006/relationships/font" Target="fonts/font6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font" Target="fonts/font12.fntdata"/><Relationship Id="rId190" Type="http://schemas.openxmlformats.org/officeDocument/2006/relationships/font" Target="fonts/font7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2763" y="8704263"/>
            <a:ext cx="7524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>
                <a:latin typeface="Arial" charset="0"/>
              </a:rPr>
              <a:t>Page </a:t>
            </a:r>
            <a:fld id="{EF6856EF-5923-4727-A87B-A692E58C4797}" type="slidenum">
              <a:rPr lang="en-US" sz="1200">
                <a:latin typeface="Arial" charset="0"/>
              </a:rPr>
              <a:pPr algn="ctr" defTabSz="868363">
                <a:lnSpc>
                  <a:spcPct val="90000"/>
                </a:lnSpc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50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52763" y="8704263"/>
            <a:ext cx="752475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>
                <a:latin typeface="Arial" charset="0"/>
              </a:rPr>
              <a:t>Page </a:t>
            </a:r>
            <a:fld id="{C7B54198-5D35-4284-893A-DDF0C98EC6B7}" type="slidenum">
              <a:rPr lang="en-US" sz="1200">
                <a:latin typeface="Arial" charset="0"/>
              </a:rPr>
              <a:pPr algn="ctr" defTabSz="868363">
                <a:lnSpc>
                  <a:spcPct val="90000"/>
                </a:lnSpc>
              </a:pPr>
              <a:t>‹#›</a:t>
            </a:fld>
            <a:endParaRPr lang="en-US" sz="1200">
              <a:latin typeface="Arial" charset="0"/>
            </a:endParaRP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49902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775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355600"/>
            <a:ext cx="2055812" cy="6045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355600"/>
            <a:ext cx="6018213" cy="6045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355600"/>
            <a:ext cx="8226425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624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962400" cy="4800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F899D6-69E4-4E46-9EB4-68281707A8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355600"/>
            <a:ext cx="822642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772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142288" y="6503988"/>
            <a:ext cx="9937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/>
            <a:r>
              <a:rPr lang="en-US" sz="1400"/>
              <a:t>8 - </a:t>
            </a:r>
            <a:fld id="{D12BD0E3-6134-4FF3-97D3-82D2C164893A}" type="slidenum">
              <a:rPr lang="en-US" sz="1400"/>
              <a:pPr algn="r"/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-6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-6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-6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-64" charset="0"/>
        </a:defRPr>
      </a:lvl5pPr>
      <a:lvl6pPr marL="4572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-64" charset="0"/>
        </a:defRPr>
      </a:lvl6pPr>
      <a:lvl7pPr marL="9144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-64" charset="0"/>
        </a:defRPr>
      </a:lvl7pPr>
      <a:lvl8pPr marL="13716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-64" charset="0"/>
        </a:defRPr>
      </a:lvl8pPr>
      <a:lvl9pPr marL="18288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-6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7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8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9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1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2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4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7.bin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8.png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9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0.pn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2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4.png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N3MOV.AVI" TargetMode="Externa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%20Documents\PPT%20Files\Windows\FXYZMOV.AVI" TargetMode="External"/><Relationship Id="rId6" Type="http://schemas.openxmlformats.org/officeDocument/2006/relationships/hyperlink" Target="http://www.uky.edu/~holler/html/orbitals_2.htm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2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audio" Target="../media/audio5.wav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 Interference</a:t>
            </a:r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461963" y="1695450"/>
            <a:ext cx="1012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 axis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7881938" y="3430588"/>
            <a:ext cx="10064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 axis</a:t>
            </a:r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2217738" y="1646238"/>
            <a:ext cx="304800" cy="139541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4051300" y="1619250"/>
            <a:ext cx="304800" cy="139541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530225" y="5262563"/>
            <a:ext cx="80660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When two waves occur in sync with each other, </a:t>
            </a: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constructive interference</a:t>
            </a:r>
            <a:r>
              <a:rPr lang="en-US"/>
              <a:t> occurs causing the amplitude to increase.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" pitchFamily="-64" charset="0"/>
            </a:endParaRPr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3819525" y="3748088"/>
            <a:ext cx="733425" cy="1449387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0265" name="Freeform 9"/>
          <p:cNvSpPr>
            <a:spLocks/>
          </p:cNvSpPr>
          <p:nvPr/>
        </p:nvSpPr>
        <p:spPr bwMode="auto">
          <a:xfrm>
            <a:off x="947738" y="3044825"/>
            <a:ext cx="6492875" cy="1320800"/>
          </a:xfrm>
          <a:custGeom>
            <a:avLst/>
            <a:gdLst/>
            <a:ahLst/>
            <a:cxnLst>
              <a:cxn ang="0">
                <a:pos x="56" y="538"/>
              </a:cxn>
              <a:cxn ang="0">
                <a:pos x="113" y="674"/>
              </a:cxn>
              <a:cxn ang="0">
                <a:pos x="316" y="809"/>
              </a:cxn>
              <a:cxn ang="0">
                <a:pos x="406" y="764"/>
              </a:cxn>
              <a:cxn ang="0">
                <a:pos x="552" y="572"/>
              </a:cxn>
              <a:cxn ang="0">
                <a:pos x="766" y="133"/>
              </a:cxn>
              <a:cxn ang="0">
                <a:pos x="845" y="43"/>
              </a:cxn>
              <a:cxn ang="0">
                <a:pos x="1003" y="54"/>
              </a:cxn>
              <a:cxn ang="0">
                <a:pos x="1093" y="189"/>
              </a:cxn>
              <a:cxn ang="0">
                <a:pos x="1138" y="313"/>
              </a:cxn>
              <a:cxn ang="0">
                <a:pos x="1183" y="415"/>
              </a:cxn>
              <a:cxn ang="0">
                <a:pos x="1273" y="629"/>
              </a:cxn>
              <a:cxn ang="0">
                <a:pos x="1341" y="719"/>
              </a:cxn>
              <a:cxn ang="0">
                <a:pos x="1386" y="775"/>
              </a:cxn>
              <a:cxn ang="0">
                <a:pos x="1577" y="809"/>
              </a:cxn>
              <a:cxn ang="0">
                <a:pos x="1679" y="640"/>
              </a:cxn>
              <a:cxn ang="0">
                <a:pos x="1791" y="336"/>
              </a:cxn>
              <a:cxn ang="0">
                <a:pos x="1915" y="99"/>
              </a:cxn>
              <a:cxn ang="0">
                <a:pos x="2141" y="65"/>
              </a:cxn>
              <a:cxn ang="0">
                <a:pos x="2197" y="122"/>
              </a:cxn>
              <a:cxn ang="0">
                <a:pos x="2276" y="257"/>
              </a:cxn>
              <a:cxn ang="0">
                <a:pos x="2332" y="403"/>
              </a:cxn>
              <a:cxn ang="0">
                <a:pos x="2456" y="662"/>
              </a:cxn>
              <a:cxn ang="0">
                <a:pos x="2524" y="741"/>
              </a:cxn>
              <a:cxn ang="0">
                <a:pos x="2670" y="820"/>
              </a:cxn>
              <a:cxn ang="0">
                <a:pos x="2738" y="764"/>
              </a:cxn>
              <a:cxn ang="0">
                <a:pos x="2851" y="629"/>
              </a:cxn>
              <a:cxn ang="0">
                <a:pos x="2963" y="336"/>
              </a:cxn>
              <a:cxn ang="0">
                <a:pos x="3031" y="234"/>
              </a:cxn>
              <a:cxn ang="0">
                <a:pos x="3166" y="43"/>
              </a:cxn>
              <a:cxn ang="0">
                <a:pos x="3425" y="212"/>
              </a:cxn>
              <a:cxn ang="0">
                <a:pos x="3448" y="291"/>
              </a:cxn>
              <a:cxn ang="0">
                <a:pos x="3684" y="730"/>
              </a:cxn>
              <a:cxn ang="0">
                <a:pos x="3786" y="809"/>
              </a:cxn>
              <a:cxn ang="0">
                <a:pos x="3955" y="719"/>
              </a:cxn>
              <a:cxn ang="0">
                <a:pos x="4090" y="415"/>
              </a:cxn>
            </a:cxnLst>
            <a:rect l="0" t="0" r="r" b="b"/>
            <a:pathLst>
              <a:path w="4090" h="832">
                <a:moveTo>
                  <a:pt x="0" y="403"/>
                </a:moveTo>
                <a:cubicBezTo>
                  <a:pt x="15" y="451"/>
                  <a:pt x="39" y="488"/>
                  <a:pt x="56" y="538"/>
                </a:cubicBezTo>
                <a:cubicBezTo>
                  <a:pt x="65" y="566"/>
                  <a:pt x="73" y="615"/>
                  <a:pt x="90" y="640"/>
                </a:cubicBezTo>
                <a:cubicBezTo>
                  <a:pt x="97" y="651"/>
                  <a:pt x="102" y="664"/>
                  <a:pt x="113" y="674"/>
                </a:cubicBezTo>
                <a:cubicBezTo>
                  <a:pt x="133" y="691"/>
                  <a:pt x="169" y="741"/>
                  <a:pt x="169" y="741"/>
                </a:cubicBezTo>
                <a:cubicBezTo>
                  <a:pt x="195" y="815"/>
                  <a:pt x="251" y="796"/>
                  <a:pt x="316" y="809"/>
                </a:cubicBezTo>
                <a:cubicBezTo>
                  <a:pt x="338" y="805"/>
                  <a:pt x="362" y="808"/>
                  <a:pt x="383" y="798"/>
                </a:cubicBezTo>
                <a:cubicBezTo>
                  <a:pt x="395" y="791"/>
                  <a:pt x="396" y="773"/>
                  <a:pt x="406" y="764"/>
                </a:cubicBezTo>
                <a:cubicBezTo>
                  <a:pt x="415" y="754"/>
                  <a:pt x="428" y="748"/>
                  <a:pt x="440" y="741"/>
                </a:cubicBezTo>
                <a:cubicBezTo>
                  <a:pt x="461" y="677"/>
                  <a:pt x="530" y="637"/>
                  <a:pt x="552" y="572"/>
                </a:cubicBezTo>
                <a:cubicBezTo>
                  <a:pt x="576" y="496"/>
                  <a:pt x="585" y="415"/>
                  <a:pt x="654" y="369"/>
                </a:cubicBezTo>
                <a:cubicBezTo>
                  <a:pt x="685" y="275"/>
                  <a:pt x="674" y="192"/>
                  <a:pt x="766" y="133"/>
                </a:cubicBezTo>
                <a:cubicBezTo>
                  <a:pt x="827" y="42"/>
                  <a:pt x="746" y="152"/>
                  <a:pt x="823" y="76"/>
                </a:cubicBezTo>
                <a:cubicBezTo>
                  <a:pt x="832" y="66"/>
                  <a:pt x="835" y="51"/>
                  <a:pt x="845" y="43"/>
                </a:cubicBezTo>
                <a:cubicBezTo>
                  <a:pt x="865" y="25"/>
                  <a:pt x="924" y="20"/>
                  <a:pt x="924" y="20"/>
                </a:cubicBezTo>
                <a:cubicBezTo>
                  <a:pt x="1004" y="46"/>
                  <a:pt x="966" y="0"/>
                  <a:pt x="1003" y="54"/>
                </a:cubicBezTo>
                <a:cubicBezTo>
                  <a:pt x="1006" y="69"/>
                  <a:pt x="1015" y="86"/>
                  <a:pt x="1025" y="99"/>
                </a:cubicBezTo>
                <a:cubicBezTo>
                  <a:pt x="1032" y="108"/>
                  <a:pt x="1082" y="183"/>
                  <a:pt x="1093" y="189"/>
                </a:cubicBezTo>
                <a:cubicBezTo>
                  <a:pt x="1105" y="195"/>
                  <a:pt x="1070" y="125"/>
                  <a:pt x="1082" y="133"/>
                </a:cubicBezTo>
                <a:cubicBezTo>
                  <a:pt x="1100" y="191"/>
                  <a:pt x="1116" y="223"/>
                  <a:pt x="1138" y="313"/>
                </a:cubicBezTo>
                <a:cubicBezTo>
                  <a:pt x="1149" y="313"/>
                  <a:pt x="1172" y="381"/>
                  <a:pt x="1172" y="381"/>
                </a:cubicBezTo>
                <a:cubicBezTo>
                  <a:pt x="1175" y="392"/>
                  <a:pt x="1177" y="404"/>
                  <a:pt x="1183" y="415"/>
                </a:cubicBezTo>
                <a:cubicBezTo>
                  <a:pt x="1196" y="438"/>
                  <a:pt x="1219" y="456"/>
                  <a:pt x="1228" y="482"/>
                </a:cubicBezTo>
                <a:cubicBezTo>
                  <a:pt x="1233" y="499"/>
                  <a:pt x="1260" y="612"/>
                  <a:pt x="1273" y="629"/>
                </a:cubicBezTo>
                <a:cubicBezTo>
                  <a:pt x="1281" y="639"/>
                  <a:pt x="1307" y="677"/>
                  <a:pt x="1318" y="685"/>
                </a:cubicBezTo>
                <a:cubicBezTo>
                  <a:pt x="1325" y="696"/>
                  <a:pt x="1331" y="709"/>
                  <a:pt x="1341" y="719"/>
                </a:cubicBezTo>
                <a:cubicBezTo>
                  <a:pt x="1350" y="728"/>
                  <a:pt x="1366" y="730"/>
                  <a:pt x="1375" y="741"/>
                </a:cubicBezTo>
                <a:cubicBezTo>
                  <a:pt x="1382" y="750"/>
                  <a:pt x="1379" y="765"/>
                  <a:pt x="1386" y="775"/>
                </a:cubicBezTo>
                <a:cubicBezTo>
                  <a:pt x="1410" y="811"/>
                  <a:pt x="1418" y="808"/>
                  <a:pt x="1454" y="820"/>
                </a:cubicBezTo>
                <a:cubicBezTo>
                  <a:pt x="1495" y="816"/>
                  <a:pt x="1536" y="817"/>
                  <a:pt x="1577" y="809"/>
                </a:cubicBezTo>
                <a:cubicBezTo>
                  <a:pt x="1602" y="803"/>
                  <a:pt x="1622" y="772"/>
                  <a:pt x="1634" y="753"/>
                </a:cubicBezTo>
                <a:cubicBezTo>
                  <a:pt x="1654" y="717"/>
                  <a:pt x="1656" y="673"/>
                  <a:pt x="1679" y="640"/>
                </a:cubicBezTo>
                <a:cubicBezTo>
                  <a:pt x="1709" y="593"/>
                  <a:pt x="1739" y="555"/>
                  <a:pt x="1758" y="505"/>
                </a:cubicBezTo>
                <a:cubicBezTo>
                  <a:pt x="1740" y="454"/>
                  <a:pt x="1814" y="448"/>
                  <a:pt x="1791" y="336"/>
                </a:cubicBezTo>
                <a:cubicBezTo>
                  <a:pt x="1837" y="279"/>
                  <a:pt x="1804" y="243"/>
                  <a:pt x="1859" y="200"/>
                </a:cubicBezTo>
                <a:cubicBezTo>
                  <a:pt x="1884" y="179"/>
                  <a:pt x="1915" y="99"/>
                  <a:pt x="1915" y="99"/>
                </a:cubicBezTo>
                <a:cubicBezTo>
                  <a:pt x="1968" y="17"/>
                  <a:pt x="1963" y="94"/>
                  <a:pt x="2017" y="43"/>
                </a:cubicBezTo>
                <a:cubicBezTo>
                  <a:pt x="2058" y="48"/>
                  <a:pt x="2108" y="38"/>
                  <a:pt x="2141" y="65"/>
                </a:cubicBezTo>
                <a:cubicBezTo>
                  <a:pt x="2151" y="73"/>
                  <a:pt x="2153" y="89"/>
                  <a:pt x="2163" y="99"/>
                </a:cubicBezTo>
                <a:cubicBezTo>
                  <a:pt x="2172" y="108"/>
                  <a:pt x="2185" y="114"/>
                  <a:pt x="2197" y="122"/>
                </a:cubicBezTo>
                <a:cubicBezTo>
                  <a:pt x="2216" y="180"/>
                  <a:pt x="2201" y="146"/>
                  <a:pt x="2253" y="223"/>
                </a:cubicBezTo>
                <a:cubicBezTo>
                  <a:pt x="2260" y="234"/>
                  <a:pt x="2276" y="257"/>
                  <a:pt x="2276" y="257"/>
                </a:cubicBezTo>
                <a:cubicBezTo>
                  <a:pt x="2287" y="293"/>
                  <a:pt x="2292" y="334"/>
                  <a:pt x="2310" y="369"/>
                </a:cubicBezTo>
                <a:cubicBezTo>
                  <a:pt x="2316" y="381"/>
                  <a:pt x="2326" y="390"/>
                  <a:pt x="2332" y="403"/>
                </a:cubicBezTo>
                <a:cubicBezTo>
                  <a:pt x="2361" y="469"/>
                  <a:pt x="2358" y="486"/>
                  <a:pt x="2411" y="538"/>
                </a:cubicBezTo>
                <a:cubicBezTo>
                  <a:pt x="2422" y="584"/>
                  <a:pt x="2437" y="617"/>
                  <a:pt x="2456" y="662"/>
                </a:cubicBezTo>
                <a:cubicBezTo>
                  <a:pt x="2466" y="687"/>
                  <a:pt x="2499" y="755"/>
                  <a:pt x="2524" y="775"/>
                </a:cubicBezTo>
                <a:cubicBezTo>
                  <a:pt x="2533" y="782"/>
                  <a:pt x="2512" y="737"/>
                  <a:pt x="2524" y="741"/>
                </a:cubicBezTo>
                <a:cubicBezTo>
                  <a:pt x="2645" y="823"/>
                  <a:pt x="2471" y="748"/>
                  <a:pt x="2614" y="820"/>
                </a:cubicBezTo>
                <a:cubicBezTo>
                  <a:pt x="2638" y="832"/>
                  <a:pt x="2670" y="820"/>
                  <a:pt x="2670" y="820"/>
                </a:cubicBezTo>
                <a:cubicBezTo>
                  <a:pt x="2689" y="816"/>
                  <a:pt x="2712" y="821"/>
                  <a:pt x="2727" y="809"/>
                </a:cubicBezTo>
                <a:cubicBezTo>
                  <a:pt x="2738" y="799"/>
                  <a:pt x="2729" y="776"/>
                  <a:pt x="2738" y="764"/>
                </a:cubicBezTo>
                <a:cubicBezTo>
                  <a:pt x="2745" y="752"/>
                  <a:pt x="2760" y="748"/>
                  <a:pt x="2772" y="741"/>
                </a:cubicBezTo>
                <a:cubicBezTo>
                  <a:pt x="2813" y="678"/>
                  <a:pt x="2780" y="651"/>
                  <a:pt x="2851" y="629"/>
                </a:cubicBezTo>
                <a:cubicBezTo>
                  <a:pt x="2890" y="507"/>
                  <a:pt x="2812" y="675"/>
                  <a:pt x="2884" y="561"/>
                </a:cubicBezTo>
                <a:cubicBezTo>
                  <a:pt x="2927" y="491"/>
                  <a:pt x="2918" y="403"/>
                  <a:pt x="2963" y="336"/>
                </a:cubicBezTo>
                <a:cubicBezTo>
                  <a:pt x="2978" y="313"/>
                  <a:pt x="2992" y="290"/>
                  <a:pt x="3008" y="268"/>
                </a:cubicBezTo>
                <a:cubicBezTo>
                  <a:pt x="3015" y="256"/>
                  <a:pt x="3031" y="234"/>
                  <a:pt x="3031" y="234"/>
                </a:cubicBezTo>
                <a:cubicBezTo>
                  <a:pt x="3045" y="189"/>
                  <a:pt x="3026" y="170"/>
                  <a:pt x="3065" y="144"/>
                </a:cubicBezTo>
                <a:cubicBezTo>
                  <a:pt x="3123" y="55"/>
                  <a:pt x="3063" y="62"/>
                  <a:pt x="3166" y="43"/>
                </a:cubicBezTo>
                <a:cubicBezTo>
                  <a:pt x="3199" y="46"/>
                  <a:pt x="3245" y="37"/>
                  <a:pt x="3279" y="43"/>
                </a:cubicBezTo>
                <a:cubicBezTo>
                  <a:pt x="3354" y="55"/>
                  <a:pt x="3391" y="161"/>
                  <a:pt x="3425" y="212"/>
                </a:cubicBezTo>
                <a:cubicBezTo>
                  <a:pt x="3447" y="245"/>
                  <a:pt x="3470" y="347"/>
                  <a:pt x="3481" y="448"/>
                </a:cubicBezTo>
                <a:cubicBezTo>
                  <a:pt x="3605" y="662"/>
                  <a:pt x="3448" y="291"/>
                  <a:pt x="3448" y="291"/>
                </a:cubicBezTo>
                <a:cubicBezTo>
                  <a:pt x="3481" y="403"/>
                  <a:pt x="3560" y="572"/>
                  <a:pt x="3605" y="617"/>
                </a:cubicBezTo>
                <a:cubicBezTo>
                  <a:pt x="3642" y="672"/>
                  <a:pt x="3640" y="677"/>
                  <a:pt x="3684" y="730"/>
                </a:cubicBezTo>
                <a:cubicBezTo>
                  <a:pt x="3694" y="742"/>
                  <a:pt x="3705" y="754"/>
                  <a:pt x="3718" y="764"/>
                </a:cubicBezTo>
                <a:cubicBezTo>
                  <a:pt x="3739" y="780"/>
                  <a:pt x="3786" y="809"/>
                  <a:pt x="3786" y="809"/>
                </a:cubicBezTo>
                <a:cubicBezTo>
                  <a:pt x="3792" y="807"/>
                  <a:pt x="3869" y="799"/>
                  <a:pt x="3887" y="786"/>
                </a:cubicBezTo>
                <a:cubicBezTo>
                  <a:pt x="3912" y="766"/>
                  <a:pt x="3955" y="719"/>
                  <a:pt x="3955" y="719"/>
                </a:cubicBezTo>
                <a:cubicBezTo>
                  <a:pt x="3972" y="664"/>
                  <a:pt x="4012" y="624"/>
                  <a:pt x="4034" y="572"/>
                </a:cubicBezTo>
                <a:cubicBezTo>
                  <a:pt x="4054" y="520"/>
                  <a:pt x="4064" y="465"/>
                  <a:pt x="4090" y="415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0266" name="Line 10"/>
          <p:cNvSpPr>
            <a:spLocks noChangeShapeType="1"/>
          </p:cNvSpPr>
          <p:nvPr/>
        </p:nvSpPr>
        <p:spPr bwMode="auto">
          <a:xfrm flipV="1">
            <a:off x="876300" y="2308225"/>
            <a:ext cx="0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0267" name="Line 11"/>
          <p:cNvSpPr>
            <a:spLocks noChangeShapeType="1"/>
          </p:cNvSpPr>
          <p:nvPr/>
        </p:nvSpPr>
        <p:spPr bwMode="auto">
          <a:xfrm>
            <a:off x="876300" y="3667125"/>
            <a:ext cx="6904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0268" name="Freeform 12"/>
          <p:cNvSpPr>
            <a:spLocks/>
          </p:cNvSpPr>
          <p:nvPr/>
        </p:nvSpPr>
        <p:spPr bwMode="auto">
          <a:xfrm>
            <a:off x="941388" y="3054350"/>
            <a:ext cx="6492875" cy="1320800"/>
          </a:xfrm>
          <a:custGeom>
            <a:avLst/>
            <a:gdLst/>
            <a:ahLst/>
            <a:cxnLst>
              <a:cxn ang="0">
                <a:pos x="56" y="538"/>
              </a:cxn>
              <a:cxn ang="0">
                <a:pos x="113" y="674"/>
              </a:cxn>
              <a:cxn ang="0">
                <a:pos x="316" y="809"/>
              </a:cxn>
              <a:cxn ang="0">
                <a:pos x="406" y="764"/>
              </a:cxn>
              <a:cxn ang="0">
                <a:pos x="552" y="572"/>
              </a:cxn>
              <a:cxn ang="0">
                <a:pos x="766" y="133"/>
              </a:cxn>
              <a:cxn ang="0">
                <a:pos x="845" y="43"/>
              </a:cxn>
              <a:cxn ang="0">
                <a:pos x="1003" y="54"/>
              </a:cxn>
              <a:cxn ang="0">
                <a:pos x="1093" y="189"/>
              </a:cxn>
              <a:cxn ang="0">
                <a:pos x="1138" y="313"/>
              </a:cxn>
              <a:cxn ang="0">
                <a:pos x="1183" y="415"/>
              </a:cxn>
              <a:cxn ang="0">
                <a:pos x="1273" y="629"/>
              </a:cxn>
              <a:cxn ang="0">
                <a:pos x="1341" y="719"/>
              </a:cxn>
              <a:cxn ang="0">
                <a:pos x="1386" y="775"/>
              </a:cxn>
              <a:cxn ang="0">
                <a:pos x="1577" y="809"/>
              </a:cxn>
              <a:cxn ang="0">
                <a:pos x="1679" y="640"/>
              </a:cxn>
              <a:cxn ang="0">
                <a:pos x="1791" y="336"/>
              </a:cxn>
              <a:cxn ang="0">
                <a:pos x="1915" y="99"/>
              </a:cxn>
              <a:cxn ang="0">
                <a:pos x="2141" y="65"/>
              </a:cxn>
              <a:cxn ang="0">
                <a:pos x="2197" y="122"/>
              </a:cxn>
              <a:cxn ang="0">
                <a:pos x="2276" y="257"/>
              </a:cxn>
              <a:cxn ang="0">
                <a:pos x="2332" y="403"/>
              </a:cxn>
              <a:cxn ang="0">
                <a:pos x="2456" y="662"/>
              </a:cxn>
              <a:cxn ang="0">
                <a:pos x="2524" y="741"/>
              </a:cxn>
              <a:cxn ang="0">
                <a:pos x="2670" y="820"/>
              </a:cxn>
              <a:cxn ang="0">
                <a:pos x="2738" y="764"/>
              </a:cxn>
              <a:cxn ang="0">
                <a:pos x="2851" y="629"/>
              </a:cxn>
              <a:cxn ang="0">
                <a:pos x="2963" y="336"/>
              </a:cxn>
              <a:cxn ang="0">
                <a:pos x="3031" y="234"/>
              </a:cxn>
              <a:cxn ang="0">
                <a:pos x="3166" y="43"/>
              </a:cxn>
              <a:cxn ang="0">
                <a:pos x="3425" y="212"/>
              </a:cxn>
              <a:cxn ang="0">
                <a:pos x="3448" y="291"/>
              </a:cxn>
              <a:cxn ang="0">
                <a:pos x="3684" y="730"/>
              </a:cxn>
              <a:cxn ang="0">
                <a:pos x="3786" y="809"/>
              </a:cxn>
              <a:cxn ang="0">
                <a:pos x="3955" y="719"/>
              </a:cxn>
              <a:cxn ang="0">
                <a:pos x="4090" y="415"/>
              </a:cxn>
            </a:cxnLst>
            <a:rect l="0" t="0" r="r" b="b"/>
            <a:pathLst>
              <a:path w="4090" h="832">
                <a:moveTo>
                  <a:pt x="0" y="403"/>
                </a:moveTo>
                <a:cubicBezTo>
                  <a:pt x="15" y="451"/>
                  <a:pt x="39" y="488"/>
                  <a:pt x="56" y="538"/>
                </a:cubicBezTo>
                <a:cubicBezTo>
                  <a:pt x="65" y="566"/>
                  <a:pt x="73" y="615"/>
                  <a:pt x="90" y="640"/>
                </a:cubicBezTo>
                <a:cubicBezTo>
                  <a:pt x="97" y="651"/>
                  <a:pt x="102" y="664"/>
                  <a:pt x="113" y="674"/>
                </a:cubicBezTo>
                <a:cubicBezTo>
                  <a:pt x="133" y="691"/>
                  <a:pt x="169" y="741"/>
                  <a:pt x="169" y="741"/>
                </a:cubicBezTo>
                <a:cubicBezTo>
                  <a:pt x="195" y="815"/>
                  <a:pt x="251" y="796"/>
                  <a:pt x="316" y="809"/>
                </a:cubicBezTo>
                <a:cubicBezTo>
                  <a:pt x="338" y="805"/>
                  <a:pt x="362" y="808"/>
                  <a:pt x="383" y="798"/>
                </a:cubicBezTo>
                <a:cubicBezTo>
                  <a:pt x="395" y="791"/>
                  <a:pt x="396" y="773"/>
                  <a:pt x="406" y="764"/>
                </a:cubicBezTo>
                <a:cubicBezTo>
                  <a:pt x="415" y="754"/>
                  <a:pt x="428" y="748"/>
                  <a:pt x="440" y="741"/>
                </a:cubicBezTo>
                <a:cubicBezTo>
                  <a:pt x="461" y="677"/>
                  <a:pt x="530" y="637"/>
                  <a:pt x="552" y="572"/>
                </a:cubicBezTo>
                <a:cubicBezTo>
                  <a:pt x="576" y="496"/>
                  <a:pt x="585" y="415"/>
                  <a:pt x="654" y="369"/>
                </a:cubicBezTo>
                <a:cubicBezTo>
                  <a:pt x="685" y="275"/>
                  <a:pt x="674" y="192"/>
                  <a:pt x="766" y="133"/>
                </a:cubicBezTo>
                <a:cubicBezTo>
                  <a:pt x="827" y="42"/>
                  <a:pt x="746" y="152"/>
                  <a:pt x="823" y="76"/>
                </a:cubicBezTo>
                <a:cubicBezTo>
                  <a:pt x="832" y="66"/>
                  <a:pt x="835" y="51"/>
                  <a:pt x="845" y="43"/>
                </a:cubicBezTo>
                <a:cubicBezTo>
                  <a:pt x="865" y="25"/>
                  <a:pt x="924" y="20"/>
                  <a:pt x="924" y="20"/>
                </a:cubicBezTo>
                <a:cubicBezTo>
                  <a:pt x="1004" y="46"/>
                  <a:pt x="966" y="0"/>
                  <a:pt x="1003" y="54"/>
                </a:cubicBezTo>
                <a:cubicBezTo>
                  <a:pt x="1006" y="69"/>
                  <a:pt x="1015" y="86"/>
                  <a:pt x="1025" y="99"/>
                </a:cubicBezTo>
                <a:cubicBezTo>
                  <a:pt x="1032" y="108"/>
                  <a:pt x="1082" y="183"/>
                  <a:pt x="1093" y="189"/>
                </a:cubicBezTo>
                <a:cubicBezTo>
                  <a:pt x="1105" y="195"/>
                  <a:pt x="1070" y="125"/>
                  <a:pt x="1082" y="133"/>
                </a:cubicBezTo>
                <a:cubicBezTo>
                  <a:pt x="1100" y="191"/>
                  <a:pt x="1116" y="223"/>
                  <a:pt x="1138" y="313"/>
                </a:cubicBezTo>
                <a:cubicBezTo>
                  <a:pt x="1149" y="313"/>
                  <a:pt x="1172" y="381"/>
                  <a:pt x="1172" y="381"/>
                </a:cubicBezTo>
                <a:cubicBezTo>
                  <a:pt x="1175" y="392"/>
                  <a:pt x="1177" y="404"/>
                  <a:pt x="1183" y="415"/>
                </a:cubicBezTo>
                <a:cubicBezTo>
                  <a:pt x="1196" y="438"/>
                  <a:pt x="1219" y="456"/>
                  <a:pt x="1228" y="482"/>
                </a:cubicBezTo>
                <a:cubicBezTo>
                  <a:pt x="1233" y="499"/>
                  <a:pt x="1260" y="612"/>
                  <a:pt x="1273" y="629"/>
                </a:cubicBezTo>
                <a:cubicBezTo>
                  <a:pt x="1281" y="639"/>
                  <a:pt x="1307" y="677"/>
                  <a:pt x="1318" y="685"/>
                </a:cubicBezTo>
                <a:cubicBezTo>
                  <a:pt x="1325" y="696"/>
                  <a:pt x="1331" y="709"/>
                  <a:pt x="1341" y="719"/>
                </a:cubicBezTo>
                <a:cubicBezTo>
                  <a:pt x="1350" y="728"/>
                  <a:pt x="1366" y="730"/>
                  <a:pt x="1375" y="741"/>
                </a:cubicBezTo>
                <a:cubicBezTo>
                  <a:pt x="1382" y="750"/>
                  <a:pt x="1379" y="765"/>
                  <a:pt x="1386" y="775"/>
                </a:cubicBezTo>
                <a:cubicBezTo>
                  <a:pt x="1410" y="811"/>
                  <a:pt x="1418" y="808"/>
                  <a:pt x="1454" y="820"/>
                </a:cubicBezTo>
                <a:cubicBezTo>
                  <a:pt x="1495" y="816"/>
                  <a:pt x="1536" y="817"/>
                  <a:pt x="1577" y="809"/>
                </a:cubicBezTo>
                <a:cubicBezTo>
                  <a:pt x="1602" y="803"/>
                  <a:pt x="1622" y="772"/>
                  <a:pt x="1634" y="753"/>
                </a:cubicBezTo>
                <a:cubicBezTo>
                  <a:pt x="1654" y="717"/>
                  <a:pt x="1656" y="673"/>
                  <a:pt x="1679" y="640"/>
                </a:cubicBezTo>
                <a:cubicBezTo>
                  <a:pt x="1709" y="593"/>
                  <a:pt x="1739" y="555"/>
                  <a:pt x="1758" y="505"/>
                </a:cubicBezTo>
                <a:cubicBezTo>
                  <a:pt x="1740" y="454"/>
                  <a:pt x="1814" y="448"/>
                  <a:pt x="1791" y="336"/>
                </a:cubicBezTo>
                <a:cubicBezTo>
                  <a:pt x="1837" y="279"/>
                  <a:pt x="1804" y="243"/>
                  <a:pt x="1859" y="200"/>
                </a:cubicBezTo>
                <a:cubicBezTo>
                  <a:pt x="1884" y="179"/>
                  <a:pt x="1915" y="99"/>
                  <a:pt x="1915" y="99"/>
                </a:cubicBezTo>
                <a:cubicBezTo>
                  <a:pt x="1968" y="17"/>
                  <a:pt x="1963" y="94"/>
                  <a:pt x="2017" y="43"/>
                </a:cubicBezTo>
                <a:cubicBezTo>
                  <a:pt x="2058" y="48"/>
                  <a:pt x="2108" y="38"/>
                  <a:pt x="2141" y="65"/>
                </a:cubicBezTo>
                <a:cubicBezTo>
                  <a:pt x="2151" y="73"/>
                  <a:pt x="2153" y="89"/>
                  <a:pt x="2163" y="99"/>
                </a:cubicBezTo>
                <a:cubicBezTo>
                  <a:pt x="2172" y="108"/>
                  <a:pt x="2185" y="114"/>
                  <a:pt x="2197" y="122"/>
                </a:cubicBezTo>
                <a:cubicBezTo>
                  <a:pt x="2216" y="180"/>
                  <a:pt x="2201" y="146"/>
                  <a:pt x="2253" y="223"/>
                </a:cubicBezTo>
                <a:cubicBezTo>
                  <a:pt x="2260" y="234"/>
                  <a:pt x="2276" y="257"/>
                  <a:pt x="2276" y="257"/>
                </a:cubicBezTo>
                <a:cubicBezTo>
                  <a:pt x="2287" y="293"/>
                  <a:pt x="2292" y="334"/>
                  <a:pt x="2310" y="369"/>
                </a:cubicBezTo>
                <a:cubicBezTo>
                  <a:pt x="2316" y="381"/>
                  <a:pt x="2326" y="390"/>
                  <a:pt x="2332" y="403"/>
                </a:cubicBezTo>
                <a:cubicBezTo>
                  <a:pt x="2361" y="469"/>
                  <a:pt x="2358" y="486"/>
                  <a:pt x="2411" y="538"/>
                </a:cubicBezTo>
                <a:cubicBezTo>
                  <a:pt x="2422" y="584"/>
                  <a:pt x="2437" y="617"/>
                  <a:pt x="2456" y="662"/>
                </a:cubicBezTo>
                <a:cubicBezTo>
                  <a:pt x="2466" y="687"/>
                  <a:pt x="2499" y="755"/>
                  <a:pt x="2524" y="775"/>
                </a:cubicBezTo>
                <a:cubicBezTo>
                  <a:pt x="2533" y="782"/>
                  <a:pt x="2512" y="737"/>
                  <a:pt x="2524" y="741"/>
                </a:cubicBezTo>
                <a:cubicBezTo>
                  <a:pt x="2645" y="823"/>
                  <a:pt x="2471" y="748"/>
                  <a:pt x="2614" y="820"/>
                </a:cubicBezTo>
                <a:cubicBezTo>
                  <a:pt x="2638" y="832"/>
                  <a:pt x="2670" y="820"/>
                  <a:pt x="2670" y="820"/>
                </a:cubicBezTo>
                <a:cubicBezTo>
                  <a:pt x="2689" y="816"/>
                  <a:pt x="2712" y="821"/>
                  <a:pt x="2727" y="809"/>
                </a:cubicBezTo>
                <a:cubicBezTo>
                  <a:pt x="2738" y="799"/>
                  <a:pt x="2729" y="776"/>
                  <a:pt x="2738" y="764"/>
                </a:cubicBezTo>
                <a:cubicBezTo>
                  <a:pt x="2745" y="752"/>
                  <a:pt x="2760" y="748"/>
                  <a:pt x="2772" y="741"/>
                </a:cubicBezTo>
                <a:cubicBezTo>
                  <a:pt x="2813" y="678"/>
                  <a:pt x="2780" y="651"/>
                  <a:pt x="2851" y="629"/>
                </a:cubicBezTo>
                <a:cubicBezTo>
                  <a:pt x="2890" y="507"/>
                  <a:pt x="2812" y="675"/>
                  <a:pt x="2884" y="561"/>
                </a:cubicBezTo>
                <a:cubicBezTo>
                  <a:pt x="2927" y="491"/>
                  <a:pt x="2918" y="403"/>
                  <a:pt x="2963" y="336"/>
                </a:cubicBezTo>
                <a:cubicBezTo>
                  <a:pt x="2978" y="313"/>
                  <a:pt x="2992" y="290"/>
                  <a:pt x="3008" y="268"/>
                </a:cubicBezTo>
                <a:cubicBezTo>
                  <a:pt x="3015" y="256"/>
                  <a:pt x="3031" y="234"/>
                  <a:pt x="3031" y="234"/>
                </a:cubicBezTo>
                <a:cubicBezTo>
                  <a:pt x="3045" y="189"/>
                  <a:pt x="3026" y="170"/>
                  <a:pt x="3065" y="144"/>
                </a:cubicBezTo>
                <a:cubicBezTo>
                  <a:pt x="3123" y="55"/>
                  <a:pt x="3063" y="62"/>
                  <a:pt x="3166" y="43"/>
                </a:cubicBezTo>
                <a:cubicBezTo>
                  <a:pt x="3199" y="46"/>
                  <a:pt x="3245" y="37"/>
                  <a:pt x="3279" y="43"/>
                </a:cubicBezTo>
                <a:cubicBezTo>
                  <a:pt x="3354" y="55"/>
                  <a:pt x="3391" y="161"/>
                  <a:pt x="3425" y="212"/>
                </a:cubicBezTo>
                <a:cubicBezTo>
                  <a:pt x="3447" y="245"/>
                  <a:pt x="3470" y="347"/>
                  <a:pt x="3481" y="448"/>
                </a:cubicBezTo>
                <a:cubicBezTo>
                  <a:pt x="3605" y="662"/>
                  <a:pt x="3448" y="291"/>
                  <a:pt x="3448" y="291"/>
                </a:cubicBezTo>
                <a:cubicBezTo>
                  <a:pt x="3481" y="403"/>
                  <a:pt x="3560" y="572"/>
                  <a:pt x="3605" y="617"/>
                </a:cubicBezTo>
                <a:cubicBezTo>
                  <a:pt x="3642" y="672"/>
                  <a:pt x="3640" y="677"/>
                  <a:pt x="3684" y="730"/>
                </a:cubicBezTo>
                <a:cubicBezTo>
                  <a:pt x="3694" y="742"/>
                  <a:pt x="3705" y="754"/>
                  <a:pt x="3718" y="764"/>
                </a:cubicBezTo>
                <a:cubicBezTo>
                  <a:pt x="3739" y="780"/>
                  <a:pt x="3786" y="809"/>
                  <a:pt x="3786" y="809"/>
                </a:cubicBezTo>
                <a:cubicBezTo>
                  <a:pt x="3792" y="807"/>
                  <a:pt x="3869" y="799"/>
                  <a:pt x="3887" y="786"/>
                </a:cubicBezTo>
                <a:cubicBezTo>
                  <a:pt x="3912" y="766"/>
                  <a:pt x="3955" y="719"/>
                  <a:pt x="3955" y="719"/>
                </a:cubicBezTo>
                <a:cubicBezTo>
                  <a:pt x="3972" y="664"/>
                  <a:pt x="4012" y="624"/>
                  <a:pt x="4034" y="572"/>
                </a:cubicBezTo>
                <a:cubicBezTo>
                  <a:pt x="4054" y="520"/>
                  <a:pt x="4064" y="465"/>
                  <a:pt x="4090" y="415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0269" name="Freeform 13"/>
          <p:cNvSpPr>
            <a:spLocks/>
          </p:cNvSpPr>
          <p:nvPr/>
        </p:nvSpPr>
        <p:spPr bwMode="auto">
          <a:xfrm>
            <a:off x="938213" y="2286000"/>
            <a:ext cx="6492875" cy="2678113"/>
          </a:xfrm>
          <a:custGeom>
            <a:avLst/>
            <a:gdLst/>
            <a:ahLst/>
            <a:cxnLst>
              <a:cxn ang="0">
                <a:pos x="56" y="1091"/>
              </a:cxn>
              <a:cxn ang="0">
                <a:pos x="113" y="1367"/>
              </a:cxn>
              <a:cxn ang="0">
                <a:pos x="316" y="1640"/>
              </a:cxn>
              <a:cxn ang="0">
                <a:pos x="406" y="1549"/>
              </a:cxn>
              <a:cxn ang="0">
                <a:pos x="552" y="1160"/>
              </a:cxn>
              <a:cxn ang="0">
                <a:pos x="766" y="270"/>
              </a:cxn>
              <a:cxn ang="0">
                <a:pos x="845" y="87"/>
              </a:cxn>
              <a:cxn ang="0">
                <a:pos x="1003" y="109"/>
              </a:cxn>
              <a:cxn ang="0">
                <a:pos x="1093" y="383"/>
              </a:cxn>
              <a:cxn ang="0">
                <a:pos x="1138" y="635"/>
              </a:cxn>
              <a:cxn ang="0">
                <a:pos x="1183" y="841"/>
              </a:cxn>
              <a:cxn ang="0">
                <a:pos x="1273" y="1275"/>
              </a:cxn>
              <a:cxn ang="0">
                <a:pos x="1341" y="1458"/>
              </a:cxn>
              <a:cxn ang="0">
                <a:pos x="1386" y="1571"/>
              </a:cxn>
              <a:cxn ang="0">
                <a:pos x="1577" y="1640"/>
              </a:cxn>
              <a:cxn ang="0">
                <a:pos x="1679" y="1298"/>
              </a:cxn>
              <a:cxn ang="0">
                <a:pos x="1791" y="681"/>
              </a:cxn>
              <a:cxn ang="0">
                <a:pos x="1915" y="201"/>
              </a:cxn>
              <a:cxn ang="0">
                <a:pos x="2141" y="132"/>
              </a:cxn>
              <a:cxn ang="0">
                <a:pos x="2197" y="247"/>
              </a:cxn>
              <a:cxn ang="0">
                <a:pos x="2276" y="521"/>
              </a:cxn>
              <a:cxn ang="0">
                <a:pos x="2332" y="817"/>
              </a:cxn>
              <a:cxn ang="0">
                <a:pos x="2456" y="1342"/>
              </a:cxn>
              <a:cxn ang="0">
                <a:pos x="2524" y="1502"/>
              </a:cxn>
              <a:cxn ang="0">
                <a:pos x="2670" y="1663"/>
              </a:cxn>
              <a:cxn ang="0">
                <a:pos x="2755" y="1580"/>
              </a:cxn>
              <a:cxn ang="0">
                <a:pos x="2851" y="1275"/>
              </a:cxn>
              <a:cxn ang="0">
                <a:pos x="2963" y="681"/>
              </a:cxn>
              <a:cxn ang="0">
                <a:pos x="3031" y="474"/>
              </a:cxn>
              <a:cxn ang="0">
                <a:pos x="3166" y="87"/>
              </a:cxn>
              <a:cxn ang="0">
                <a:pos x="3425" y="430"/>
              </a:cxn>
              <a:cxn ang="0">
                <a:pos x="3448" y="590"/>
              </a:cxn>
              <a:cxn ang="0">
                <a:pos x="3684" y="1480"/>
              </a:cxn>
              <a:cxn ang="0">
                <a:pos x="3786" y="1640"/>
              </a:cxn>
              <a:cxn ang="0">
                <a:pos x="3955" y="1458"/>
              </a:cxn>
              <a:cxn ang="0">
                <a:pos x="4090" y="841"/>
              </a:cxn>
            </a:cxnLst>
            <a:rect l="0" t="0" r="r" b="b"/>
            <a:pathLst>
              <a:path w="4090" h="1687">
                <a:moveTo>
                  <a:pt x="0" y="817"/>
                </a:moveTo>
                <a:cubicBezTo>
                  <a:pt x="15" y="914"/>
                  <a:pt x="39" y="989"/>
                  <a:pt x="56" y="1091"/>
                </a:cubicBezTo>
                <a:cubicBezTo>
                  <a:pt x="65" y="1148"/>
                  <a:pt x="73" y="1247"/>
                  <a:pt x="90" y="1298"/>
                </a:cubicBezTo>
                <a:cubicBezTo>
                  <a:pt x="97" y="1320"/>
                  <a:pt x="102" y="1346"/>
                  <a:pt x="113" y="1367"/>
                </a:cubicBezTo>
                <a:cubicBezTo>
                  <a:pt x="133" y="1401"/>
                  <a:pt x="169" y="1502"/>
                  <a:pt x="169" y="1502"/>
                </a:cubicBezTo>
                <a:cubicBezTo>
                  <a:pt x="195" y="1653"/>
                  <a:pt x="251" y="1614"/>
                  <a:pt x="316" y="1640"/>
                </a:cubicBezTo>
                <a:cubicBezTo>
                  <a:pt x="338" y="1632"/>
                  <a:pt x="362" y="1638"/>
                  <a:pt x="383" y="1618"/>
                </a:cubicBezTo>
                <a:cubicBezTo>
                  <a:pt x="395" y="1604"/>
                  <a:pt x="396" y="1567"/>
                  <a:pt x="406" y="1549"/>
                </a:cubicBezTo>
                <a:cubicBezTo>
                  <a:pt x="415" y="1529"/>
                  <a:pt x="428" y="1517"/>
                  <a:pt x="440" y="1502"/>
                </a:cubicBezTo>
                <a:cubicBezTo>
                  <a:pt x="461" y="1373"/>
                  <a:pt x="530" y="1292"/>
                  <a:pt x="552" y="1160"/>
                </a:cubicBezTo>
                <a:cubicBezTo>
                  <a:pt x="576" y="1006"/>
                  <a:pt x="585" y="841"/>
                  <a:pt x="654" y="748"/>
                </a:cubicBezTo>
                <a:cubicBezTo>
                  <a:pt x="685" y="558"/>
                  <a:pt x="674" y="389"/>
                  <a:pt x="766" y="270"/>
                </a:cubicBezTo>
                <a:cubicBezTo>
                  <a:pt x="827" y="85"/>
                  <a:pt x="746" y="308"/>
                  <a:pt x="823" y="154"/>
                </a:cubicBezTo>
                <a:cubicBezTo>
                  <a:pt x="832" y="134"/>
                  <a:pt x="835" y="103"/>
                  <a:pt x="845" y="87"/>
                </a:cubicBezTo>
                <a:cubicBezTo>
                  <a:pt x="865" y="51"/>
                  <a:pt x="924" y="41"/>
                  <a:pt x="924" y="41"/>
                </a:cubicBezTo>
                <a:cubicBezTo>
                  <a:pt x="1004" y="93"/>
                  <a:pt x="966" y="0"/>
                  <a:pt x="1003" y="109"/>
                </a:cubicBezTo>
                <a:cubicBezTo>
                  <a:pt x="1006" y="140"/>
                  <a:pt x="1015" y="174"/>
                  <a:pt x="1025" y="201"/>
                </a:cubicBezTo>
                <a:cubicBezTo>
                  <a:pt x="1032" y="219"/>
                  <a:pt x="1082" y="371"/>
                  <a:pt x="1093" y="383"/>
                </a:cubicBezTo>
                <a:cubicBezTo>
                  <a:pt x="1105" y="395"/>
                  <a:pt x="1070" y="253"/>
                  <a:pt x="1082" y="270"/>
                </a:cubicBezTo>
                <a:cubicBezTo>
                  <a:pt x="1100" y="387"/>
                  <a:pt x="1116" y="452"/>
                  <a:pt x="1138" y="635"/>
                </a:cubicBezTo>
                <a:cubicBezTo>
                  <a:pt x="1149" y="635"/>
                  <a:pt x="1172" y="773"/>
                  <a:pt x="1172" y="773"/>
                </a:cubicBezTo>
                <a:cubicBezTo>
                  <a:pt x="1175" y="795"/>
                  <a:pt x="1177" y="819"/>
                  <a:pt x="1183" y="841"/>
                </a:cubicBezTo>
                <a:cubicBezTo>
                  <a:pt x="1196" y="888"/>
                  <a:pt x="1219" y="925"/>
                  <a:pt x="1228" y="977"/>
                </a:cubicBezTo>
                <a:cubicBezTo>
                  <a:pt x="1233" y="1012"/>
                  <a:pt x="1260" y="1241"/>
                  <a:pt x="1273" y="1275"/>
                </a:cubicBezTo>
                <a:cubicBezTo>
                  <a:pt x="1281" y="1296"/>
                  <a:pt x="1307" y="1373"/>
                  <a:pt x="1318" y="1389"/>
                </a:cubicBezTo>
                <a:cubicBezTo>
                  <a:pt x="1325" y="1411"/>
                  <a:pt x="1331" y="1438"/>
                  <a:pt x="1341" y="1458"/>
                </a:cubicBezTo>
                <a:cubicBezTo>
                  <a:pt x="1350" y="1476"/>
                  <a:pt x="1366" y="1480"/>
                  <a:pt x="1375" y="1502"/>
                </a:cubicBezTo>
                <a:cubicBezTo>
                  <a:pt x="1382" y="1521"/>
                  <a:pt x="1379" y="1551"/>
                  <a:pt x="1386" y="1571"/>
                </a:cubicBezTo>
                <a:cubicBezTo>
                  <a:pt x="1410" y="1644"/>
                  <a:pt x="1418" y="1638"/>
                  <a:pt x="1454" y="1663"/>
                </a:cubicBezTo>
                <a:cubicBezTo>
                  <a:pt x="1495" y="1655"/>
                  <a:pt x="1536" y="1657"/>
                  <a:pt x="1577" y="1640"/>
                </a:cubicBezTo>
                <a:cubicBezTo>
                  <a:pt x="1602" y="1628"/>
                  <a:pt x="1622" y="1565"/>
                  <a:pt x="1634" y="1527"/>
                </a:cubicBezTo>
                <a:cubicBezTo>
                  <a:pt x="1654" y="1454"/>
                  <a:pt x="1656" y="1365"/>
                  <a:pt x="1679" y="1298"/>
                </a:cubicBezTo>
                <a:cubicBezTo>
                  <a:pt x="1709" y="1202"/>
                  <a:pt x="1739" y="1125"/>
                  <a:pt x="1758" y="1024"/>
                </a:cubicBezTo>
                <a:cubicBezTo>
                  <a:pt x="1740" y="921"/>
                  <a:pt x="1814" y="908"/>
                  <a:pt x="1791" y="681"/>
                </a:cubicBezTo>
                <a:cubicBezTo>
                  <a:pt x="1837" y="566"/>
                  <a:pt x="1804" y="493"/>
                  <a:pt x="1859" y="406"/>
                </a:cubicBezTo>
                <a:cubicBezTo>
                  <a:pt x="1884" y="363"/>
                  <a:pt x="1915" y="201"/>
                  <a:pt x="1915" y="201"/>
                </a:cubicBezTo>
                <a:cubicBezTo>
                  <a:pt x="1968" y="34"/>
                  <a:pt x="1963" y="191"/>
                  <a:pt x="2017" y="87"/>
                </a:cubicBezTo>
                <a:cubicBezTo>
                  <a:pt x="2058" y="97"/>
                  <a:pt x="2108" y="77"/>
                  <a:pt x="2141" y="132"/>
                </a:cubicBezTo>
                <a:cubicBezTo>
                  <a:pt x="2151" y="148"/>
                  <a:pt x="2153" y="180"/>
                  <a:pt x="2163" y="201"/>
                </a:cubicBezTo>
                <a:cubicBezTo>
                  <a:pt x="2172" y="219"/>
                  <a:pt x="2185" y="231"/>
                  <a:pt x="2197" y="247"/>
                </a:cubicBezTo>
                <a:cubicBezTo>
                  <a:pt x="2216" y="365"/>
                  <a:pt x="2201" y="296"/>
                  <a:pt x="2253" y="452"/>
                </a:cubicBezTo>
                <a:cubicBezTo>
                  <a:pt x="2260" y="474"/>
                  <a:pt x="2276" y="521"/>
                  <a:pt x="2276" y="521"/>
                </a:cubicBezTo>
                <a:cubicBezTo>
                  <a:pt x="2287" y="594"/>
                  <a:pt x="2292" y="677"/>
                  <a:pt x="2310" y="748"/>
                </a:cubicBezTo>
                <a:cubicBezTo>
                  <a:pt x="2316" y="773"/>
                  <a:pt x="2326" y="791"/>
                  <a:pt x="2332" y="817"/>
                </a:cubicBezTo>
                <a:cubicBezTo>
                  <a:pt x="2361" y="951"/>
                  <a:pt x="2358" y="985"/>
                  <a:pt x="2411" y="1091"/>
                </a:cubicBezTo>
                <a:cubicBezTo>
                  <a:pt x="2422" y="1184"/>
                  <a:pt x="2437" y="1251"/>
                  <a:pt x="2456" y="1342"/>
                </a:cubicBezTo>
                <a:cubicBezTo>
                  <a:pt x="2466" y="1393"/>
                  <a:pt x="2499" y="1531"/>
                  <a:pt x="2524" y="1571"/>
                </a:cubicBezTo>
                <a:cubicBezTo>
                  <a:pt x="2533" y="1586"/>
                  <a:pt x="2512" y="1494"/>
                  <a:pt x="2524" y="1502"/>
                </a:cubicBezTo>
                <a:cubicBezTo>
                  <a:pt x="2645" y="1669"/>
                  <a:pt x="2471" y="1517"/>
                  <a:pt x="2614" y="1663"/>
                </a:cubicBezTo>
                <a:cubicBezTo>
                  <a:pt x="2638" y="1687"/>
                  <a:pt x="2670" y="1663"/>
                  <a:pt x="2670" y="1663"/>
                </a:cubicBezTo>
                <a:cubicBezTo>
                  <a:pt x="2689" y="1655"/>
                  <a:pt x="2712" y="1665"/>
                  <a:pt x="2727" y="1640"/>
                </a:cubicBezTo>
                <a:cubicBezTo>
                  <a:pt x="2738" y="1620"/>
                  <a:pt x="2746" y="1604"/>
                  <a:pt x="2755" y="1580"/>
                </a:cubicBezTo>
                <a:cubicBezTo>
                  <a:pt x="2762" y="1556"/>
                  <a:pt x="2788" y="1505"/>
                  <a:pt x="2800" y="1490"/>
                </a:cubicBezTo>
                <a:cubicBezTo>
                  <a:pt x="2841" y="1363"/>
                  <a:pt x="2780" y="1320"/>
                  <a:pt x="2851" y="1275"/>
                </a:cubicBezTo>
                <a:cubicBezTo>
                  <a:pt x="2890" y="1028"/>
                  <a:pt x="2812" y="1369"/>
                  <a:pt x="2884" y="1138"/>
                </a:cubicBezTo>
                <a:cubicBezTo>
                  <a:pt x="2927" y="996"/>
                  <a:pt x="2918" y="817"/>
                  <a:pt x="2963" y="681"/>
                </a:cubicBezTo>
                <a:cubicBezTo>
                  <a:pt x="2978" y="635"/>
                  <a:pt x="2992" y="588"/>
                  <a:pt x="3008" y="543"/>
                </a:cubicBezTo>
                <a:cubicBezTo>
                  <a:pt x="3015" y="519"/>
                  <a:pt x="3031" y="474"/>
                  <a:pt x="3031" y="474"/>
                </a:cubicBezTo>
                <a:cubicBezTo>
                  <a:pt x="3045" y="383"/>
                  <a:pt x="3026" y="345"/>
                  <a:pt x="3065" y="292"/>
                </a:cubicBezTo>
                <a:cubicBezTo>
                  <a:pt x="3123" y="112"/>
                  <a:pt x="3063" y="126"/>
                  <a:pt x="3166" y="87"/>
                </a:cubicBezTo>
                <a:cubicBezTo>
                  <a:pt x="3199" y="93"/>
                  <a:pt x="3245" y="75"/>
                  <a:pt x="3279" y="87"/>
                </a:cubicBezTo>
                <a:cubicBezTo>
                  <a:pt x="3354" y="112"/>
                  <a:pt x="3391" y="326"/>
                  <a:pt x="3425" y="430"/>
                </a:cubicBezTo>
                <a:cubicBezTo>
                  <a:pt x="3447" y="497"/>
                  <a:pt x="3470" y="704"/>
                  <a:pt x="3481" y="908"/>
                </a:cubicBezTo>
                <a:cubicBezTo>
                  <a:pt x="3605" y="1342"/>
                  <a:pt x="3448" y="590"/>
                  <a:pt x="3448" y="590"/>
                </a:cubicBezTo>
                <a:cubicBezTo>
                  <a:pt x="3481" y="817"/>
                  <a:pt x="3560" y="1160"/>
                  <a:pt x="3605" y="1251"/>
                </a:cubicBezTo>
                <a:cubicBezTo>
                  <a:pt x="3642" y="1363"/>
                  <a:pt x="3640" y="1373"/>
                  <a:pt x="3684" y="1480"/>
                </a:cubicBezTo>
                <a:cubicBezTo>
                  <a:pt x="3694" y="1505"/>
                  <a:pt x="3705" y="1529"/>
                  <a:pt x="3718" y="1549"/>
                </a:cubicBezTo>
                <a:cubicBezTo>
                  <a:pt x="3739" y="1582"/>
                  <a:pt x="3786" y="1640"/>
                  <a:pt x="3786" y="1640"/>
                </a:cubicBezTo>
                <a:cubicBezTo>
                  <a:pt x="3792" y="1636"/>
                  <a:pt x="3869" y="1620"/>
                  <a:pt x="3887" y="1594"/>
                </a:cubicBezTo>
                <a:cubicBezTo>
                  <a:pt x="3912" y="1553"/>
                  <a:pt x="3955" y="1458"/>
                  <a:pt x="3955" y="1458"/>
                </a:cubicBezTo>
                <a:cubicBezTo>
                  <a:pt x="3972" y="1346"/>
                  <a:pt x="4012" y="1265"/>
                  <a:pt x="4034" y="1160"/>
                </a:cubicBezTo>
                <a:cubicBezTo>
                  <a:pt x="4054" y="1054"/>
                  <a:pt x="4064" y="943"/>
                  <a:pt x="4090" y="841"/>
                </a:cubicBezTo>
              </a:path>
            </a:pathLst>
          </a:custGeom>
          <a:noFill/>
          <a:ln w="76200" cap="flat" cmpd="sng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FAAF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A4A4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3" grpId="0" autoUpdateAnimBg="0"/>
      <p:bldP spid="480265" grpId="0" animBg="1"/>
      <p:bldP spid="480268" grpId="0" animBg="1"/>
      <p:bldP spid="4802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Bohr model of the atom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2592388"/>
            <a:ext cx="8077200" cy="3673475"/>
          </a:xfrm>
        </p:spPr>
        <p:txBody>
          <a:bodyPr/>
          <a:lstStyle/>
          <a:p>
            <a:pPr>
              <a:buClr>
                <a:schemeClr val="accent1"/>
              </a:buClr>
              <a:buFontTx/>
              <a:buChar char="•"/>
            </a:pPr>
            <a:r>
              <a:rPr lang="en-US"/>
              <a:t>He wanted to explain why electrons did not fall in to the nucleus.</a:t>
            </a:r>
          </a:p>
          <a:p>
            <a:endParaRPr lang="en-US" sz="1400"/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/>
              <a:t>He also wanted to account for spectral lines being observed.</a:t>
            </a:r>
          </a:p>
          <a:p>
            <a:endParaRPr lang="en-US"/>
          </a:p>
          <a:p>
            <a:r>
              <a:rPr lang="en-US"/>
              <a:t>He proposed that the energy of the electron was quantized - only occurred as specific energy levels.</a:t>
            </a: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608013" y="1374775"/>
            <a:ext cx="8077200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Bohr proposed a model of how electrons moved around the nucleus.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 autoUpdateAnimBg="0" advAuto="300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Lewis structures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u="sng"/>
              <a:t>Step 3</a:t>
            </a:r>
            <a:endParaRPr lang="en-US"/>
          </a:p>
          <a:p>
            <a:pPr lvl="1"/>
            <a:r>
              <a:rPr lang="en-US"/>
              <a:t>Try to satisfy the octet rule for each atom</a:t>
            </a:r>
          </a:p>
          <a:p>
            <a:pPr lvl="2"/>
            <a:r>
              <a:rPr lang="en-US"/>
              <a:t>- all electrons must be in pairs</a:t>
            </a:r>
          </a:p>
          <a:p>
            <a:pPr lvl="2"/>
            <a:r>
              <a:rPr lang="en-US"/>
              <a:t>- make multiple bonds as required</a:t>
            </a:r>
          </a:p>
        </p:txBody>
      </p:sp>
      <p:sp>
        <p:nvSpPr>
          <p:cNvPr id="657412" name="Rectangle 4"/>
          <p:cNvSpPr>
            <a:spLocks noChangeArrowheads="1"/>
          </p:cNvSpPr>
          <p:nvPr/>
        </p:nvSpPr>
        <p:spPr bwMode="auto">
          <a:xfrm>
            <a:off x="563563" y="3946525"/>
            <a:ext cx="43307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/>
              <a:t>Try  the C-O-O structure</a:t>
            </a:r>
          </a:p>
        </p:txBody>
      </p:sp>
      <p:sp>
        <p:nvSpPr>
          <p:cNvPr id="657413" name="Rectangle 5"/>
          <p:cNvSpPr>
            <a:spLocks noChangeArrowheads="1"/>
          </p:cNvSpPr>
          <p:nvPr/>
        </p:nvSpPr>
        <p:spPr bwMode="auto">
          <a:xfrm>
            <a:off x="4927600" y="4559300"/>
            <a:ext cx="3759200" cy="17970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800"/>
              <a:t>No matter what you</a:t>
            </a:r>
          </a:p>
          <a:p>
            <a:r>
              <a:rPr lang="en-US" sz="2800"/>
              <a:t>try, there is no way </a:t>
            </a:r>
          </a:p>
          <a:p>
            <a:r>
              <a:rPr lang="en-US" sz="2800"/>
              <a:t>satisfy the octet for </a:t>
            </a:r>
          </a:p>
          <a:p>
            <a:r>
              <a:rPr lang="en-US" sz="2800"/>
              <a:t>all of the atoms.</a:t>
            </a:r>
          </a:p>
        </p:txBody>
      </p:sp>
      <p:sp>
        <p:nvSpPr>
          <p:cNvPr id="657414" name="Rectangle 6"/>
          <p:cNvSpPr>
            <a:spLocks noChangeArrowheads="1"/>
          </p:cNvSpPr>
          <p:nvPr/>
        </p:nvSpPr>
        <p:spPr bwMode="auto">
          <a:xfrm>
            <a:off x="1785938" y="4979988"/>
            <a:ext cx="18700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000"/>
              <a:t>C  O  O</a:t>
            </a:r>
          </a:p>
        </p:txBody>
      </p:sp>
      <p:grpSp>
        <p:nvGrpSpPr>
          <p:cNvPr id="657415" name="Group 7"/>
          <p:cNvGrpSpPr>
            <a:grpSpLocks/>
          </p:cNvGrpSpPr>
          <p:nvPr/>
        </p:nvGrpSpPr>
        <p:grpSpPr bwMode="auto">
          <a:xfrm>
            <a:off x="1738313" y="5167313"/>
            <a:ext cx="92075" cy="219075"/>
            <a:chOff x="1095" y="3255"/>
            <a:chExt cx="39" cy="138"/>
          </a:xfrm>
        </p:grpSpPr>
        <p:sp>
          <p:nvSpPr>
            <p:cNvPr id="657416" name="Oval 8"/>
            <p:cNvSpPr>
              <a:spLocks noChangeArrowheads="1"/>
            </p:cNvSpPr>
            <p:nvPr/>
          </p:nvSpPr>
          <p:spPr bwMode="auto">
            <a:xfrm>
              <a:off x="1095" y="3255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17" name="Oval 9"/>
            <p:cNvSpPr>
              <a:spLocks noChangeArrowheads="1"/>
            </p:cNvSpPr>
            <p:nvPr/>
          </p:nvSpPr>
          <p:spPr bwMode="auto">
            <a:xfrm>
              <a:off x="1095" y="3336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18" name="Group 10"/>
          <p:cNvGrpSpPr>
            <a:grpSpLocks/>
          </p:cNvGrpSpPr>
          <p:nvPr/>
        </p:nvGrpSpPr>
        <p:grpSpPr bwMode="auto">
          <a:xfrm>
            <a:off x="3279775" y="4959350"/>
            <a:ext cx="222250" cy="90488"/>
            <a:chOff x="2085" y="3124"/>
            <a:chExt cx="103" cy="57"/>
          </a:xfrm>
        </p:grpSpPr>
        <p:sp>
          <p:nvSpPr>
            <p:cNvPr id="657419" name="Oval 11"/>
            <p:cNvSpPr>
              <a:spLocks noChangeArrowheads="1"/>
            </p:cNvSpPr>
            <p:nvPr/>
          </p:nvSpPr>
          <p:spPr bwMode="auto">
            <a:xfrm>
              <a:off x="2085" y="3124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0" name="Oval 12"/>
            <p:cNvSpPr>
              <a:spLocks noChangeArrowheads="1"/>
            </p:cNvSpPr>
            <p:nvPr/>
          </p:nvSpPr>
          <p:spPr bwMode="auto">
            <a:xfrm>
              <a:off x="2148" y="3124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21" name="Group 13"/>
          <p:cNvGrpSpPr>
            <a:grpSpLocks/>
          </p:cNvGrpSpPr>
          <p:nvPr/>
        </p:nvGrpSpPr>
        <p:grpSpPr bwMode="auto">
          <a:xfrm>
            <a:off x="3638550" y="5192713"/>
            <a:ext cx="93663" cy="219075"/>
            <a:chOff x="2292" y="3271"/>
            <a:chExt cx="40" cy="138"/>
          </a:xfrm>
        </p:grpSpPr>
        <p:sp>
          <p:nvSpPr>
            <p:cNvPr id="657422" name="Oval 14"/>
            <p:cNvSpPr>
              <a:spLocks noChangeArrowheads="1"/>
            </p:cNvSpPr>
            <p:nvPr/>
          </p:nvSpPr>
          <p:spPr bwMode="auto">
            <a:xfrm>
              <a:off x="2292" y="3271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3" name="Oval 15"/>
            <p:cNvSpPr>
              <a:spLocks noChangeArrowheads="1"/>
            </p:cNvSpPr>
            <p:nvPr/>
          </p:nvSpPr>
          <p:spPr bwMode="auto">
            <a:xfrm>
              <a:off x="2292" y="3352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24" name="Group 16"/>
          <p:cNvGrpSpPr>
            <a:grpSpLocks/>
          </p:cNvGrpSpPr>
          <p:nvPr/>
        </p:nvGrpSpPr>
        <p:grpSpPr bwMode="auto">
          <a:xfrm>
            <a:off x="1976438" y="4933950"/>
            <a:ext cx="193675" cy="76200"/>
            <a:chOff x="1254" y="3108"/>
            <a:chExt cx="104" cy="57"/>
          </a:xfrm>
        </p:grpSpPr>
        <p:sp>
          <p:nvSpPr>
            <p:cNvPr id="657425" name="Oval 17"/>
            <p:cNvSpPr>
              <a:spLocks noChangeArrowheads="1"/>
            </p:cNvSpPr>
            <p:nvPr/>
          </p:nvSpPr>
          <p:spPr bwMode="auto">
            <a:xfrm>
              <a:off x="1254" y="3108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6" name="Oval 18"/>
            <p:cNvSpPr>
              <a:spLocks noChangeArrowheads="1"/>
            </p:cNvSpPr>
            <p:nvPr/>
          </p:nvSpPr>
          <p:spPr bwMode="auto">
            <a:xfrm>
              <a:off x="1317" y="3108"/>
              <a:ext cx="41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27" name="Group 19"/>
          <p:cNvGrpSpPr>
            <a:grpSpLocks/>
          </p:cNvGrpSpPr>
          <p:nvPr/>
        </p:nvGrpSpPr>
        <p:grpSpPr bwMode="auto">
          <a:xfrm>
            <a:off x="3279775" y="5554663"/>
            <a:ext cx="222250" cy="90487"/>
            <a:chOff x="2085" y="3499"/>
            <a:chExt cx="103" cy="57"/>
          </a:xfrm>
        </p:grpSpPr>
        <p:sp>
          <p:nvSpPr>
            <p:cNvPr id="657428" name="Oval 20"/>
            <p:cNvSpPr>
              <a:spLocks noChangeArrowheads="1"/>
            </p:cNvSpPr>
            <p:nvPr/>
          </p:nvSpPr>
          <p:spPr bwMode="auto">
            <a:xfrm>
              <a:off x="2085" y="3499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9" name="Oval 21"/>
            <p:cNvSpPr>
              <a:spLocks noChangeArrowheads="1"/>
            </p:cNvSpPr>
            <p:nvPr/>
          </p:nvSpPr>
          <p:spPr bwMode="auto">
            <a:xfrm>
              <a:off x="2148" y="3499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30" name="Group 22"/>
          <p:cNvGrpSpPr>
            <a:grpSpLocks/>
          </p:cNvGrpSpPr>
          <p:nvPr/>
        </p:nvGrpSpPr>
        <p:grpSpPr bwMode="auto">
          <a:xfrm>
            <a:off x="1951038" y="5554663"/>
            <a:ext cx="193675" cy="76200"/>
            <a:chOff x="1238" y="3499"/>
            <a:chExt cx="104" cy="57"/>
          </a:xfrm>
        </p:grpSpPr>
        <p:sp>
          <p:nvSpPr>
            <p:cNvPr id="657431" name="Oval 23"/>
            <p:cNvSpPr>
              <a:spLocks noChangeArrowheads="1"/>
            </p:cNvSpPr>
            <p:nvPr/>
          </p:nvSpPr>
          <p:spPr bwMode="auto">
            <a:xfrm>
              <a:off x="1238" y="3499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32" name="Oval 24"/>
            <p:cNvSpPr>
              <a:spLocks noChangeArrowheads="1"/>
            </p:cNvSpPr>
            <p:nvPr/>
          </p:nvSpPr>
          <p:spPr bwMode="auto">
            <a:xfrm>
              <a:off x="1301" y="3499"/>
              <a:ext cx="41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33" name="Group 25"/>
          <p:cNvGrpSpPr>
            <a:grpSpLocks/>
          </p:cNvGrpSpPr>
          <p:nvPr/>
        </p:nvGrpSpPr>
        <p:grpSpPr bwMode="auto">
          <a:xfrm>
            <a:off x="3028950" y="5167313"/>
            <a:ext cx="93663" cy="219075"/>
            <a:chOff x="1908" y="3255"/>
            <a:chExt cx="40" cy="138"/>
          </a:xfrm>
        </p:grpSpPr>
        <p:sp>
          <p:nvSpPr>
            <p:cNvPr id="657434" name="Oval 26"/>
            <p:cNvSpPr>
              <a:spLocks noChangeArrowheads="1"/>
            </p:cNvSpPr>
            <p:nvPr/>
          </p:nvSpPr>
          <p:spPr bwMode="auto">
            <a:xfrm>
              <a:off x="1908" y="3255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35" name="Oval 27"/>
            <p:cNvSpPr>
              <a:spLocks noChangeArrowheads="1"/>
            </p:cNvSpPr>
            <p:nvPr/>
          </p:nvSpPr>
          <p:spPr bwMode="auto">
            <a:xfrm>
              <a:off x="1908" y="3336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7436" name="Group 28"/>
          <p:cNvGrpSpPr>
            <a:grpSpLocks/>
          </p:cNvGrpSpPr>
          <p:nvPr/>
        </p:nvGrpSpPr>
        <p:grpSpPr bwMode="auto">
          <a:xfrm>
            <a:off x="2317750" y="5167313"/>
            <a:ext cx="93663" cy="219075"/>
            <a:chOff x="1460" y="3255"/>
            <a:chExt cx="40" cy="138"/>
          </a:xfrm>
        </p:grpSpPr>
        <p:sp>
          <p:nvSpPr>
            <p:cNvPr id="657437" name="Oval 29"/>
            <p:cNvSpPr>
              <a:spLocks noChangeArrowheads="1"/>
            </p:cNvSpPr>
            <p:nvPr/>
          </p:nvSpPr>
          <p:spPr bwMode="auto">
            <a:xfrm>
              <a:off x="1460" y="3255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38" name="Oval 30"/>
            <p:cNvSpPr>
              <a:spLocks noChangeArrowheads="1"/>
            </p:cNvSpPr>
            <p:nvPr/>
          </p:nvSpPr>
          <p:spPr bwMode="auto">
            <a:xfrm>
              <a:off x="1460" y="3336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Lewis structures</a:t>
            </a:r>
          </a:p>
        </p:txBody>
      </p:sp>
      <p:grpSp>
        <p:nvGrpSpPr>
          <p:cNvPr id="659459" name="Group 3"/>
          <p:cNvGrpSpPr>
            <a:grpSpLocks/>
          </p:cNvGrpSpPr>
          <p:nvPr/>
        </p:nvGrpSpPr>
        <p:grpSpPr bwMode="auto">
          <a:xfrm>
            <a:off x="2139950" y="4171950"/>
            <a:ext cx="1981200" cy="717550"/>
            <a:chOff x="1348" y="2628"/>
            <a:chExt cx="1248" cy="452"/>
          </a:xfrm>
        </p:grpSpPr>
        <p:sp>
          <p:nvSpPr>
            <p:cNvPr id="659460" name="Rectangle 4"/>
            <p:cNvSpPr>
              <a:spLocks noChangeArrowheads="1"/>
            </p:cNvSpPr>
            <p:nvPr/>
          </p:nvSpPr>
          <p:spPr bwMode="auto">
            <a:xfrm>
              <a:off x="1363" y="2640"/>
              <a:ext cx="1217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000" b="1">
                  <a:latin typeface="Helvetica" pitchFamily="-64" charset="0"/>
                </a:rPr>
                <a:t>O=C=O</a:t>
              </a:r>
            </a:p>
          </p:txBody>
        </p:sp>
        <p:grpSp>
          <p:nvGrpSpPr>
            <p:cNvPr id="659461" name="Group 5"/>
            <p:cNvGrpSpPr>
              <a:grpSpLocks/>
            </p:cNvGrpSpPr>
            <p:nvPr/>
          </p:nvGrpSpPr>
          <p:grpSpPr bwMode="auto">
            <a:xfrm>
              <a:off x="1348" y="2788"/>
              <a:ext cx="40" cy="136"/>
              <a:chOff x="1348" y="2788"/>
              <a:chExt cx="40" cy="136"/>
            </a:xfrm>
          </p:grpSpPr>
          <p:sp>
            <p:nvSpPr>
              <p:cNvPr id="659462" name="Oval 6"/>
              <p:cNvSpPr>
                <a:spLocks noChangeArrowheads="1"/>
              </p:cNvSpPr>
              <p:nvPr/>
            </p:nvSpPr>
            <p:spPr bwMode="auto">
              <a:xfrm>
                <a:off x="1348" y="278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463" name="Oval 7"/>
              <p:cNvSpPr>
                <a:spLocks noChangeArrowheads="1"/>
              </p:cNvSpPr>
              <p:nvPr/>
            </p:nvSpPr>
            <p:spPr bwMode="auto">
              <a:xfrm>
                <a:off x="1348" y="286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9464" name="Group 8"/>
            <p:cNvGrpSpPr>
              <a:grpSpLocks/>
            </p:cNvGrpSpPr>
            <p:nvPr/>
          </p:nvGrpSpPr>
          <p:grpSpPr bwMode="auto">
            <a:xfrm>
              <a:off x="2556" y="2760"/>
              <a:ext cx="40" cy="136"/>
              <a:chOff x="2556" y="2760"/>
              <a:chExt cx="40" cy="136"/>
            </a:xfrm>
          </p:grpSpPr>
          <p:sp>
            <p:nvSpPr>
              <p:cNvPr id="659465" name="Oval 9"/>
              <p:cNvSpPr>
                <a:spLocks noChangeArrowheads="1"/>
              </p:cNvSpPr>
              <p:nvPr/>
            </p:nvSpPr>
            <p:spPr bwMode="auto">
              <a:xfrm>
                <a:off x="2556" y="2760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466" name="Oval 10"/>
              <p:cNvSpPr>
                <a:spLocks noChangeArrowheads="1"/>
              </p:cNvSpPr>
              <p:nvPr/>
            </p:nvSpPr>
            <p:spPr bwMode="auto">
              <a:xfrm>
                <a:off x="2556" y="2840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9467" name="Group 11"/>
            <p:cNvGrpSpPr>
              <a:grpSpLocks/>
            </p:cNvGrpSpPr>
            <p:nvPr/>
          </p:nvGrpSpPr>
          <p:grpSpPr bwMode="auto">
            <a:xfrm>
              <a:off x="1476" y="2628"/>
              <a:ext cx="104" cy="56"/>
              <a:chOff x="1476" y="2628"/>
              <a:chExt cx="104" cy="56"/>
            </a:xfrm>
          </p:grpSpPr>
          <p:sp>
            <p:nvSpPr>
              <p:cNvPr id="659468" name="Oval 12"/>
              <p:cNvSpPr>
                <a:spLocks noChangeArrowheads="1"/>
              </p:cNvSpPr>
              <p:nvPr/>
            </p:nvSpPr>
            <p:spPr bwMode="auto">
              <a:xfrm>
                <a:off x="1476" y="262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469" name="Oval 13"/>
              <p:cNvSpPr>
                <a:spLocks noChangeArrowheads="1"/>
              </p:cNvSpPr>
              <p:nvPr/>
            </p:nvSpPr>
            <p:spPr bwMode="auto">
              <a:xfrm>
                <a:off x="1540" y="262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9470" name="Group 14"/>
            <p:cNvGrpSpPr>
              <a:grpSpLocks/>
            </p:cNvGrpSpPr>
            <p:nvPr/>
          </p:nvGrpSpPr>
          <p:grpSpPr bwMode="auto">
            <a:xfrm>
              <a:off x="2360" y="3012"/>
              <a:ext cx="104" cy="56"/>
              <a:chOff x="2360" y="3012"/>
              <a:chExt cx="104" cy="56"/>
            </a:xfrm>
          </p:grpSpPr>
          <p:sp>
            <p:nvSpPr>
              <p:cNvPr id="659471" name="Oval 15"/>
              <p:cNvSpPr>
                <a:spLocks noChangeArrowheads="1"/>
              </p:cNvSpPr>
              <p:nvPr/>
            </p:nvSpPr>
            <p:spPr bwMode="auto">
              <a:xfrm>
                <a:off x="2360" y="3012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472" name="Oval 16"/>
              <p:cNvSpPr>
                <a:spLocks noChangeArrowheads="1"/>
              </p:cNvSpPr>
              <p:nvPr/>
            </p:nvSpPr>
            <p:spPr bwMode="auto">
              <a:xfrm>
                <a:off x="2424" y="3012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9473" name="Rectangle 17"/>
          <p:cNvSpPr>
            <a:spLocks noChangeArrowheads="1"/>
          </p:cNvSpPr>
          <p:nvPr/>
        </p:nvSpPr>
        <p:spPr bwMode="auto">
          <a:xfrm>
            <a:off x="3484563" y="1889125"/>
            <a:ext cx="4291012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latin typeface="Helvetica" pitchFamily="-64" charset="0"/>
              </a:rPr>
              <a:t>This arrangement needs</a:t>
            </a:r>
          </a:p>
          <a:p>
            <a:r>
              <a:rPr lang="en-US" sz="2800" b="1">
                <a:latin typeface="Helvetica" pitchFamily="-64" charset="0"/>
              </a:rPr>
              <a:t>too many electrons.</a:t>
            </a:r>
          </a:p>
        </p:txBody>
      </p:sp>
      <p:sp>
        <p:nvSpPr>
          <p:cNvPr id="659474" name="Rectangle 18"/>
          <p:cNvSpPr>
            <a:spLocks noChangeArrowheads="1"/>
          </p:cNvSpPr>
          <p:nvPr/>
        </p:nvSpPr>
        <p:spPr bwMode="auto">
          <a:xfrm>
            <a:off x="842963" y="3235325"/>
            <a:ext cx="70167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latin typeface="Helvetica" pitchFamily="-64" charset="0"/>
              </a:rPr>
              <a:t>How about making some double bonds?</a:t>
            </a:r>
          </a:p>
        </p:txBody>
      </p:sp>
      <p:sp>
        <p:nvSpPr>
          <p:cNvPr id="659475" name="Rectangle 19"/>
          <p:cNvSpPr>
            <a:spLocks noChangeArrowheads="1"/>
          </p:cNvSpPr>
          <p:nvPr/>
        </p:nvSpPr>
        <p:spPr bwMode="auto">
          <a:xfrm>
            <a:off x="4449763" y="4251325"/>
            <a:ext cx="21764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latin typeface="Helvetica" pitchFamily="-64" charset="0"/>
              </a:rPr>
              <a:t>That works!</a:t>
            </a:r>
          </a:p>
        </p:txBody>
      </p:sp>
      <p:sp>
        <p:nvSpPr>
          <p:cNvPr id="659476" name="Rectangle 20"/>
          <p:cNvSpPr>
            <a:spLocks noChangeArrowheads="1"/>
          </p:cNvSpPr>
          <p:nvPr/>
        </p:nvSpPr>
        <p:spPr bwMode="auto">
          <a:xfrm>
            <a:off x="1227138" y="2033588"/>
            <a:ext cx="19034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000" b="1">
                <a:latin typeface="Helvetica" pitchFamily="-64" charset="0"/>
              </a:rPr>
              <a:t>O  C  O</a:t>
            </a:r>
          </a:p>
        </p:txBody>
      </p:sp>
      <p:grpSp>
        <p:nvGrpSpPr>
          <p:cNvPr id="659477" name="Group 21"/>
          <p:cNvGrpSpPr>
            <a:grpSpLocks/>
          </p:cNvGrpSpPr>
          <p:nvPr/>
        </p:nvGrpSpPr>
        <p:grpSpPr bwMode="auto">
          <a:xfrm>
            <a:off x="1179513" y="2220913"/>
            <a:ext cx="61912" cy="219075"/>
            <a:chOff x="743" y="1399"/>
            <a:chExt cx="39" cy="138"/>
          </a:xfrm>
        </p:grpSpPr>
        <p:sp>
          <p:nvSpPr>
            <p:cNvPr id="659478" name="Oval 22"/>
            <p:cNvSpPr>
              <a:spLocks noChangeArrowheads="1"/>
            </p:cNvSpPr>
            <p:nvPr/>
          </p:nvSpPr>
          <p:spPr bwMode="auto">
            <a:xfrm>
              <a:off x="743" y="1399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79" name="Oval 23"/>
            <p:cNvSpPr>
              <a:spLocks noChangeArrowheads="1"/>
            </p:cNvSpPr>
            <p:nvPr/>
          </p:nvSpPr>
          <p:spPr bwMode="auto">
            <a:xfrm>
              <a:off x="743" y="1480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80" name="Group 24"/>
          <p:cNvGrpSpPr>
            <a:grpSpLocks/>
          </p:cNvGrpSpPr>
          <p:nvPr/>
        </p:nvGrpSpPr>
        <p:grpSpPr bwMode="auto">
          <a:xfrm>
            <a:off x="2751138" y="2012950"/>
            <a:ext cx="163512" cy="90488"/>
            <a:chOff x="1733" y="1268"/>
            <a:chExt cx="103" cy="57"/>
          </a:xfrm>
        </p:grpSpPr>
        <p:sp>
          <p:nvSpPr>
            <p:cNvPr id="659481" name="Oval 25"/>
            <p:cNvSpPr>
              <a:spLocks noChangeArrowheads="1"/>
            </p:cNvSpPr>
            <p:nvPr/>
          </p:nvSpPr>
          <p:spPr bwMode="auto">
            <a:xfrm>
              <a:off x="1733" y="1268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82" name="Oval 26"/>
            <p:cNvSpPr>
              <a:spLocks noChangeArrowheads="1"/>
            </p:cNvSpPr>
            <p:nvPr/>
          </p:nvSpPr>
          <p:spPr bwMode="auto">
            <a:xfrm>
              <a:off x="1796" y="1268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83" name="Group 27"/>
          <p:cNvGrpSpPr>
            <a:grpSpLocks/>
          </p:cNvGrpSpPr>
          <p:nvPr/>
        </p:nvGrpSpPr>
        <p:grpSpPr bwMode="auto">
          <a:xfrm>
            <a:off x="3079750" y="2246313"/>
            <a:ext cx="63500" cy="219075"/>
            <a:chOff x="1940" y="1415"/>
            <a:chExt cx="40" cy="138"/>
          </a:xfrm>
        </p:grpSpPr>
        <p:sp>
          <p:nvSpPr>
            <p:cNvPr id="659484" name="Oval 28"/>
            <p:cNvSpPr>
              <a:spLocks noChangeArrowheads="1"/>
            </p:cNvSpPr>
            <p:nvPr/>
          </p:nvSpPr>
          <p:spPr bwMode="auto">
            <a:xfrm>
              <a:off x="1940" y="1415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85" name="Oval 29"/>
            <p:cNvSpPr>
              <a:spLocks noChangeArrowheads="1"/>
            </p:cNvSpPr>
            <p:nvPr/>
          </p:nvSpPr>
          <p:spPr bwMode="auto">
            <a:xfrm>
              <a:off x="1940" y="1496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86" name="Group 30"/>
          <p:cNvGrpSpPr>
            <a:grpSpLocks/>
          </p:cNvGrpSpPr>
          <p:nvPr/>
        </p:nvGrpSpPr>
        <p:grpSpPr bwMode="auto">
          <a:xfrm>
            <a:off x="2065338" y="1962150"/>
            <a:ext cx="165100" cy="90488"/>
            <a:chOff x="1301" y="1236"/>
            <a:chExt cx="104" cy="57"/>
          </a:xfrm>
        </p:grpSpPr>
        <p:sp>
          <p:nvSpPr>
            <p:cNvPr id="659487" name="Oval 31"/>
            <p:cNvSpPr>
              <a:spLocks noChangeArrowheads="1"/>
            </p:cNvSpPr>
            <p:nvPr/>
          </p:nvSpPr>
          <p:spPr bwMode="auto">
            <a:xfrm>
              <a:off x="1301" y="1236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88" name="Oval 32"/>
            <p:cNvSpPr>
              <a:spLocks noChangeArrowheads="1"/>
            </p:cNvSpPr>
            <p:nvPr/>
          </p:nvSpPr>
          <p:spPr bwMode="auto">
            <a:xfrm>
              <a:off x="1365" y="1236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89" name="Group 33"/>
          <p:cNvGrpSpPr>
            <a:grpSpLocks/>
          </p:cNvGrpSpPr>
          <p:nvPr/>
        </p:nvGrpSpPr>
        <p:grpSpPr bwMode="auto">
          <a:xfrm>
            <a:off x="1431925" y="1987550"/>
            <a:ext cx="165100" cy="90488"/>
            <a:chOff x="902" y="1252"/>
            <a:chExt cx="104" cy="57"/>
          </a:xfrm>
        </p:grpSpPr>
        <p:sp>
          <p:nvSpPr>
            <p:cNvPr id="659490" name="Oval 34"/>
            <p:cNvSpPr>
              <a:spLocks noChangeArrowheads="1"/>
            </p:cNvSpPr>
            <p:nvPr/>
          </p:nvSpPr>
          <p:spPr bwMode="auto">
            <a:xfrm>
              <a:off x="902" y="1252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91" name="Oval 35"/>
            <p:cNvSpPr>
              <a:spLocks noChangeArrowheads="1"/>
            </p:cNvSpPr>
            <p:nvPr/>
          </p:nvSpPr>
          <p:spPr bwMode="auto">
            <a:xfrm>
              <a:off x="965" y="1252"/>
              <a:ext cx="41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92" name="Group 36"/>
          <p:cNvGrpSpPr>
            <a:grpSpLocks/>
          </p:cNvGrpSpPr>
          <p:nvPr/>
        </p:nvGrpSpPr>
        <p:grpSpPr bwMode="auto">
          <a:xfrm>
            <a:off x="2751138" y="2608263"/>
            <a:ext cx="163512" cy="90487"/>
            <a:chOff x="1733" y="1643"/>
            <a:chExt cx="103" cy="57"/>
          </a:xfrm>
        </p:grpSpPr>
        <p:sp>
          <p:nvSpPr>
            <p:cNvPr id="659493" name="Oval 37"/>
            <p:cNvSpPr>
              <a:spLocks noChangeArrowheads="1"/>
            </p:cNvSpPr>
            <p:nvPr/>
          </p:nvSpPr>
          <p:spPr bwMode="auto">
            <a:xfrm>
              <a:off x="1733" y="1643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94" name="Oval 38"/>
            <p:cNvSpPr>
              <a:spLocks noChangeArrowheads="1"/>
            </p:cNvSpPr>
            <p:nvPr/>
          </p:nvSpPr>
          <p:spPr bwMode="auto">
            <a:xfrm>
              <a:off x="1796" y="1643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95" name="Group 39"/>
          <p:cNvGrpSpPr>
            <a:grpSpLocks/>
          </p:cNvGrpSpPr>
          <p:nvPr/>
        </p:nvGrpSpPr>
        <p:grpSpPr bwMode="auto">
          <a:xfrm>
            <a:off x="1406525" y="2608263"/>
            <a:ext cx="165100" cy="90487"/>
            <a:chOff x="886" y="1643"/>
            <a:chExt cx="104" cy="57"/>
          </a:xfrm>
        </p:grpSpPr>
        <p:sp>
          <p:nvSpPr>
            <p:cNvPr id="659496" name="Oval 40"/>
            <p:cNvSpPr>
              <a:spLocks noChangeArrowheads="1"/>
            </p:cNvSpPr>
            <p:nvPr/>
          </p:nvSpPr>
          <p:spPr bwMode="auto">
            <a:xfrm>
              <a:off x="886" y="1643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497" name="Oval 41"/>
            <p:cNvSpPr>
              <a:spLocks noChangeArrowheads="1"/>
            </p:cNvSpPr>
            <p:nvPr/>
          </p:nvSpPr>
          <p:spPr bwMode="auto">
            <a:xfrm>
              <a:off x="949" y="1643"/>
              <a:ext cx="41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498" name="Group 42"/>
          <p:cNvGrpSpPr>
            <a:grpSpLocks/>
          </p:cNvGrpSpPr>
          <p:nvPr/>
        </p:nvGrpSpPr>
        <p:grpSpPr bwMode="auto">
          <a:xfrm>
            <a:off x="2065338" y="2657475"/>
            <a:ext cx="165100" cy="65088"/>
            <a:chOff x="1301" y="1674"/>
            <a:chExt cx="104" cy="41"/>
          </a:xfrm>
        </p:grpSpPr>
        <p:sp>
          <p:nvSpPr>
            <p:cNvPr id="659499" name="Oval 43"/>
            <p:cNvSpPr>
              <a:spLocks noChangeArrowheads="1"/>
            </p:cNvSpPr>
            <p:nvPr/>
          </p:nvSpPr>
          <p:spPr bwMode="auto">
            <a:xfrm>
              <a:off x="1301" y="1674"/>
              <a:ext cx="40" cy="4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00" name="Oval 44"/>
            <p:cNvSpPr>
              <a:spLocks noChangeArrowheads="1"/>
            </p:cNvSpPr>
            <p:nvPr/>
          </p:nvSpPr>
          <p:spPr bwMode="auto">
            <a:xfrm>
              <a:off x="1365" y="1674"/>
              <a:ext cx="40" cy="4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01" name="Group 45"/>
          <p:cNvGrpSpPr>
            <a:grpSpLocks/>
          </p:cNvGrpSpPr>
          <p:nvPr/>
        </p:nvGrpSpPr>
        <p:grpSpPr bwMode="auto">
          <a:xfrm>
            <a:off x="2470150" y="2220913"/>
            <a:ext cx="63500" cy="219075"/>
            <a:chOff x="1556" y="1399"/>
            <a:chExt cx="40" cy="138"/>
          </a:xfrm>
        </p:grpSpPr>
        <p:sp>
          <p:nvSpPr>
            <p:cNvPr id="659502" name="Oval 46"/>
            <p:cNvSpPr>
              <a:spLocks noChangeArrowheads="1"/>
            </p:cNvSpPr>
            <p:nvPr/>
          </p:nvSpPr>
          <p:spPr bwMode="auto">
            <a:xfrm>
              <a:off x="1556" y="1399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03" name="Oval 47"/>
            <p:cNvSpPr>
              <a:spLocks noChangeArrowheads="1"/>
            </p:cNvSpPr>
            <p:nvPr/>
          </p:nvSpPr>
          <p:spPr bwMode="auto">
            <a:xfrm>
              <a:off x="1556" y="1480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9504" name="Group 48"/>
          <p:cNvGrpSpPr>
            <a:grpSpLocks/>
          </p:cNvGrpSpPr>
          <p:nvPr/>
        </p:nvGrpSpPr>
        <p:grpSpPr bwMode="auto">
          <a:xfrm>
            <a:off x="1758950" y="2220913"/>
            <a:ext cx="63500" cy="219075"/>
            <a:chOff x="1108" y="1399"/>
            <a:chExt cx="40" cy="138"/>
          </a:xfrm>
        </p:grpSpPr>
        <p:sp>
          <p:nvSpPr>
            <p:cNvPr id="659505" name="Oval 49"/>
            <p:cNvSpPr>
              <a:spLocks noChangeArrowheads="1"/>
            </p:cNvSpPr>
            <p:nvPr/>
          </p:nvSpPr>
          <p:spPr bwMode="auto">
            <a:xfrm>
              <a:off x="1108" y="1399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506" name="Oval 50"/>
            <p:cNvSpPr>
              <a:spLocks noChangeArrowheads="1"/>
            </p:cNvSpPr>
            <p:nvPr/>
          </p:nvSpPr>
          <p:spPr bwMode="auto">
            <a:xfrm>
              <a:off x="1108" y="1480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9507" name="Line 51"/>
          <p:cNvSpPr>
            <a:spLocks noChangeShapeType="1"/>
          </p:cNvSpPr>
          <p:nvPr/>
        </p:nvSpPr>
        <p:spPr bwMode="auto">
          <a:xfrm>
            <a:off x="2946400" y="4953000"/>
            <a:ext cx="914400" cy="736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9508" name="Rectangle 52"/>
          <p:cNvSpPr>
            <a:spLocks noChangeArrowheads="1"/>
          </p:cNvSpPr>
          <p:nvPr/>
        </p:nvSpPr>
        <p:spPr bwMode="auto">
          <a:xfrm>
            <a:off x="3941763" y="5378450"/>
            <a:ext cx="4687887" cy="1065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latin typeface="Helvetica" pitchFamily="-64" charset="0"/>
              </a:rPr>
              <a:t>=</a:t>
            </a:r>
            <a:r>
              <a:rPr lang="en-US" sz="2800" b="1">
                <a:latin typeface="Helvetica" pitchFamily="-64" charset="0"/>
              </a:rPr>
              <a:t>  is a double bond,</a:t>
            </a:r>
          </a:p>
          <a:p>
            <a:r>
              <a:rPr lang="en-US" sz="2800" b="1">
                <a:latin typeface="Helvetica" pitchFamily="-64" charset="0"/>
              </a:rPr>
              <a:t>     the same as 4 electrons</a:t>
            </a:r>
          </a:p>
        </p:txBody>
      </p:sp>
    </p:spTree>
  </p:cSld>
  <p:clrMapOvr>
    <a:masterClrMapping/>
  </p:clrMapOvr>
  <p:transition>
    <p:pull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Ammonia, NH</a:t>
            </a:r>
            <a:r>
              <a:rPr lang="en-US" baseline="-25000"/>
              <a:t>3</a:t>
            </a:r>
          </a:p>
        </p:txBody>
      </p:sp>
      <p:grpSp>
        <p:nvGrpSpPr>
          <p:cNvPr id="661507" name="Group 3"/>
          <p:cNvGrpSpPr>
            <a:grpSpLocks/>
          </p:cNvGrpSpPr>
          <p:nvPr/>
        </p:nvGrpSpPr>
        <p:grpSpPr bwMode="auto">
          <a:xfrm>
            <a:off x="519113" y="1463675"/>
            <a:ext cx="3255962" cy="1262063"/>
            <a:chOff x="327" y="922"/>
            <a:chExt cx="2051" cy="795"/>
          </a:xfrm>
        </p:grpSpPr>
        <p:grpSp>
          <p:nvGrpSpPr>
            <p:cNvPr id="661508" name="Group 4"/>
            <p:cNvGrpSpPr>
              <a:grpSpLocks/>
            </p:cNvGrpSpPr>
            <p:nvPr/>
          </p:nvGrpSpPr>
          <p:grpSpPr bwMode="auto">
            <a:xfrm>
              <a:off x="1283" y="950"/>
              <a:ext cx="1095" cy="767"/>
              <a:chOff x="1283" y="950"/>
              <a:chExt cx="1095" cy="767"/>
            </a:xfrm>
          </p:grpSpPr>
          <p:sp>
            <p:nvSpPr>
              <p:cNvPr id="661509" name="Rectangle 5"/>
              <p:cNvSpPr>
                <a:spLocks noChangeArrowheads="1"/>
              </p:cNvSpPr>
              <p:nvPr/>
            </p:nvSpPr>
            <p:spPr bwMode="auto">
              <a:xfrm>
                <a:off x="1667" y="950"/>
                <a:ext cx="299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3200" b="1">
                    <a:latin typeface="Helvetica" pitchFamily="-64" charset="0"/>
                  </a:rPr>
                  <a:t>H</a:t>
                </a:r>
              </a:p>
            </p:txBody>
          </p:sp>
          <p:sp>
            <p:nvSpPr>
              <p:cNvPr id="661510" name="Rectangle 6"/>
              <p:cNvSpPr>
                <a:spLocks noChangeArrowheads="1"/>
              </p:cNvSpPr>
              <p:nvPr/>
            </p:nvSpPr>
            <p:spPr bwMode="auto">
              <a:xfrm>
                <a:off x="1283" y="1354"/>
                <a:ext cx="109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3200" b="1">
                    <a:latin typeface="Helvetica" pitchFamily="-64" charset="0"/>
                  </a:rPr>
                  <a:t>H   N   H</a:t>
                </a:r>
              </a:p>
            </p:txBody>
          </p:sp>
          <p:sp>
            <p:nvSpPr>
              <p:cNvPr id="661511" name="Line 7"/>
              <p:cNvSpPr>
                <a:spLocks noChangeShapeType="1"/>
              </p:cNvSpPr>
              <p:nvPr/>
            </p:nvSpPr>
            <p:spPr bwMode="auto">
              <a:xfrm>
                <a:off x="1544" y="1528"/>
                <a:ext cx="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12" name="Line 8"/>
              <p:cNvSpPr>
                <a:spLocks noChangeShapeType="1"/>
              </p:cNvSpPr>
              <p:nvPr/>
            </p:nvSpPr>
            <p:spPr bwMode="auto">
              <a:xfrm>
                <a:off x="1824" y="1236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13" name="Line 9"/>
              <p:cNvSpPr>
                <a:spLocks noChangeShapeType="1"/>
              </p:cNvSpPr>
              <p:nvPr/>
            </p:nvSpPr>
            <p:spPr bwMode="auto">
              <a:xfrm>
                <a:off x="1944" y="1512"/>
                <a:ext cx="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514" name="Rectangle 10"/>
            <p:cNvSpPr>
              <a:spLocks noChangeArrowheads="1"/>
            </p:cNvSpPr>
            <p:nvPr/>
          </p:nvSpPr>
          <p:spPr bwMode="auto">
            <a:xfrm>
              <a:off x="327" y="92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u="sng">
                  <a:latin typeface="Helvetica" pitchFamily="-64" charset="0"/>
                </a:rPr>
                <a:t>Step 1</a:t>
              </a:r>
            </a:p>
          </p:txBody>
        </p:sp>
      </p:grpSp>
      <p:grpSp>
        <p:nvGrpSpPr>
          <p:cNvPr id="661515" name="Group 11"/>
          <p:cNvGrpSpPr>
            <a:grpSpLocks/>
          </p:cNvGrpSpPr>
          <p:nvPr/>
        </p:nvGrpSpPr>
        <p:grpSpPr bwMode="auto">
          <a:xfrm>
            <a:off x="4475163" y="1482725"/>
            <a:ext cx="3836987" cy="1370013"/>
            <a:chOff x="2819" y="934"/>
            <a:chExt cx="2417" cy="863"/>
          </a:xfrm>
        </p:grpSpPr>
        <p:sp>
          <p:nvSpPr>
            <p:cNvPr id="661516" name="Rectangle 12"/>
            <p:cNvSpPr>
              <a:spLocks noChangeArrowheads="1"/>
            </p:cNvSpPr>
            <p:nvPr/>
          </p:nvSpPr>
          <p:spPr bwMode="auto">
            <a:xfrm>
              <a:off x="2819" y="934"/>
              <a:ext cx="2417" cy="8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   </a:t>
              </a:r>
              <a:r>
                <a:rPr lang="en-US" sz="2800" b="1" u="sng">
                  <a:latin typeface="Helvetica" pitchFamily="-64" charset="0"/>
                </a:rPr>
                <a:t>Step 2</a:t>
              </a:r>
              <a:r>
                <a:rPr lang="en-US" sz="2800" b="1">
                  <a:latin typeface="Helvetica" pitchFamily="-64" charset="0"/>
                </a:rPr>
                <a:t>	3 e</a:t>
              </a:r>
              <a:r>
                <a:rPr lang="en-US" sz="3200" b="1" baseline="30000">
                  <a:latin typeface="Helvetica" pitchFamily="-64" charset="0"/>
                </a:rPr>
                <a:t>-</a:t>
              </a:r>
              <a:r>
                <a:rPr lang="en-US" sz="2800" b="1">
                  <a:latin typeface="Helvetica" pitchFamily="-64" charset="0"/>
                </a:rPr>
                <a:t> from H</a:t>
              </a:r>
            </a:p>
            <a:p>
              <a:r>
                <a:rPr lang="en-US" sz="2800" b="1">
                  <a:latin typeface="Helvetica" pitchFamily="-64" charset="0"/>
                </a:rPr>
                <a:t>            	5 e</a:t>
              </a:r>
              <a:r>
                <a:rPr lang="en-US" sz="3200" b="1" baseline="30000">
                  <a:latin typeface="Helvetica" pitchFamily="-64" charset="0"/>
                </a:rPr>
                <a:t>-</a:t>
              </a:r>
              <a:r>
                <a:rPr lang="en-US" sz="2800" b="1">
                  <a:latin typeface="Helvetica" pitchFamily="-64" charset="0"/>
                </a:rPr>
                <a:t> from N</a:t>
              </a:r>
            </a:p>
            <a:p>
              <a:pPr lvl="4"/>
              <a:r>
                <a:rPr lang="en-US" sz="2800" b="1">
                  <a:latin typeface="Helvetica" pitchFamily="-64" charset="0"/>
                </a:rPr>
                <a:t>8 e</a:t>
              </a:r>
              <a:r>
                <a:rPr lang="en-US" sz="3200" b="1" baseline="30000">
                  <a:latin typeface="Helvetica" pitchFamily="-64" charset="0"/>
                </a:rPr>
                <a:t>-</a:t>
              </a:r>
              <a:r>
                <a:rPr lang="en-US" sz="2800" b="1">
                  <a:latin typeface="Helvetica" pitchFamily="-64" charset="0"/>
                </a:rPr>
                <a:t> total</a:t>
              </a:r>
            </a:p>
          </p:txBody>
        </p:sp>
        <p:sp>
          <p:nvSpPr>
            <p:cNvPr id="661517" name="Line 13"/>
            <p:cNvSpPr>
              <a:spLocks noChangeShapeType="1"/>
            </p:cNvSpPr>
            <p:nvPr/>
          </p:nvSpPr>
          <p:spPr bwMode="auto">
            <a:xfrm>
              <a:off x="3992" y="1472"/>
              <a:ext cx="1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1518" name="Group 14"/>
          <p:cNvGrpSpPr>
            <a:grpSpLocks/>
          </p:cNvGrpSpPr>
          <p:nvPr/>
        </p:nvGrpSpPr>
        <p:grpSpPr bwMode="auto">
          <a:xfrm>
            <a:off x="538163" y="4022725"/>
            <a:ext cx="7278687" cy="2032000"/>
            <a:chOff x="339" y="2534"/>
            <a:chExt cx="4585" cy="1280"/>
          </a:xfrm>
        </p:grpSpPr>
        <p:grpSp>
          <p:nvGrpSpPr>
            <p:cNvPr id="661519" name="Group 15"/>
            <p:cNvGrpSpPr>
              <a:grpSpLocks/>
            </p:cNvGrpSpPr>
            <p:nvPr/>
          </p:nvGrpSpPr>
          <p:grpSpPr bwMode="auto">
            <a:xfrm>
              <a:off x="1864" y="3308"/>
              <a:ext cx="208" cy="80"/>
              <a:chOff x="1864" y="3308"/>
              <a:chExt cx="208" cy="80"/>
            </a:xfrm>
          </p:grpSpPr>
          <p:sp>
            <p:nvSpPr>
              <p:cNvPr id="661520" name="Oval 16"/>
              <p:cNvSpPr>
                <a:spLocks noChangeArrowheads="1"/>
              </p:cNvSpPr>
              <p:nvPr/>
            </p:nvSpPr>
            <p:spPr bwMode="auto">
              <a:xfrm>
                <a:off x="1864" y="3308"/>
                <a:ext cx="80" cy="8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21" name="Oval 17"/>
              <p:cNvSpPr>
                <a:spLocks noChangeArrowheads="1"/>
              </p:cNvSpPr>
              <p:nvPr/>
            </p:nvSpPr>
            <p:spPr bwMode="auto">
              <a:xfrm>
                <a:off x="1992" y="3308"/>
                <a:ext cx="80" cy="8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522" name="Rectangle 18"/>
            <p:cNvSpPr>
              <a:spLocks noChangeArrowheads="1"/>
            </p:cNvSpPr>
            <p:nvPr/>
          </p:nvSpPr>
          <p:spPr bwMode="auto">
            <a:xfrm>
              <a:off x="339" y="2614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u="sng">
                  <a:latin typeface="Helvetica" pitchFamily="-64" charset="0"/>
                </a:rPr>
                <a:t>Step 3</a:t>
              </a:r>
            </a:p>
          </p:txBody>
        </p:sp>
        <p:sp>
          <p:nvSpPr>
            <p:cNvPr id="661523" name="Rectangle 19"/>
            <p:cNvSpPr>
              <a:spLocks noChangeArrowheads="1"/>
            </p:cNvSpPr>
            <p:nvPr/>
          </p:nvSpPr>
          <p:spPr bwMode="auto">
            <a:xfrm>
              <a:off x="2955" y="2682"/>
              <a:ext cx="1969" cy="11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N has octet</a:t>
              </a:r>
            </a:p>
            <a:p>
              <a:endParaRPr lang="en-US" sz="2800" b="1">
                <a:latin typeface="Helvetica" pitchFamily="-64" charset="0"/>
              </a:endParaRPr>
            </a:p>
            <a:p>
              <a:r>
                <a:rPr lang="en-US" sz="2800" b="1">
                  <a:latin typeface="Helvetica" pitchFamily="-64" charset="0"/>
                </a:rPr>
                <a:t>H has 2 electrons</a:t>
              </a:r>
            </a:p>
            <a:p>
              <a:r>
                <a:rPr lang="en-US" sz="2800" b="1">
                  <a:latin typeface="Helvetica" pitchFamily="-64" charset="0"/>
                </a:rPr>
                <a:t>    (all it can hold)</a:t>
              </a:r>
            </a:p>
          </p:txBody>
        </p:sp>
        <p:grpSp>
          <p:nvGrpSpPr>
            <p:cNvPr id="661524" name="Group 20"/>
            <p:cNvGrpSpPr>
              <a:grpSpLocks/>
            </p:cNvGrpSpPr>
            <p:nvPr/>
          </p:nvGrpSpPr>
          <p:grpSpPr bwMode="auto">
            <a:xfrm>
              <a:off x="1427" y="2534"/>
              <a:ext cx="1095" cy="767"/>
              <a:chOff x="1427" y="2534"/>
              <a:chExt cx="1095" cy="767"/>
            </a:xfrm>
          </p:grpSpPr>
          <p:sp>
            <p:nvSpPr>
              <p:cNvPr id="661525" name="Rectangle 21"/>
              <p:cNvSpPr>
                <a:spLocks noChangeArrowheads="1"/>
              </p:cNvSpPr>
              <p:nvPr/>
            </p:nvSpPr>
            <p:spPr bwMode="auto">
              <a:xfrm>
                <a:off x="1811" y="2534"/>
                <a:ext cx="299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3200" b="1">
                    <a:latin typeface="Helvetica" pitchFamily="-64" charset="0"/>
                  </a:rPr>
                  <a:t>H</a:t>
                </a:r>
              </a:p>
            </p:txBody>
          </p:sp>
          <p:sp>
            <p:nvSpPr>
              <p:cNvPr id="661526" name="Rectangle 22"/>
              <p:cNvSpPr>
                <a:spLocks noChangeArrowheads="1"/>
              </p:cNvSpPr>
              <p:nvPr/>
            </p:nvSpPr>
            <p:spPr bwMode="auto">
              <a:xfrm>
                <a:off x="1427" y="2938"/>
                <a:ext cx="1095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3200" b="1">
                    <a:latin typeface="Helvetica" pitchFamily="-64" charset="0"/>
                  </a:rPr>
                  <a:t>H   N   H</a:t>
                </a:r>
              </a:p>
            </p:txBody>
          </p:sp>
          <p:sp>
            <p:nvSpPr>
              <p:cNvPr id="661527" name="Line 23"/>
              <p:cNvSpPr>
                <a:spLocks noChangeShapeType="1"/>
              </p:cNvSpPr>
              <p:nvPr/>
            </p:nvSpPr>
            <p:spPr bwMode="auto">
              <a:xfrm>
                <a:off x="1688" y="3112"/>
                <a:ext cx="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28" name="Line 24"/>
              <p:cNvSpPr>
                <a:spLocks noChangeShapeType="1"/>
              </p:cNvSpPr>
              <p:nvPr/>
            </p:nvSpPr>
            <p:spPr bwMode="auto">
              <a:xfrm>
                <a:off x="1968" y="2820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29" name="Line 25"/>
              <p:cNvSpPr>
                <a:spLocks noChangeShapeType="1"/>
              </p:cNvSpPr>
              <p:nvPr/>
            </p:nvSpPr>
            <p:spPr bwMode="auto">
              <a:xfrm>
                <a:off x="2088" y="3096"/>
                <a:ext cx="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bonds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0713" cy="4800600"/>
          </a:xfrm>
        </p:spPr>
        <p:txBody>
          <a:bodyPr/>
          <a:lstStyle/>
          <a:p>
            <a:r>
              <a:rPr lang="en-US"/>
              <a:t>So how do we know that multiple bonds really exist?</a:t>
            </a:r>
          </a:p>
          <a:p>
            <a:endParaRPr lang="en-US" sz="1200"/>
          </a:p>
          <a:p>
            <a:r>
              <a:rPr lang="en-US"/>
              <a:t>	The bond energies and lengths differ! </a:t>
            </a:r>
          </a:p>
          <a:p>
            <a:endParaRPr lang="en-US"/>
          </a:p>
          <a:p>
            <a:r>
              <a:rPr lang="en-US"/>
              <a:t>	Bond	Bond		Length	Bond energy </a:t>
            </a:r>
          </a:p>
          <a:p>
            <a:r>
              <a:rPr lang="en-US"/>
              <a:t>	type	order	  pm		    kJ/mol</a:t>
            </a:r>
          </a:p>
          <a:p>
            <a:endParaRPr lang="en-US" sz="1200"/>
          </a:p>
          <a:p>
            <a:r>
              <a:rPr lang="en-US"/>
              <a:t>  C      C	   1		   154		      347</a:t>
            </a:r>
          </a:p>
          <a:p>
            <a:r>
              <a:rPr lang="en-US"/>
              <a:t>  C      C	   2		   134		      615</a:t>
            </a:r>
          </a:p>
          <a:p>
            <a:r>
              <a:rPr lang="en-US"/>
              <a:t>  C      C	   3		   120		      812</a:t>
            </a:r>
          </a:p>
        </p:txBody>
      </p:sp>
      <p:sp>
        <p:nvSpPr>
          <p:cNvPr id="663556" name="Line 4"/>
          <p:cNvSpPr>
            <a:spLocks noChangeShapeType="1"/>
          </p:cNvSpPr>
          <p:nvPr/>
        </p:nvSpPr>
        <p:spPr bwMode="auto">
          <a:xfrm>
            <a:off x="866775" y="4422775"/>
            <a:ext cx="74406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3557" name="Group 5"/>
          <p:cNvGrpSpPr>
            <a:grpSpLocks/>
          </p:cNvGrpSpPr>
          <p:nvPr/>
        </p:nvGrpSpPr>
        <p:grpSpPr bwMode="auto">
          <a:xfrm>
            <a:off x="1154113" y="5092700"/>
            <a:ext cx="342900" cy="85725"/>
            <a:chOff x="224" y="198"/>
            <a:chExt cx="216" cy="54"/>
          </a:xfrm>
        </p:grpSpPr>
        <p:sp>
          <p:nvSpPr>
            <p:cNvPr id="663558" name="Line 6"/>
            <p:cNvSpPr>
              <a:spLocks noChangeShapeType="1"/>
            </p:cNvSpPr>
            <p:nvPr/>
          </p:nvSpPr>
          <p:spPr bwMode="auto">
            <a:xfrm>
              <a:off x="224" y="198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559" name="Line 7"/>
            <p:cNvSpPr>
              <a:spLocks noChangeShapeType="1"/>
            </p:cNvSpPr>
            <p:nvPr/>
          </p:nvSpPr>
          <p:spPr bwMode="auto">
            <a:xfrm>
              <a:off x="224" y="252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3560" name="Line 8"/>
          <p:cNvSpPr>
            <a:spLocks noChangeShapeType="1"/>
          </p:cNvSpPr>
          <p:nvPr/>
        </p:nvSpPr>
        <p:spPr bwMode="auto">
          <a:xfrm>
            <a:off x="1147763" y="4681538"/>
            <a:ext cx="34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3561" name="Group 9"/>
          <p:cNvGrpSpPr>
            <a:grpSpLocks/>
          </p:cNvGrpSpPr>
          <p:nvPr/>
        </p:nvGrpSpPr>
        <p:grpSpPr bwMode="auto">
          <a:xfrm>
            <a:off x="1127125" y="5500688"/>
            <a:ext cx="342900" cy="171450"/>
            <a:chOff x="224" y="198"/>
            <a:chExt cx="216" cy="108"/>
          </a:xfrm>
        </p:grpSpPr>
        <p:sp>
          <p:nvSpPr>
            <p:cNvPr id="663562" name="Line 10"/>
            <p:cNvSpPr>
              <a:spLocks noChangeShapeType="1"/>
            </p:cNvSpPr>
            <p:nvPr/>
          </p:nvSpPr>
          <p:spPr bwMode="auto">
            <a:xfrm>
              <a:off x="224" y="198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563" name="Line 11"/>
            <p:cNvSpPr>
              <a:spLocks noChangeShapeType="1"/>
            </p:cNvSpPr>
            <p:nvPr/>
          </p:nvSpPr>
          <p:spPr bwMode="auto">
            <a:xfrm>
              <a:off x="224" y="252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564" name="Line 12"/>
            <p:cNvSpPr>
              <a:spLocks noChangeShapeType="1"/>
            </p:cNvSpPr>
            <p:nvPr/>
          </p:nvSpPr>
          <p:spPr bwMode="auto">
            <a:xfrm>
              <a:off x="224" y="30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6888" y="1455738"/>
            <a:ext cx="8380412" cy="4800600"/>
          </a:xfrm>
          <a:noFill/>
          <a:ln/>
        </p:spPr>
        <p:txBody>
          <a:bodyPr/>
          <a:lstStyle/>
          <a:p>
            <a:r>
              <a:rPr lang="en-US"/>
              <a:t>Sometimes we can have two or more equivalent Lewis structures for a molecule.</a:t>
            </a:r>
          </a:p>
          <a:p>
            <a:endParaRPr lang="en-US"/>
          </a:p>
          <a:p>
            <a:r>
              <a:rPr lang="en-US" sz="3200"/>
              <a:t>                O - S = O          O = S - O</a:t>
            </a:r>
            <a:endParaRPr lang="en-US"/>
          </a:p>
          <a:p>
            <a:endParaRPr lang="en-US"/>
          </a:p>
          <a:p>
            <a:r>
              <a:rPr lang="en-US"/>
              <a:t>They both	- satisfy the octet rule</a:t>
            </a:r>
          </a:p>
          <a:p>
            <a:r>
              <a:rPr lang="en-US"/>
              <a:t>    		- have the same number of bonds</a:t>
            </a:r>
          </a:p>
          <a:p>
            <a:r>
              <a:rPr lang="en-US"/>
              <a:t>              	- have the same types of bonds</a:t>
            </a:r>
          </a:p>
          <a:p>
            <a:endParaRPr lang="en-US"/>
          </a:p>
          <a:p>
            <a:pPr algn="just"/>
            <a:r>
              <a:rPr lang="en-US"/>
              <a:t>Which is right?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Resonance structures</a:t>
            </a:r>
          </a:p>
        </p:txBody>
      </p:sp>
      <p:grpSp>
        <p:nvGrpSpPr>
          <p:cNvPr id="665604" name="Group 4"/>
          <p:cNvGrpSpPr>
            <a:grpSpLocks/>
          </p:cNvGrpSpPr>
          <p:nvPr/>
        </p:nvGrpSpPr>
        <p:grpSpPr bwMode="auto">
          <a:xfrm>
            <a:off x="1984375" y="2874963"/>
            <a:ext cx="139700" cy="317500"/>
            <a:chOff x="1256" y="1800"/>
            <a:chExt cx="88" cy="200"/>
          </a:xfrm>
        </p:grpSpPr>
        <p:sp>
          <p:nvSpPr>
            <p:cNvPr id="665605" name="Oval 5"/>
            <p:cNvSpPr>
              <a:spLocks noChangeArrowheads="1"/>
            </p:cNvSpPr>
            <p:nvPr/>
          </p:nvSpPr>
          <p:spPr bwMode="auto">
            <a:xfrm>
              <a:off x="1256" y="1800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06" name="Oval 6"/>
            <p:cNvSpPr>
              <a:spLocks noChangeArrowheads="1"/>
            </p:cNvSpPr>
            <p:nvPr/>
          </p:nvSpPr>
          <p:spPr bwMode="auto">
            <a:xfrm>
              <a:off x="1256" y="1912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607" name="Group 7"/>
          <p:cNvGrpSpPr>
            <a:grpSpLocks/>
          </p:cNvGrpSpPr>
          <p:nvPr/>
        </p:nvGrpSpPr>
        <p:grpSpPr bwMode="auto">
          <a:xfrm>
            <a:off x="2206625" y="3276600"/>
            <a:ext cx="342900" cy="139700"/>
            <a:chOff x="1352" y="2042"/>
            <a:chExt cx="216" cy="88"/>
          </a:xfrm>
        </p:grpSpPr>
        <p:sp>
          <p:nvSpPr>
            <p:cNvPr id="665608" name="Oval 8"/>
            <p:cNvSpPr>
              <a:spLocks noChangeArrowheads="1"/>
            </p:cNvSpPr>
            <p:nvPr/>
          </p:nvSpPr>
          <p:spPr bwMode="auto">
            <a:xfrm>
              <a:off x="1480" y="2042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09" name="Oval 9"/>
            <p:cNvSpPr>
              <a:spLocks noChangeArrowheads="1"/>
            </p:cNvSpPr>
            <p:nvPr/>
          </p:nvSpPr>
          <p:spPr bwMode="auto">
            <a:xfrm>
              <a:off x="1352" y="2042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610" name="Group 10"/>
          <p:cNvGrpSpPr>
            <a:grpSpLocks/>
          </p:cNvGrpSpPr>
          <p:nvPr/>
        </p:nvGrpSpPr>
        <p:grpSpPr bwMode="auto">
          <a:xfrm>
            <a:off x="2206625" y="2630488"/>
            <a:ext cx="342900" cy="139700"/>
            <a:chOff x="1352" y="1626"/>
            <a:chExt cx="216" cy="88"/>
          </a:xfrm>
        </p:grpSpPr>
        <p:sp>
          <p:nvSpPr>
            <p:cNvPr id="665611" name="Oval 11"/>
            <p:cNvSpPr>
              <a:spLocks noChangeArrowheads="1"/>
            </p:cNvSpPr>
            <p:nvPr/>
          </p:nvSpPr>
          <p:spPr bwMode="auto">
            <a:xfrm>
              <a:off x="1480" y="162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12" name="Oval 12"/>
            <p:cNvSpPr>
              <a:spLocks noChangeArrowheads="1"/>
            </p:cNvSpPr>
            <p:nvPr/>
          </p:nvSpPr>
          <p:spPr bwMode="auto">
            <a:xfrm>
              <a:off x="1352" y="162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613" name="Group 13"/>
          <p:cNvGrpSpPr>
            <a:grpSpLocks/>
          </p:cNvGrpSpPr>
          <p:nvPr/>
        </p:nvGrpSpPr>
        <p:grpSpPr bwMode="auto">
          <a:xfrm>
            <a:off x="2824163" y="2630488"/>
            <a:ext cx="342900" cy="139700"/>
            <a:chOff x="1752" y="1626"/>
            <a:chExt cx="216" cy="88"/>
          </a:xfrm>
        </p:grpSpPr>
        <p:sp>
          <p:nvSpPr>
            <p:cNvPr id="665614" name="Oval 14"/>
            <p:cNvSpPr>
              <a:spLocks noChangeArrowheads="1"/>
            </p:cNvSpPr>
            <p:nvPr/>
          </p:nvSpPr>
          <p:spPr bwMode="auto">
            <a:xfrm>
              <a:off x="1880" y="162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15" name="Oval 15"/>
            <p:cNvSpPr>
              <a:spLocks noChangeArrowheads="1"/>
            </p:cNvSpPr>
            <p:nvPr/>
          </p:nvSpPr>
          <p:spPr bwMode="auto">
            <a:xfrm>
              <a:off x="1752" y="162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616" name="Group 16"/>
          <p:cNvGrpSpPr>
            <a:grpSpLocks/>
          </p:cNvGrpSpPr>
          <p:nvPr/>
        </p:nvGrpSpPr>
        <p:grpSpPr bwMode="auto">
          <a:xfrm>
            <a:off x="6232525" y="3246438"/>
            <a:ext cx="342900" cy="139700"/>
            <a:chOff x="4007" y="2023"/>
            <a:chExt cx="216" cy="88"/>
          </a:xfrm>
        </p:grpSpPr>
        <p:sp>
          <p:nvSpPr>
            <p:cNvPr id="665617" name="Oval 17"/>
            <p:cNvSpPr>
              <a:spLocks noChangeArrowheads="1"/>
            </p:cNvSpPr>
            <p:nvPr/>
          </p:nvSpPr>
          <p:spPr bwMode="auto">
            <a:xfrm>
              <a:off x="4135" y="2023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18" name="Oval 18"/>
            <p:cNvSpPr>
              <a:spLocks noChangeArrowheads="1"/>
            </p:cNvSpPr>
            <p:nvPr/>
          </p:nvSpPr>
          <p:spPr bwMode="auto">
            <a:xfrm>
              <a:off x="4007" y="2023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619" name="Group 19"/>
          <p:cNvGrpSpPr>
            <a:grpSpLocks/>
          </p:cNvGrpSpPr>
          <p:nvPr/>
        </p:nvGrpSpPr>
        <p:grpSpPr bwMode="auto">
          <a:xfrm>
            <a:off x="6232525" y="2630488"/>
            <a:ext cx="342900" cy="139700"/>
            <a:chOff x="4007" y="1607"/>
            <a:chExt cx="216" cy="88"/>
          </a:xfrm>
        </p:grpSpPr>
        <p:sp>
          <p:nvSpPr>
            <p:cNvPr id="665620" name="Oval 20"/>
            <p:cNvSpPr>
              <a:spLocks noChangeArrowheads="1"/>
            </p:cNvSpPr>
            <p:nvPr/>
          </p:nvSpPr>
          <p:spPr bwMode="auto">
            <a:xfrm>
              <a:off x="4135" y="1607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21" name="Oval 21"/>
            <p:cNvSpPr>
              <a:spLocks noChangeArrowheads="1"/>
            </p:cNvSpPr>
            <p:nvPr/>
          </p:nvSpPr>
          <p:spPr bwMode="auto">
            <a:xfrm>
              <a:off x="4007" y="1607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622" name="Group 22"/>
          <p:cNvGrpSpPr>
            <a:grpSpLocks/>
          </p:cNvGrpSpPr>
          <p:nvPr/>
        </p:nvGrpSpPr>
        <p:grpSpPr bwMode="auto">
          <a:xfrm>
            <a:off x="5618163" y="2630488"/>
            <a:ext cx="342900" cy="139700"/>
            <a:chOff x="3620" y="1626"/>
            <a:chExt cx="216" cy="88"/>
          </a:xfrm>
        </p:grpSpPr>
        <p:sp>
          <p:nvSpPr>
            <p:cNvPr id="665623" name="Oval 23"/>
            <p:cNvSpPr>
              <a:spLocks noChangeArrowheads="1"/>
            </p:cNvSpPr>
            <p:nvPr/>
          </p:nvSpPr>
          <p:spPr bwMode="auto">
            <a:xfrm>
              <a:off x="3748" y="162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24" name="Oval 24"/>
            <p:cNvSpPr>
              <a:spLocks noChangeArrowheads="1"/>
            </p:cNvSpPr>
            <p:nvPr/>
          </p:nvSpPr>
          <p:spPr bwMode="auto">
            <a:xfrm>
              <a:off x="3620" y="162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625" name="Group 25"/>
          <p:cNvGrpSpPr>
            <a:grpSpLocks/>
          </p:cNvGrpSpPr>
          <p:nvPr/>
        </p:nvGrpSpPr>
        <p:grpSpPr bwMode="auto">
          <a:xfrm>
            <a:off x="4903788" y="2630488"/>
            <a:ext cx="342900" cy="139700"/>
            <a:chOff x="3170" y="1626"/>
            <a:chExt cx="216" cy="88"/>
          </a:xfrm>
        </p:grpSpPr>
        <p:sp>
          <p:nvSpPr>
            <p:cNvPr id="665626" name="Oval 26"/>
            <p:cNvSpPr>
              <a:spLocks noChangeArrowheads="1"/>
            </p:cNvSpPr>
            <p:nvPr/>
          </p:nvSpPr>
          <p:spPr bwMode="auto">
            <a:xfrm>
              <a:off x="3298" y="162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27" name="Oval 27"/>
            <p:cNvSpPr>
              <a:spLocks noChangeArrowheads="1"/>
            </p:cNvSpPr>
            <p:nvPr/>
          </p:nvSpPr>
          <p:spPr bwMode="auto">
            <a:xfrm>
              <a:off x="3170" y="162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628" name="Group 28"/>
          <p:cNvGrpSpPr>
            <a:grpSpLocks/>
          </p:cNvGrpSpPr>
          <p:nvPr/>
        </p:nvGrpSpPr>
        <p:grpSpPr bwMode="auto">
          <a:xfrm>
            <a:off x="6684963" y="2874963"/>
            <a:ext cx="139700" cy="317500"/>
            <a:chOff x="4292" y="1800"/>
            <a:chExt cx="88" cy="200"/>
          </a:xfrm>
        </p:grpSpPr>
        <p:sp>
          <p:nvSpPr>
            <p:cNvPr id="665629" name="Oval 29"/>
            <p:cNvSpPr>
              <a:spLocks noChangeArrowheads="1"/>
            </p:cNvSpPr>
            <p:nvPr/>
          </p:nvSpPr>
          <p:spPr bwMode="auto">
            <a:xfrm>
              <a:off x="4292" y="1800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30" name="Oval 30"/>
            <p:cNvSpPr>
              <a:spLocks noChangeArrowheads="1"/>
            </p:cNvSpPr>
            <p:nvPr/>
          </p:nvSpPr>
          <p:spPr bwMode="auto">
            <a:xfrm>
              <a:off x="4292" y="1912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631" name="Group 31"/>
          <p:cNvGrpSpPr>
            <a:grpSpLocks/>
          </p:cNvGrpSpPr>
          <p:nvPr/>
        </p:nvGrpSpPr>
        <p:grpSpPr bwMode="auto">
          <a:xfrm>
            <a:off x="3568700" y="2630488"/>
            <a:ext cx="342900" cy="139700"/>
            <a:chOff x="2205" y="1626"/>
            <a:chExt cx="216" cy="88"/>
          </a:xfrm>
        </p:grpSpPr>
        <p:sp>
          <p:nvSpPr>
            <p:cNvPr id="665632" name="Oval 32"/>
            <p:cNvSpPr>
              <a:spLocks noChangeArrowheads="1"/>
            </p:cNvSpPr>
            <p:nvPr/>
          </p:nvSpPr>
          <p:spPr bwMode="auto">
            <a:xfrm>
              <a:off x="2333" y="162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33" name="Oval 33"/>
            <p:cNvSpPr>
              <a:spLocks noChangeArrowheads="1"/>
            </p:cNvSpPr>
            <p:nvPr/>
          </p:nvSpPr>
          <p:spPr bwMode="auto">
            <a:xfrm>
              <a:off x="2205" y="162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634" name="Group 34"/>
          <p:cNvGrpSpPr>
            <a:grpSpLocks/>
          </p:cNvGrpSpPr>
          <p:nvPr/>
        </p:nvGrpSpPr>
        <p:grpSpPr bwMode="auto">
          <a:xfrm>
            <a:off x="3570288" y="3276600"/>
            <a:ext cx="342900" cy="139700"/>
            <a:chOff x="2205" y="2042"/>
            <a:chExt cx="216" cy="88"/>
          </a:xfrm>
        </p:grpSpPr>
        <p:sp>
          <p:nvSpPr>
            <p:cNvPr id="665635" name="Oval 35"/>
            <p:cNvSpPr>
              <a:spLocks noChangeArrowheads="1"/>
            </p:cNvSpPr>
            <p:nvPr/>
          </p:nvSpPr>
          <p:spPr bwMode="auto">
            <a:xfrm>
              <a:off x="2333" y="2042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36" name="Oval 36"/>
            <p:cNvSpPr>
              <a:spLocks noChangeArrowheads="1"/>
            </p:cNvSpPr>
            <p:nvPr/>
          </p:nvSpPr>
          <p:spPr bwMode="auto">
            <a:xfrm>
              <a:off x="2205" y="2042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637" name="Group 37"/>
          <p:cNvGrpSpPr>
            <a:grpSpLocks/>
          </p:cNvGrpSpPr>
          <p:nvPr/>
        </p:nvGrpSpPr>
        <p:grpSpPr bwMode="auto">
          <a:xfrm>
            <a:off x="4903788" y="3276600"/>
            <a:ext cx="342900" cy="139700"/>
            <a:chOff x="3170" y="2042"/>
            <a:chExt cx="216" cy="88"/>
          </a:xfrm>
        </p:grpSpPr>
        <p:sp>
          <p:nvSpPr>
            <p:cNvPr id="665638" name="Oval 38"/>
            <p:cNvSpPr>
              <a:spLocks noChangeArrowheads="1"/>
            </p:cNvSpPr>
            <p:nvPr/>
          </p:nvSpPr>
          <p:spPr bwMode="auto">
            <a:xfrm>
              <a:off x="3298" y="2042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39" name="Oval 39"/>
            <p:cNvSpPr>
              <a:spLocks noChangeArrowheads="1"/>
            </p:cNvSpPr>
            <p:nvPr/>
          </p:nvSpPr>
          <p:spPr bwMode="auto">
            <a:xfrm>
              <a:off x="3170" y="2042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8325" y="1427163"/>
            <a:ext cx="7772400" cy="4800600"/>
          </a:xfrm>
          <a:noFill/>
          <a:ln/>
        </p:spPr>
        <p:txBody>
          <a:bodyPr/>
          <a:lstStyle/>
          <a:p>
            <a:r>
              <a:rPr lang="en-US"/>
              <a:t>They both are! </a:t>
            </a:r>
          </a:p>
          <a:p>
            <a:endParaRPr lang="en-US"/>
          </a:p>
          <a:p>
            <a:endParaRPr lang="en-US"/>
          </a:p>
          <a:p>
            <a:r>
              <a:rPr lang="en-US" sz="3200"/>
              <a:t>               O  - S = O               O  = S  -  O</a:t>
            </a:r>
            <a:endParaRPr lang="en-US"/>
          </a:p>
          <a:p>
            <a:endParaRPr lang="en-US"/>
          </a:p>
          <a:p>
            <a:endParaRPr lang="en-US" sz="4000"/>
          </a:p>
          <a:p>
            <a:r>
              <a:rPr lang="en-US" sz="3200"/>
              <a:t>			            O      S      O</a:t>
            </a:r>
            <a:endParaRPr lang="en-US"/>
          </a:p>
          <a:p>
            <a:endParaRPr lang="en-US"/>
          </a:p>
          <a:p>
            <a:r>
              <a:rPr lang="en-US"/>
              <a:t>This results in an average of 1.5 bonds between each S and O.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Resonance structures</a:t>
            </a:r>
          </a:p>
        </p:txBody>
      </p:sp>
      <p:grpSp>
        <p:nvGrpSpPr>
          <p:cNvPr id="667652" name="Group 4"/>
          <p:cNvGrpSpPr>
            <a:grpSpLocks/>
          </p:cNvGrpSpPr>
          <p:nvPr/>
        </p:nvGrpSpPr>
        <p:grpSpPr bwMode="auto">
          <a:xfrm>
            <a:off x="2001838" y="2825750"/>
            <a:ext cx="139700" cy="317500"/>
            <a:chOff x="1036" y="1820"/>
            <a:chExt cx="88" cy="200"/>
          </a:xfrm>
        </p:grpSpPr>
        <p:sp>
          <p:nvSpPr>
            <p:cNvPr id="667653" name="Oval 5"/>
            <p:cNvSpPr>
              <a:spLocks noChangeArrowheads="1"/>
            </p:cNvSpPr>
            <p:nvPr/>
          </p:nvSpPr>
          <p:spPr bwMode="auto">
            <a:xfrm>
              <a:off x="1036" y="1820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54" name="Oval 6"/>
            <p:cNvSpPr>
              <a:spLocks noChangeArrowheads="1"/>
            </p:cNvSpPr>
            <p:nvPr/>
          </p:nvSpPr>
          <p:spPr bwMode="auto">
            <a:xfrm>
              <a:off x="1036" y="1932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7655" name="Group 7"/>
          <p:cNvGrpSpPr>
            <a:grpSpLocks/>
          </p:cNvGrpSpPr>
          <p:nvPr/>
        </p:nvGrpSpPr>
        <p:grpSpPr bwMode="auto">
          <a:xfrm>
            <a:off x="2185988" y="3178175"/>
            <a:ext cx="342900" cy="139700"/>
            <a:chOff x="1152" y="2076"/>
            <a:chExt cx="216" cy="88"/>
          </a:xfrm>
        </p:grpSpPr>
        <p:sp>
          <p:nvSpPr>
            <p:cNvPr id="667656" name="Oval 8"/>
            <p:cNvSpPr>
              <a:spLocks noChangeArrowheads="1"/>
            </p:cNvSpPr>
            <p:nvPr/>
          </p:nvSpPr>
          <p:spPr bwMode="auto">
            <a:xfrm>
              <a:off x="1280" y="207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57" name="Oval 9"/>
            <p:cNvSpPr>
              <a:spLocks noChangeArrowheads="1"/>
            </p:cNvSpPr>
            <p:nvPr/>
          </p:nvSpPr>
          <p:spPr bwMode="auto">
            <a:xfrm>
              <a:off x="1152" y="207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7658" name="Group 10"/>
          <p:cNvGrpSpPr>
            <a:grpSpLocks/>
          </p:cNvGrpSpPr>
          <p:nvPr/>
        </p:nvGrpSpPr>
        <p:grpSpPr bwMode="auto">
          <a:xfrm>
            <a:off x="2174875" y="2663825"/>
            <a:ext cx="342900" cy="139700"/>
            <a:chOff x="1156" y="1696"/>
            <a:chExt cx="216" cy="88"/>
          </a:xfrm>
        </p:grpSpPr>
        <p:sp>
          <p:nvSpPr>
            <p:cNvPr id="667659" name="Oval 11"/>
            <p:cNvSpPr>
              <a:spLocks noChangeArrowheads="1"/>
            </p:cNvSpPr>
            <p:nvPr/>
          </p:nvSpPr>
          <p:spPr bwMode="auto">
            <a:xfrm>
              <a:off x="1284" y="169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60" name="Oval 12"/>
            <p:cNvSpPr>
              <a:spLocks noChangeArrowheads="1"/>
            </p:cNvSpPr>
            <p:nvPr/>
          </p:nvSpPr>
          <p:spPr bwMode="auto">
            <a:xfrm>
              <a:off x="1156" y="169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7661" name="Group 13"/>
          <p:cNvGrpSpPr>
            <a:grpSpLocks/>
          </p:cNvGrpSpPr>
          <p:nvPr/>
        </p:nvGrpSpPr>
        <p:grpSpPr bwMode="auto">
          <a:xfrm>
            <a:off x="2943225" y="2663825"/>
            <a:ext cx="342900" cy="139700"/>
            <a:chOff x="1640" y="1696"/>
            <a:chExt cx="216" cy="88"/>
          </a:xfrm>
        </p:grpSpPr>
        <p:sp>
          <p:nvSpPr>
            <p:cNvPr id="667662" name="Oval 14"/>
            <p:cNvSpPr>
              <a:spLocks noChangeArrowheads="1"/>
            </p:cNvSpPr>
            <p:nvPr/>
          </p:nvSpPr>
          <p:spPr bwMode="auto">
            <a:xfrm>
              <a:off x="1768" y="169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63" name="Oval 15"/>
            <p:cNvSpPr>
              <a:spLocks noChangeArrowheads="1"/>
            </p:cNvSpPr>
            <p:nvPr/>
          </p:nvSpPr>
          <p:spPr bwMode="auto">
            <a:xfrm>
              <a:off x="1640" y="169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7664" name="Group 16"/>
          <p:cNvGrpSpPr>
            <a:grpSpLocks/>
          </p:cNvGrpSpPr>
          <p:nvPr/>
        </p:nvGrpSpPr>
        <p:grpSpPr bwMode="auto">
          <a:xfrm>
            <a:off x="3673475" y="2663825"/>
            <a:ext cx="342900" cy="139700"/>
            <a:chOff x="2100" y="1696"/>
            <a:chExt cx="216" cy="88"/>
          </a:xfrm>
        </p:grpSpPr>
        <p:sp>
          <p:nvSpPr>
            <p:cNvPr id="667665" name="Oval 17"/>
            <p:cNvSpPr>
              <a:spLocks noChangeArrowheads="1"/>
            </p:cNvSpPr>
            <p:nvPr/>
          </p:nvSpPr>
          <p:spPr bwMode="auto">
            <a:xfrm>
              <a:off x="2228" y="169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66" name="Oval 18"/>
            <p:cNvSpPr>
              <a:spLocks noChangeArrowheads="1"/>
            </p:cNvSpPr>
            <p:nvPr/>
          </p:nvSpPr>
          <p:spPr bwMode="auto">
            <a:xfrm>
              <a:off x="2100" y="169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7667" name="Group 19"/>
          <p:cNvGrpSpPr>
            <a:grpSpLocks/>
          </p:cNvGrpSpPr>
          <p:nvPr/>
        </p:nvGrpSpPr>
        <p:grpSpPr bwMode="auto">
          <a:xfrm>
            <a:off x="7212013" y="3159125"/>
            <a:ext cx="342900" cy="139700"/>
            <a:chOff x="4340" y="2064"/>
            <a:chExt cx="216" cy="88"/>
          </a:xfrm>
        </p:grpSpPr>
        <p:sp>
          <p:nvSpPr>
            <p:cNvPr id="667668" name="Oval 20"/>
            <p:cNvSpPr>
              <a:spLocks noChangeArrowheads="1"/>
            </p:cNvSpPr>
            <p:nvPr/>
          </p:nvSpPr>
          <p:spPr bwMode="auto">
            <a:xfrm>
              <a:off x="4468" y="2064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69" name="Oval 21"/>
            <p:cNvSpPr>
              <a:spLocks noChangeArrowheads="1"/>
            </p:cNvSpPr>
            <p:nvPr/>
          </p:nvSpPr>
          <p:spPr bwMode="auto">
            <a:xfrm>
              <a:off x="4340" y="2064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7670" name="Group 22"/>
          <p:cNvGrpSpPr>
            <a:grpSpLocks/>
          </p:cNvGrpSpPr>
          <p:nvPr/>
        </p:nvGrpSpPr>
        <p:grpSpPr bwMode="auto">
          <a:xfrm>
            <a:off x="7205663" y="2670175"/>
            <a:ext cx="342900" cy="139700"/>
            <a:chOff x="4336" y="1700"/>
            <a:chExt cx="216" cy="88"/>
          </a:xfrm>
        </p:grpSpPr>
        <p:sp>
          <p:nvSpPr>
            <p:cNvPr id="667671" name="Oval 23"/>
            <p:cNvSpPr>
              <a:spLocks noChangeArrowheads="1"/>
            </p:cNvSpPr>
            <p:nvPr/>
          </p:nvSpPr>
          <p:spPr bwMode="auto">
            <a:xfrm>
              <a:off x="4464" y="1700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72" name="Oval 24"/>
            <p:cNvSpPr>
              <a:spLocks noChangeArrowheads="1"/>
            </p:cNvSpPr>
            <p:nvPr/>
          </p:nvSpPr>
          <p:spPr bwMode="auto">
            <a:xfrm>
              <a:off x="4336" y="1700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7673" name="Group 25"/>
          <p:cNvGrpSpPr>
            <a:grpSpLocks/>
          </p:cNvGrpSpPr>
          <p:nvPr/>
        </p:nvGrpSpPr>
        <p:grpSpPr bwMode="auto">
          <a:xfrm>
            <a:off x="6300788" y="2670175"/>
            <a:ext cx="342900" cy="139700"/>
            <a:chOff x="3856" y="1700"/>
            <a:chExt cx="216" cy="88"/>
          </a:xfrm>
        </p:grpSpPr>
        <p:sp>
          <p:nvSpPr>
            <p:cNvPr id="667674" name="Oval 26"/>
            <p:cNvSpPr>
              <a:spLocks noChangeArrowheads="1"/>
            </p:cNvSpPr>
            <p:nvPr/>
          </p:nvSpPr>
          <p:spPr bwMode="auto">
            <a:xfrm>
              <a:off x="3984" y="1700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75" name="Oval 27"/>
            <p:cNvSpPr>
              <a:spLocks noChangeArrowheads="1"/>
            </p:cNvSpPr>
            <p:nvPr/>
          </p:nvSpPr>
          <p:spPr bwMode="auto">
            <a:xfrm>
              <a:off x="3856" y="1700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7676" name="Group 28"/>
          <p:cNvGrpSpPr>
            <a:grpSpLocks/>
          </p:cNvGrpSpPr>
          <p:nvPr/>
        </p:nvGrpSpPr>
        <p:grpSpPr bwMode="auto">
          <a:xfrm>
            <a:off x="5465763" y="2670175"/>
            <a:ext cx="342900" cy="139700"/>
            <a:chOff x="3308" y="1700"/>
            <a:chExt cx="216" cy="88"/>
          </a:xfrm>
        </p:grpSpPr>
        <p:sp>
          <p:nvSpPr>
            <p:cNvPr id="667677" name="Oval 29"/>
            <p:cNvSpPr>
              <a:spLocks noChangeArrowheads="1"/>
            </p:cNvSpPr>
            <p:nvPr/>
          </p:nvSpPr>
          <p:spPr bwMode="auto">
            <a:xfrm>
              <a:off x="3436" y="1700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78" name="Oval 30"/>
            <p:cNvSpPr>
              <a:spLocks noChangeArrowheads="1"/>
            </p:cNvSpPr>
            <p:nvPr/>
          </p:nvSpPr>
          <p:spPr bwMode="auto">
            <a:xfrm>
              <a:off x="3308" y="1700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7679" name="Group 31"/>
          <p:cNvGrpSpPr>
            <a:grpSpLocks/>
          </p:cNvGrpSpPr>
          <p:nvPr/>
        </p:nvGrpSpPr>
        <p:grpSpPr bwMode="auto">
          <a:xfrm>
            <a:off x="7553325" y="2832100"/>
            <a:ext cx="139700" cy="317500"/>
            <a:chOff x="4588" y="1824"/>
            <a:chExt cx="88" cy="200"/>
          </a:xfrm>
        </p:grpSpPr>
        <p:sp>
          <p:nvSpPr>
            <p:cNvPr id="667680" name="Oval 32"/>
            <p:cNvSpPr>
              <a:spLocks noChangeArrowheads="1"/>
            </p:cNvSpPr>
            <p:nvPr/>
          </p:nvSpPr>
          <p:spPr bwMode="auto">
            <a:xfrm>
              <a:off x="4588" y="1824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81" name="Oval 33"/>
            <p:cNvSpPr>
              <a:spLocks noChangeArrowheads="1"/>
            </p:cNvSpPr>
            <p:nvPr/>
          </p:nvSpPr>
          <p:spPr bwMode="auto">
            <a:xfrm>
              <a:off x="4588" y="193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7682" name="Line 34"/>
          <p:cNvSpPr>
            <a:spLocks noChangeShapeType="1"/>
          </p:cNvSpPr>
          <p:nvPr/>
        </p:nvSpPr>
        <p:spPr bwMode="auto">
          <a:xfrm flipV="1">
            <a:off x="4133850" y="2992438"/>
            <a:ext cx="1225550" cy="4762"/>
          </a:xfrm>
          <a:prstGeom prst="line">
            <a:avLst/>
          </a:prstGeom>
          <a:noFill/>
          <a:ln w="50800">
            <a:solidFill>
              <a:srgbClr val="CF0E3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7683" name="Group 35"/>
          <p:cNvGrpSpPr>
            <a:grpSpLocks/>
          </p:cNvGrpSpPr>
          <p:nvPr/>
        </p:nvGrpSpPr>
        <p:grpSpPr bwMode="auto">
          <a:xfrm>
            <a:off x="5514975" y="3200400"/>
            <a:ext cx="342900" cy="139700"/>
            <a:chOff x="3316" y="2056"/>
            <a:chExt cx="216" cy="88"/>
          </a:xfrm>
        </p:grpSpPr>
        <p:sp>
          <p:nvSpPr>
            <p:cNvPr id="667684" name="Oval 36"/>
            <p:cNvSpPr>
              <a:spLocks noChangeArrowheads="1"/>
            </p:cNvSpPr>
            <p:nvPr/>
          </p:nvSpPr>
          <p:spPr bwMode="auto">
            <a:xfrm>
              <a:off x="3444" y="205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85" name="Oval 37"/>
            <p:cNvSpPr>
              <a:spLocks noChangeArrowheads="1"/>
            </p:cNvSpPr>
            <p:nvPr/>
          </p:nvSpPr>
          <p:spPr bwMode="auto">
            <a:xfrm>
              <a:off x="3316" y="2056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7686" name="Group 38"/>
          <p:cNvGrpSpPr>
            <a:grpSpLocks/>
          </p:cNvGrpSpPr>
          <p:nvPr/>
        </p:nvGrpSpPr>
        <p:grpSpPr bwMode="auto">
          <a:xfrm>
            <a:off x="3657600" y="3198813"/>
            <a:ext cx="342900" cy="139700"/>
            <a:chOff x="2112" y="2088"/>
            <a:chExt cx="216" cy="88"/>
          </a:xfrm>
        </p:grpSpPr>
        <p:sp>
          <p:nvSpPr>
            <p:cNvPr id="667687" name="Oval 39"/>
            <p:cNvSpPr>
              <a:spLocks noChangeArrowheads="1"/>
            </p:cNvSpPr>
            <p:nvPr/>
          </p:nvSpPr>
          <p:spPr bwMode="auto">
            <a:xfrm>
              <a:off x="2240" y="2088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88" name="Oval 40"/>
            <p:cNvSpPr>
              <a:spLocks noChangeArrowheads="1"/>
            </p:cNvSpPr>
            <p:nvPr/>
          </p:nvSpPr>
          <p:spPr bwMode="auto">
            <a:xfrm>
              <a:off x="2112" y="2088"/>
              <a:ext cx="88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7689" name="Line 41"/>
          <p:cNvSpPr>
            <a:spLocks noChangeShapeType="1"/>
          </p:cNvSpPr>
          <p:nvPr/>
        </p:nvSpPr>
        <p:spPr bwMode="auto">
          <a:xfrm>
            <a:off x="4130675" y="4443413"/>
            <a:ext cx="42545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7690" name="Line 42"/>
          <p:cNvSpPr>
            <a:spLocks noChangeShapeType="1"/>
          </p:cNvSpPr>
          <p:nvPr/>
        </p:nvSpPr>
        <p:spPr bwMode="auto">
          <a:xfrm>
            <a:off x="4130675" y="4583113"/>
            <a:ext cx="450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7691" name="Line 43"/>
          <p:cNvSpPr>
            <a:spLocks noChangeShapeType="1"/>
          </p:cNvSpPr>
          <p:nvPr/>
        </p:nvSpPr>
        <p:spPr bwMode="auto">
          <a:xfrm>
            <a:off x="4968875" y="4456113"/>
            <a:ext cx="42545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7692" name="Line 44"/>
          <p:cNvSpPr>
            <a:spLocks noChangeShapeType="1"/>
          </p:cNvSpPr>
          <p:nvPr/>
        </p:nvSpPr>
        <p:spPr bwMode="auto">
          <a:xfrm>
            <a:off x="4968875" y="4583113"/>
            <a:ext cx="450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7693" name="AutoShape 45"/>
          <p:cNvSpPr>
            <a:spLocks noChangeArrowheads="1"/>
          </p:cNvSpPr>
          <p:nvPr/>
        </p:nvSpPr>
        <p:spPr bwMode="auto">
          <a:xfrm rot="16200000" flipH="1">
            <a:off x="4487863" y="3351213"/>
            <a:ext cx="520700" cy="996950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Resonance structures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152525"/>
            <a:ext cx="8112125" cy="3009900"/>
          </a:xfrm>
        </p:spPr>
        <p:txBody>
          <a:bodyPr/>
          <a:lstStyle/>
          <a:p>
            <a:r>
              <a:rPr lang="en-US"/>
              <a:t>Benzene, 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, is another example of a compound for which resonance structures must be written.  </a:t>
            </a:r>
            <a:r>
              <a:rPr lang="en-US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each corner of the hexagonal ring</a:t>
            </a: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there is a carbon atom with a double bond to one C and a single bond to another C and to an H atom.</a:t>
            </a:r>
            <a:r>
              <a:rPr lang="en-US"/>
              <a:t> </a:t>
            </a:r>
            <a:endParaRPr lang="en-US" sz="800"/>
          </a:p>
          <a:p>
            <a:r>
              <a:rPr lang="en-US"/>
              <a:t>	All of the bonds are the same length.</a:t>
            </a:r>
          </a:p>
        </p:txBody>
      </p:sp>
      <p:grpSp>
        <p:nvGrpSpPr>
          <p:cNvPr id="843780" name="Group 4"/>
          <p:cNvGrpSpPr>
            <a:grpSpLocks/>
          </p:cNvGrpSpPr>
          <p:nvPr/>
        </p:nvGrpSpPr>
        <p:grpSpPr bwMode="auto">
          <a:xfrm>
            <a:off x="982663" y="4533900"/>
            <a:ext cx="1524000" cy="1270000"/>
            <a:chOff x="576" y="2792"/>
            <a:chExt cx="960" cy="800"/>
          </a:xfrm>
        </p:grpSpPr>
        <p:sp>
          <p:nvSpPr>
            <p:cNvPr id="843781" name="AutoShape 5"/>
            <p:cNvSpPr>
              <a:spLocks noChangeArrowheads="1"/>
            </p:cNvSpPr>
            <p:nvPr/>
          </p:nvSpPr>
          <p:spPr bwMode="auto">
            <a:xfrm>
              <a:off x="576" y="2792"/>
              <a:ext cx="960" cy="800"/>
            </a:xfrm>
            <a:prstGeom prst="hexagon">
              <a:avLst>
                <a:gd name="adj" fmla="val 29994"/>
                <a:gd name="vf" fmla="val 11547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782" name="Line 6"/>
            <p:cNvSpPr>
              <a:spLocks noChangeShapeType="1"/>
            </p:cNvSpPr>
            <p:nvPr/>
          </p:nvSpPr>
          <p:spPr bwMode="auto">
            <a:xfrm>
              <a:off x="1268" y="2876"/>
              <a:ext cx="168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783" name="Line 7"/>
            <p:cNvSpPr>
              <a:spLocks noChangeShapeType="1"/>
            </p:cNvSpPr>
            <p:nvPr/>
          </p:nvSpPr>
          <p:spPr bwMode="auto">
            <a:xfrm>
              <a:off x="868" y="3512"/>
              <a:ext cx="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784" name="Line 8"/>
            <p:cNvSpPr>
              <a:spLocks noChangeShapeType="1"/>
            </p:cNvSpPr>
            <p:nvPr/>
          </p:nvSpPr>
          <p:spPr bwMode="auto">
            <a:xfrm flipH="1">
              <a:off x="688" y="2876"/>
              <a:ext cx="192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3785" name="Group 9"/>
          <p:cNvGrpSpPr>
            <a:grpSpLocks/>
          </p:cNvGrpSpPr>
          <p:nvPr/>
        </p:nvGrpSpPr>
        <p:grpSpPr bwMode="auto">
          <a:xfrm>
            <a:off x="3471863" y="4533900"/>
            <a:ext cx="1524000" cy="1270000"/>
            <a:chOff x="2144" y="2792"/>
            <a:chExt cx="960" cy="800"/>
          </a:xfrm>
        </p:grpSpPr>
        <p:sp>
          <p:nvSpPr>
            <p:cNvPr id="843786" name="AutoShape 10"/>
            <p:cNvSpPr>
              <a:spLocks noChangeArrowheads="1"/>
            </p:cNvSpPr>
            <p:nvPr/>
          </p:nvSpPr>
          <p:spPr bwMode="auto">
            <a:xfrm>
              <a:off x="2144" y="2792"/>
              <a:ext cx="960" cy="800"/>
            </a:xfrm>
            <a:prstGeom prst="hexagon">
              <a:avLst>
                <a:gd name="adj" fmla="val 29994"/>
                <a:gd name="vf" fmla="val 11547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787" name="Line 11"/>
            <p:cNvSpPr>
              <a:spLocks noChangeShapeType="1"/>
            </p:cNvSpPr>
            <p:nvPr/>
          </p:nvSpPr>
          <p:spPr bwMode="auto">
            <a:xfrm flipH="1">
              <a:off x="2816" y="3212"/>
              <a:ext cx="176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788" name="Line 12"/>
            <p:cNvSpPr>
              <a:spLocks noChangeShapeType="1"/>
            </p:cNvSpPr>
            <p:nvPr/>
          </p:nvSpPr>
          <p:spPr bwMode="auto">
            <a:xfrm flipH="1">
              <a:off x="2432" y="287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789" name="Line 13"/>
            <p:cNvSpPr>
              <a:spLocks noChangeShapeType="1"/>
            </p:cNvSpPr>
            <p:nvPr/>
          </p:nvSpPr>
          <p:spPr bwMode="auto">
            <a:xfrm>
              <a:off x="2276" y="3196"/>
              <a:ext cx="184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3790" name="Group 14"/>
          <p:cNvGrpSpPr>
            <a:grpSpLocks/>
          </p:cNvGrpSpPr>
          <p:nvPr/>
        </p:nvGrpSpPr>
        <p:grpSpPr bwMode="auto">
          <a:xfrm>
            <a:off x="6596063" y="4533900"/>
            <a:ext cx="1524000" cy="1270000"/>
            <a:chOff x="4112" y="2792"/>
            <a:chExt cx="960" cy="800"/>
          </a:xfrm>
        </p:grpSpPr>
        <p:sp>
          <p:nvSpPr>
            <p:cNvPr id="843791" name="AutoShape 15"/>
            <p:cNvSpPr>
              <a:spLocks noChangeArrowheads="1"/>
            </p:cNvSpPr>
            <p:nvPr/>
          </p:nvSpPr>
          <p:spPr bwMode="auto">
            <a:xfrm>
              <a:off x="4112" y="2792"/>
              <a:ext cx="960" cy="800"/>
            </a:xfrm>
            <a:prstGeom prst="hexagon">
              <a:avLst>
                <a:gd name="adj" fmla="val 29994"/>
                <a:gd name="vf" fmla="val 115470"/>
              </a:avLst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792" name="Oval 16"/>
            <p:cNvSpPr>
              <a:spLocks noChangeArrowheads="1"/>
            </p:cNvSpPr>
            <p:nvPr/>
          </p:nvSpPr>
          <p:spPr bwMode="auto">
            <a:xfrm>
              <a:off x="4340" y="2940"/>
              <a:ext cx="504" cy="5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3793" name="Line 17"/>
          <p:cNvSpPr>
            <a:spLocks noChangeShapeType="1"/>
          </p:cNvSpPr>
          <p:nvPr/>
        </p:nvSpPr>
        <p:spPr bwMode="auto">
          <a:xfrm>
            <a:off x="2624138" y="51689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3794" name="Text Box 18"/>
          <p:cNvSpPr txBox="1">
            <a:spLocks noChangeArrowheads="1"/>
          </p:cNvSpPr>
          <p:nvPr/>
        </p:nvSpPr>
        <p:spPr bwMode="auto">
          <a:xfrm>
            <a:off x="5526088" y="4908550"/>
            <a:ext cx="5540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or</a:t>
            </a:r>
          </a:p>
        </p:txBody>
      </p:sp>
    </p:spTree>
  </p:cSld>
  <p:clrMapOvr>
    <a:masterClrMapping/>
  </p:clrMapOvr>
  <p:transition>
    <p:pull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Exceptions to the octet rule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all compounds obey the octet rule.</a:t>
            </a:r>
          </a:p>
          <a:p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types of exceptions</a:t>
            </a:r>
            <a:endParaRPr lang="en-US"/>
          </a:p>
          <a:p>
            <a:pPr>
              <a:spcBef>
                <a:spcPct val="40000"/>
              </a:spcBef>
              <a:buClr>
                <a:schemeClr val="accent1"/>
              </a:buClr>
              <a:buFontTx/>
              <a:buChar char="•"/>
            </a:pPr>
            <a:r>
              <a:rPr lang="en-US"/>
              <a:t>Species with more than eight electrons around an atom.</a:t>
            </a:r>
          </a:p>
          <a:p>
            <a:pPr>
              <a:spcBef>
                <a:spcPct val="40000"/>
              </a:spcBef>
              <a:buClr>
                <a:schemeClr val="accent1"/>
              </a:buClr>
              <a:buFontTx/>
              <a:buChar char="•"/>
            </a:pPr>
            <a:r>
              <a:rPr lang="en-US"/>
              <a:t>Species with fewer than eight electrons around an atom.</a:t>
            </a:r>
          </a:p>
          <a:p>
            <a:pPr>
              <a:spcBef>
                <a:spcPct val="40000"/>
              </a:spcBef>
              <a:buClr>
                <a:schemeClr val="accent1"/>
              </a:buClr>
              <a:buFontTx/>
              <a:buChar char="•"/>
            </a:pPr>
            <a:r>
              <a:rPr lang="en-US"/>
              <a:t>Species with an odd total number of electrons.</a:t>
            </a:r>
          </a:p>
        </p:txBody>
      </p:sp>
    </p:spTree>
  </p:cSld>
  <p:clrMapOvr>
    <a:masterClrMapping/>
  </p:clrMapOvr>
  <p:transition>
    <p:pull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50825"/>
            <a:ext cx="8758237" cy="939800"/>
          </a:xfrm>
        </p:spPr>
        <p:txBody>
          <a:bodyPr/>
          <a:lstStyle/>
          <a:p>
            <a:r>
              <a:rPr lang="en-US"/>
              <a:t>Atoms with fewer than eight electrons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3150" y="1722438"/>
            <a:ext cx="6669088" cy="1390650"/>
          </a:xfrm>
        </p:spPr>
        <p:txBody>
          <a:bodyPr/>
          <a:lstStyle/>
          <a:p>
            <a:r>
              <a:rPr lang="en-US"/>
              <a:t>	Beryllium and boron will both form compounds where they have less than 8 electrons around them.</a:t>
            </a:r>
          </a:p>
        </p:txBody>
      </p:sp>
      <p:grpSp>
        <p:nvGrpSpPr>
          <p:cNvPr id="847876" name="Group 4"/>
          <p:cNvGrpSpPr>
            <a:grpSpLocks/>
          </p:cNvGrpSpPr>
          <p:nvPr/>
        </p:nvGrpSpPr>
        <p:grpSpPr bwMode="auto">
          <a:xfrm>
            <a:off x="1670050" y="4057650"/>
            <a:ext cx="2301875" cy="1171575"/>
            <a:chOff x="1060" y="2556"/>
            <a:chExt cx="1450" cy="738"/>
          </a:xfrm>
        </p:grpSpPr>
        <p:sp>
          <p:nvSpPr>
            <p:cNvPr id="847877" name="Text Box 5"/>
            <p:cNvSpPr txBox="1">
              <a:spLocks noChangeArrowheads="1"/>
            </p:cNvSpPr>
            <p:nvPr/>
          </p:nvSpPr>
          <p:spPr bwMode="auto">
            <a:xfrm>
              <a:off x="1060" y="2796"/>
              <a:ext cx="1450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/>
                <a:t>:Cl   Be  Cl:</a:t>
              </a:r>
            </a:p>
          </p:txBody>
        </p:sp>
        <p:sp>
          <p:nvSpPr>
            <p:cNvPr id="847878" name="Text Box 6"/>
            <p:cNvSpPr txBox="1">
              <a:spLocks noChangeArrowheads="1"/>
            </p:cNvSpPr>
            <p:nvPr/>
          </p:nvSpPr>
          <p:spPr bwMode="auto">
            <a:xfrm rot="-5400000">
              <a:off x="1643" y="3054"/>
              <a:ext cx="423" cy="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endParaRPr lang="en-US" sz="3200"/>
            </a:p>
          </p:txBody>
        </p:sp>
        <p:sp>
          <p:nvSpPr>
            <p:cNvPr id="847879" name="Text Box 7"/>
            <p:cNvSpPr txBox="1">
              <a:spLocks noChangeArrowheads="1"/>
            </p:cNvSpPr>
            <p:nvPr/>
          </p:nvSpPr>
          <p:spPr bwMode="auto">
            <a:xfrm rot="-5400000">
              <a:off x="1643" y="2739"/>
              <a:ext cx="423" cy="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endParaRPr lang="en-US" sz="3200"/>
            </a:p>
          </p:txBody>
        </p:sp>
        <p:sp>
          <p:nvSpPr>
            <p:cNvPr id="847880" name="Text Box 8"/>
            <p:cNvSpPr txBox="1">
              <a:spLocks noChangeArrowheads="1"/>
            </p:cNvSpPr>
            <p:nvPr/>
          </p:nvSpPr>
          <p:spPr bwMode="auto">
            <a:xfrm rot="-5400000">
              <a:off x="1184" y="2958"/>
              <a:ext cx="196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/>
                <a:t>:</a:t>
              </a:r>
            </a:p>
          </p:txBody>
        </p:sp>
        <p:sp>
          <p:nvSpPr>
            <p:cNvPr id="847881" name="Text Box 9"/>
            <p:cNvSpPr txBox="1">
              <a:spLocks noChangeArrowheads="1"/>
            </p:cNvSpPr>
            <p:nvPr/>
          </p:nvSpPr>
          <p:spPr bwMode="auto">
            <a:xfrm rot="-5400000">
              <a:off x="1184" y="2643"/>
              <a:ext cx="196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/>
                <a:t>:</a:t>
              </a:r>
            </a:p>
          </p:txBody>
        </p:sp>
      </p:grpSp>
      <p:sp>
        <p:nvSpPr>
          <p:cNvPr id="847882" name="Text Box 10"/>
          <p:cNvSpPr txBox="1">
            <a:spLocks noChangeArrowheads="1"/>
          </p:cNvSpPr>
          <p:nvPr/>
        </p:nvSpPr>
        <p:spPr bwMode="auto">
          <a:xfrm>
            <a:off x="5370513" y="4202113"/>
            <a:ext cx="1831975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/>
              <a:t>:F   B   F:</a:t>
            </a:r>
          </a:p>
          <a:p>
            <a:pPr algn="ctr"/>
            <a:endParaRPr lang="en-US" sz="1200"/>
          </a:p>
          <a:p>
            <a:pPr algn="ctr"/>
            <a:r>
              <a:rPr lang="en-US" sz="3200"/>
              <a:t>:F:</a:t>
            </a:r>
          </a:p>
        </p:txBody>
      </p:sp>
      <p:sp>
        <p:nvSpPr>
          <p:cNvPr id="847883" name="Rectangle 11"/>
          <p:cNvSpPr>
            <a:spLocks noChangeArrowheads="1"/>
          </p:cNvSpPr>
          <p:nvPr/>
        </p:nvSpPr>
        <p:spPr bwMode="auto">
          <a:xfrm>
            <a:off x="3279775" y="4070350"/>
            <a:ext cx="463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..</a:t>
            </a:r>
          </a:p>
        </p:txBody>
      </p:sp>
      <p:sp>
        <p:nvSpPr>
          <p:cNvPr id="847884" name="Rectangle 12"/>
          <p:cNvSpPr>
            <a:spLocks noChangeArrowheads="1"/>
          </p:cNvSpPr>
          <p:nvPr/>
        </p:nvSpPr>
        <p:spPr bwMode="auto">
          <a:xfrm>
            <a:off x="3308350" y="4635500"/>
            <a:ext cx="4381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..</a:t>
            </a:r>
          </a:p>
        </p:txBody>
      </p:sp>
      <p:sp>
        <p:nvSpPr>
          <p:cNvPr id="847885" name="Rectangle 13"/>
          <p:cNvSpPr>
            <a:spLocks noChangeArrowheads="1"/>
          </p:cNvSpPr>
          <p:nvPr/>
        </p:nvSpPr>
        <p:spPr bwMode="auto">
          <a:xfrm>
            <a:off x="5484813" y="3803650"/>
            <a:ext cx="4381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..</a:t>
            </a:r>
          </a:p>
        </p:txBody>
      </p:sp>
      <p:sp>
        <p:nvSpPr>
          <p:cNvPr id="847886" name="Rectangle 14"/>
          <p:cNvSpPr>
            <a:spLocks noChangeArrowheads="1"/>
          </p:cNvSpPr>
          <p:nvPr/>
        </p:nvSpPr>
        <p:spPr bwMode="auto">
          <a:xfrm>
            <a:off x="5451475" y="4310063"/>
            <a:ext cx="4381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..</a:t>
            </a:r>
          </a:p>
        </p:txBody>
      </p:sp>
      <p:sp>
        <p:nvSpPr>
          <p:cNvPr id="847887" name="Rectangle 15"/>
          <p:cNvSpPr>
            <a:spLocks noChangeArrowheads="1"/>
          </p:cNvSpPr>
          <p:nvPr/>
        </p:nvSpPr>
        <p:spPr bwMode="auto">
          <a:xfrm>
            <a:off x="6704013" y="3803650"/>
            <a:ext cx="4381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..</a:t>
            </a:r>
          </a:p>
        </p:txBody>
      </p:sp>
      <p:sp>
        <p:nvSpPr>
          <p:cNvPr id="847888" name="Rectangle 16"/>
          <p:cNvSpPr>
            <a:spLocks noChangeArrowheads="1"/>
          </p:cNvSpPr>
          <p:nvPr/>
        </p:nvSpPr>
        <p:spPr bwMode="auto">
          <a:xfrm>
            <a:off x="6673850" y="4338638"/>
            <a:ext cx="4381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..</a:t>
            </a:r>
          </a:p>
        </p:txBody>
      </p:sp>
      <p:sp>
        <p:nvSpPr>
          <p:cNvPr id="847889" name="Rectangle 17"/>
          <p:cNvSpPr>
            <a:spLocks noChangeArrowheads="1"/>
          </p:cNvSpPr>
          <p:nvPr/>
        </p:nvSpPr>
        <p:spPr bwMode="auto">
          <a:xfrm>
            <a:off x="6048375" y="5111750"/>
            <a:ext cx="4381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..</a:t>
            </a:r>
          </a:p>
        </p:txBody>
      </p:sp>
      <p:sp>
        <p:nvSpPr>
          <p:cNvPr id="847890" name="Line 18"/>
          <p:cNvSpPr>
            <a:spLocks noChangeShapeType="1"/>
          </p:cNvSpPr>
          <p:nvPr/>
        </p:nvSpPr>
        <p:spPr bwMode="auto">
          <a:xfrm>
            <a:off x="2328863" y="4733925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7891" name="Line 19"/>
          <p:cNvSpPr>
            <a:spLocks noChangeShapeType="1"/>
          </p:cNvSpPr>
          <p:nvPr/>
        </p:nvSpPr>
        <p:spPr bwMode="auto">
          <a:xfrm>
            <a:off x="3170238" y="4764088"/>
            <a:ext cx="179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7892" name="Line 20"/>
          <p:cNvSpPr>
            <a:spLocks noChangeShapeType="1"/>
          </p:cNvSpPr>
          <p:nvPr/>
        </p:nvSpPr>
        <p:spPr bwMode="auto">
          <a:xfrm>
            <a:off x="5864225" y="4495800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7893" name="Line 21"/>
          <p:cNvSpPr>
            <a:spLocks noChangeShapeType="1"/>
          </p:cNvSpPr>
          <p:nvPr/>
        </p:nvSpPr>
        <p:spPr bwMode="auto">
          <a:xfrm>
            <a:off x="6459538" y="4495800"/>
            <a:ext cx="268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7894" name="Line 22"/>
          <p:cNvSpPr>
            <a:spLocks noChangeShapeType="1"/>
          </p:cNvSpPr>
          <p:nvPr/>
        </p:nvSpPr>
        <p:spPr bwMode="auto">
          <a:xfrm>
            <a:off x="6251575" y="4645025"/>
            <a:ext cx="0" cy="29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825"/>
            <a:ext cx="9144000" cy="939800"/>
          </a:xfrm>
        </p:spPr>
        <p:txBody>
          <a:bodyPr/>
          <a:lstStyle/>
          <a:p>
            <a:r>
              <a:rPr lang="en-US"/>
              <a:t>Atoms with fewer than eight electrons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974725"/>
            <a:ext cx="8077200" cy="175895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deficient.</a:t>
            </a:r>
            <a:r>
              <a:rPr lang="en-US"/>
              <a:t>  Species other than hydrogen and helium that have fewer than 8 valence electrons.</a:t>
            </a:r>
            <a:endParaRPr lang="en-US" sz="1400"/>
          </a:p>
          <a:p>
            <a:r>
              <a:rPr lang="en-US"/>
              <a:t>	They are typically very reactive species.</a:t>
            </a:r>
          </a:p>
        </p:txBody>
      </p:sp>
      <p:grpSp>
        <p:nvGrpSpPr>
          <p:cNvPr id="849924" name="Group 4"/>
          <p:cNvGrpSpPr>
            <a:grpSpLocks/>
          </p:cNvGrpSpPr>
          <p:nvPr/>
        </p:nvGrpSpPr>
        <p:grpSpPr bwMode="auto">
          <a:xfrm>
            <a:off x="1543050" y="3378200"/>
            <a:ext cx="6042025" cy="1919288"/>
            <a:chOff x="665" y="2614"/>
            <a:chExt cx="3806" cy="1209"/>
          </a:xfrm>
        </p:grpSpPr>
        <p:grpSp>
          <p:nvGrpSpPr>
            <p:cNvPr id="849925" name="Group 5"/>
            <p:cNvGrpSpPr>
              <a:grpSpLocks/>
            </p:cNvGrpSpPr>
            <p:nvPr/>
          </p:nvGrpSpPr>
          <p:grpSpPr bwMode="auto">
            <a:xfrm>
              <a:off x="665" y="2614"/>
              <a:ext cx="593" cy="1208"/>
              <a:chOff x="841" y="2675"/>
              <a:chExt cx="593" cy="1208"/>
            </a:xfrm>
          </p:grpSpPr>
          <p:sp>
            <p:nvSpPr>
              <p:cNvPr id="849926" name="Text Box 6"/>
              <p:cNvSpPr txBox="1">
                <a:spLocks noChangeArrowheads="1"/>
              </p:cNvSpPr>
              <p:nvPr/>
            </p:nvSpPr>
            <p:spPr bwMode="auto">
              <a:xfrm>
                <a:off x="1180" y="2675"/>
                <a:ext cx="254" cy="1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F</a:t>
                </a:r>
              </a:p>
              <a:p>
                <a:pPr algn="ctr"/>
                <a:r>
                  <a:rPr lang="en-US"/>
                  <a:t>|</a:t>
                </a:r>
              </a:p>
              <a:p>
                <a:pPr algn="ctr"/>
                <a:r>
                  <a:rPr lang="en-US"/>
                  <a:t>B</a:t>
                </a:r>
              </a:p>
              <a:p>
                <a:pPr algn="ctr"/>
                <a:r>
                  <a:rPr lang="en-US"/>
                  <a:t>|</a:t>
                </a:r>
              </a:p>
              <a:p>
                <a:pPr algn="ctr"/>
                <a:r>
                  <a:rPr lang="en-US"/>
                  <a:t>F</a:t>
                </a:r>
              </a:p>
            </p:txBody>
          </p:sp>
          <p:sp>
            <p:nvSpPr>
              <p:cNvPr id="849927" name="Text Box 7"/>
              <p:cNvSpPr txBox="1">
                <a:spLocks noChangeArrowheads="1"/>
              </p:cNvSpPr>
              <p:nvPr/>
            </p:nvSpPr>
            <p:spPr bwMode="auto">
              <a:xfrm>
                <a:off x="841" y="3135"/>
                <a:ext cx="39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F - </a:t>
                </a:r>
              </a:p>
            </p:txBody>
          </p:sp>
        </p:grpSp>
        <p:sp>
          <p:nvSpPr>
            <p:cNvPr id="849928" name="Text Box 8"/>
            <p:cNvSpPr txBox="1">
              <a:spLocks noChangeArrowheads="1"/>
            </p:cNvSpPr>
            <p:nvPr/>
          </p:nvSpPr>
          <p:spPr bwMode="auto">
            <a:xfrm>
              <a:off x="1421" y="3074"/>
              <a:ext cx="2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849929" name="Text Box 9"/>
            <p:cNvSpPr txBox="1">
              <a:spLocks noChangeArrowheads="1"/>
            </p:cNvSpPr>
            <p:nvPr/>
          </p:nvSpPr>
          <p:spPr bwMode="auto">
            <a:xfrm>
              <a:off x="1740" y="2614"/>
              <a:ext cx="628" cy="1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 H</a:t>
              </a:r>
            </a:p>
            <a:p>
              <a:r>
                <a:rPr lang="en-US"/>
                <a:t>  |</a:t>
              </a:r>
            </a:p>
            <a:p>
              <a:r>
                <a:rPr lang="en-US"/>
                <a:t>:N - H</a:t>
              </a:r>
            </a:p>
            <a:p>
              <a:r>
                <a:rPr lang="en-US"/>
                <a:t>  |</a:t>
              </a:r>
            </a:p>
            <a:p>
              <a:r>
                <a:rPr lang="en-US"/>
                <a:t> H</a:t>
              </a:r>
            </a:p>
          </p:txBody>
        </p:sp>
        <p:sp>
          <p:nvSpPr>
            <p:cNvPr id="849930" name="Line 10"/>
            <p:cNvSpPr>
              <a:spLocks noChangeShapeType="1"/>
            </p:cNvSpPr>
            <p:nvPr/>
          </p:nvSpPr>
          <p:spPr bwMode="auto">
            <a:xfrm>
              <a:off x="2564" y="3219"/>
              <a:ext cx="5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31" name="Text Box 11"/>
            <p:cNvSpPr txBox="1">
              <a:spLocks noChangeArrowheads="1"/>
            </p:cNvSpPr>
            <p:nvPr/>
          </p:nvSpPr>
          <p:spPr bwMode="auto">
            <a:xfrm>
              <a:off x="3329" y="2615"/>
              <a:ext cx="1142" cy="1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      F  </a:t>
              </a:r>
              <a:r>
                <a:rPr lang="en-US" sz="1600"/>
                <a:t> </a:t>
              </a:r>
              <a:r>
                <a:rPr lang="en-US"/>
                <a:t>  H</a:t>
              </a:r>
            </a:p>
            <a:p>
              <a:r>
                <a:rPr lang="en-US"/>
                <a:t>    </a:t>
              </a:r>
              <a:r>
                <a:rPr lang="en-US" sz="1800"/>
                <a:t>  </a:t>
              </a:r>
              <a:r>
                <a:rPr lang="en-US"/>
                <a:t> |  </a:t>
              </a:r>
              <a:r>
                <a:rPr lang="en-US" sz="1800"/>
                <a:t>   </a:t>
              </a:r>
              <a:r>
                <a:rPr lang="en-US"/>
                <a:t> |</a:t>
              </a:r>
            </a:p>
            <a:p>
              <a:r>
                <a:rPr lang="en-US"/>
                <a:t>F - B - N - H</a:t>
              </a:r>
            </a:p>
            <a:p>
              <a:r>
                <a:rPr lang="en-US"/>
                <a:t>    </a:t>
              </a:r>
              <a:r>
                <a:rPr lang="en-US" sz="1600"/>
                <a:t> </a:t>
              </a:r>
              <a:r>
                <a:rPr lang="en-US"/>
                <a:t>  |  </a:t>
              </a:r>
              <a:r>
                <a:rPr lang="en-US" sz="1800"/>
                <a:t>   </a:t>
              </a:r>
              <a:r>
                <a:rPr lang="en-US"/>
                <a:t> |</a:t>
              </a:r>
            </a:p>
            <a:p>
              <a:r>
                <a:rPr lang="en-US"/>
                <a:t>      F     H</a:t>
              </a:r>
            </a:p>
          </p:txBody>
        </p:sp>
      </p:grpSp>
      <p:sp>
        <p:nvSpPr>
          <p:cNvPr id="849932" name="Rectangle 12"/>
          <p:cNvSpPr>
            <a:spLocks noChangeArrowheads="1"/>
          </p:cNvSpPr>
          <p:nvPr/>
        </p:nvSpPr>
        <p:spPr bwMode="auto">
          <a:xfrm>
            <a:off x="561975" y="5454650"/>
            <a:ext cx="8077200" cy="109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BF</a:t>
            </a:r>
            <a:r>
              <a:rPr lang="en-US" sz="2800" baseline="-25000"/>
              <a:t>3</a:t>
            </a:r>
            <a:r>
              <a:rPr lang="en-US" sz="2800"/>
              <a:t> is called a </a:t>
            </a:r>
            <a:r>
              <a:rPr lang="en-US" sz="28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Lewis acid</a:t>
            </a:r>
            <a:r>
              <a:rPr lang="en-US" sz="2800"/>
              <a:t> because it </a:t>
            </a:r>
            <a:r>
              <a:rPr lang="en-US" sz="2800" i="1">
                <a:solidFill>
                  <a:schemeClr val="accent1"/>
                </a:solidFill>
              </a:rPr>
              <a:t>accepts a pair of electrons</a:t>
            </a:r>
            <a:r>
              <a:rPr lang="en-US" sz="2800"/>
              <a:t> and NH</a:t>
            </a:r>
            <a:r>
              <a:rPr lang="en-US" sz="2800" baseline="-25000"/>
              <a:t>3 </a:t>
            </a:r>
            <a:r>
              <a:rPr lang="en-US" sz="2800"/>
              <a:t>is a </a:t>
            </a:r>
            <a:r>
              <a:rPr lang="en-US" sz="28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Lewis base</a:t>
            </a:r>
            <a:r>
              <a:rPr lang="en-US" sz="2800"/>
              <a:t> because it </a:t>
            </a:r>
            <a:r>
              <a:rPr lang="en-US" sz="2800" i="1">
                <a:solidFill>
                  <a:srgbClr val="0000CC"/>
                </a:solidFill>
              </a:rPr>
              <a:t>donates a pair of electrons</a:t>
            </a:r>
            <a:r>
              <a:rPr lang="en-US" sz="2800"/>
              <a:t>.</a:t>
            </a:r>
            <a:endParaRPr lang="en-US" sz="2800" baseline="-25000"/>
          </a:p>
        </p:txBody>
      </p:sp>
      <p:sp>
        <p:nvSpPr>
          <p:cNvPr id="849933" name="Rectangle 13"/>
          <p:cNvSpPr>
            <a:spLocks noChangeArrowheads="1"/>
          </p:cNvSpPr>
          <p:nvPr/>
        </p:nvSpPr>
        <p:spPr bwMode="auto">
          <a:xfrm>
            <a:off x="150813" y="2730500"/>
            <a:ext cx="8828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Coordinate covalent bond</a:t>
            </a:r>
            <a:r>
              <a:rPr lang="en-US">
                <a:latin typeface="Times New Roman" pitchFamily="-64" charset="0"/>
              </a:rPr>
              <a:t> forms when N atom </a:t>
            </a: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donates </a:t>
            </a:r>
            <a:r>
              <a:rPr lang="en-US" b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both</a:t>
            </a: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 shared e</a:t>
            </a:r>
            <a:r>
              <a:rPr lang="en-US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-</a:t>
            </a:r>
            <a:r>
              <a:rPr lang="en-US">
                <a:latin typeface="Times" pitchFamily="-64" charset="0"/>
              </a:rPr>
              <a:t> </a:t>
            </a:r>
          </a:p>
        </p:txBody>
      </p:sp>
      <p:sp>
        <p:nvSpPr>
          <p:cNvPr id="849934" name="Line 14"/>
          <p:cNvSpPr>
            <a:spLocks noChangeShapeType="1"/>
          </p:cNvSpPr>
          <p:nvPr/>
        </p:nvSpPr>
        <p:spPr bwMode="auto">
          <a:xfrm>
            <a:off x="6670675" y="3201988"/>
            <a:ext cx="0" cy="10017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2" grpId="0" autoUpdateAnimBg="0"/>
      <p:bldP spid="849933" grpId="0" autoUpdateAnimBg="0"/>
      <p:bldP spid="8499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600075"/>
          </a:xfrm>
        </p:spPr>
        <p:txBody>
          <a:bodyPr/>
          <a:lstStyle/>
          <a:p>
            <a:r>
              <a:rPr lang="en-US"/>
              <a:t>Bohr model of the atom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995363"/>
            <a:ext cx="4695825" cy="4592637"/>
          </a:xfrm>
        </p:spPr>
        <p:txBody>
          <a:bodyPr/>
          <a:lstStyle/>
          <a:p>
            <a:r>
              <a:rPr lang="en-US"/>
              <a:t>The Bohr model is a ‘planetary’ type model.</a:t>
            </a:r>
          </a:p>
          <a:p>
            <a:endParaRPr lang="en-US" sz="800"/>
          </a:p>
          <a:p>
            <a:r>
              <a:rPr lang="en-US"/>
              <a:t>The nucleus is at the center of the model.</a:t>
            </a:r>
          </a:p>
          <a:p>
            <a:endParaRPr lang="en-US" sz="800"/>
          </a:p>
          <a:p>
            <a:r>
              <a:rPr lang="en-US"/>
              <a:t>Electrons can only exist at specific energy levels (orbit).</a:t>
            </a:r>
            <a:r>
              <a:rPr lang="en-US" sz="3200"/>
              <a:t> </a:t>
            </a:r>
          </a:p>
          <a:p>
            <a:endParaRPr lang="en-US" sz="800"/>
          </a:p>
          <a:p>
            <a:r>
              <a:rPr lang="en-US"/>
              <a:t>Each energy level was assigned a principal quantum number, </a:t>
            </a:r>
            <a:r>
              <a:rPr lang="en-US" i="1"/>
              <a:t>n</a:t>
            </a:r>
            <a:r>
              <a:rPr lang="en-US"/>
              <a:t>.</a:t>
            </a:r>
            <a:endParaRPr lang="en-US" sz="800"/>
          </a:p>
        </p:txBody>
      </p:sp>
      <p:pic>
        <p:nvPicPr>
          <p:cNvPr id="46592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00" y="1611313"/>
            <a:ext cx="4584700" cy="445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317500" y="5616575"/>
            <a:ext cx="7431088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Each principal quantum </a:t>
            </a:r>
          </a:p>
          <a:p>
            <a:r>
              <a:rPr lang="en-US" sz="2800"/>
              <a:t>represents a new ‘orbit’ or layer.</a:t>
            </a:r>
            <a:endParaRPr lang="en-US">
              <a:latin typeface="Times" pitchFamily="-6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bldLvl="5" autoUpdateAnimBg="0" advAuto="3000"/>
      <p:bldP spid="465925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9144000" cy="939800"/>
          </a:xfrm>
        </p:spPr>
        <p:txBody>
          <a:bodyPr/>
          <a:lstStyle/>
          <a:p>
            <a:r>
              <a:rPr lang="en-US"/>
              <a:t>Atoms with more than eight electrons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800600"/>
          </a:xfrm>
        </p:spPr>
        <p:txBody>
          <a:bodyPr/>
          <a:lstStyle/>
          <a:p>
            <a:r>
              <a:rPr lang="en-US"/>
              <a:t>Except for species that contain hydrogen, this is the most common type of exception.</a:t>
            </a:r>
          </a:p>
          <a:p>
            <a:endParaRPr lang="en-US" sz="1200"/>
          </a:p>
          <a:p>
            <a:r>
              <a:rPr lang="en-US"/>
              <a:t>	For elements in the third period and beyond, the </a:t>
            </a:r>
            <a:r>
              <a:rPr lang="en-US" i="1"/>
              <a:t>d</a:t>
            </a:r>
            <a:r>
              <a:rPr lang="en-US"/>
              <a:t> orbitals can become involved in bonding.</a:t>
            </a:r>
          </a:p>
          <a:p>
            <a:endParaRPr lang="en-US" sz="1200"/>
          </a:p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Examples</a:t>
            </a:r>
            <a:endParaRPr lang="en-US"/>
          </a:p>
          <a:p>
            <a:endParaRPr lang="en-US" sz="800"/>
          </a:p>
          <a:p>
            <a:r>
              <a:rPr lang="en-US"/>
              <a:t>		5 electron pairs around P in PF</a:t>
            </a:r>
            <a:r>
              <a:rPr lang="en-US" baseline="-25000"/>
              <a:t>5</a:t>
            </a:r>
          </a:p>
          <a:p>
            <a:endParaRPr lang="en-US" sz="1800"/>
          </a:p>
          <a:p>
            <a:r>
              <a:rPr lang="en-US"/>
              <a:t>		5 electron pairs around S in SF</a:t>
            </a:r>
            <a:r>
              <a:rPr lang="en-US" baseline="-25000"/>
              <a:t>4</a:t>
            </a:r>
          </a:p>
          <a:p>
            <a:endParaRPr lang="en-US" sz="1800"/>
          </a:p>
          <a:p>
            <a:r>
              <a:rPr lang="en-US"/>
              <a:t>		6 electron pairs around S in SF</a:t>
            </a:r>
            <a:r>
              <a:rPr lang="en-US" baseline="-25000"/>
              <a:t>6</a:t>
            </a:r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5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5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1" grpId="0" build="p" autoUpdateAnimBg="0" advAuto="300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An example: SF</a:t>
            </a:r>
            <a:r>
              <a:rPr lang="en-US" baseline="-25000"/>
              <a:t>4</a:t>
            </a:r>
            <a:r>
              <a:rPr lang="en-US"/>
              <a:t> 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625600"/>
            <a:ext cx="8077200" cy="4800600"/>
          </a:xfrm>
          <a:noFill/>
          <a:ln/>
        </p:spPr>
        <p:txBody>
          <a:bodyPr/>
          <a:lstStyle/>
          <a:p>
            <a:r>
              <a:rPr lang="en-US"/>
              <a:t>1. Write a possible </a:t>
            </a:r>
          </a:p>
          <a:p>
            <a:pPr lvl="1"/>
            <a:r>
              <a:rPr lang="en-US"/>
              <a:t>arrangement.</a:t>
            </a:r>
          </a:p>
          <a:p>
            <a:endParaRPr lang="en-US"/>
          </a:p>
          <a:p>
            <a:r>
              <a:rPr lang="en-US"/>
              <a:t>2. Total the electrons.</a:t>
            </a:r>
          </a:p>
          <a:p>
            <a:pPr lvl="2"/>
            <a:r>
              <a:rPr lang="en-US"/>
              <a:t>6 from S, 4 x 7 from F</a:t>
            </a:r>
          </a:p>
          <a:p>
            <a:pPr lvl="1"/>
            <a:r>
              <a:rPr lang="en-US"/>
              <a:t>total = 34</a:t>
            </a:r>
          </a:p>
          <a:p>
            <a:endParaRPr lang="en-US"/>
          </a:p>
          <a:p>
            <a:r>
              <a:rPr lang="en-US"/>
              <a:t>3. Spread the electrons</a:t>
            </a:r>
          </a:p>
          <a:p>
            <a:pPr lvl="1"/>
            <a:r>
              <a:rPr lang="en-US"/>
              <a:t>around.</a:t>
            </a:r>
          </a:p>
        </p:txBody>
      </p:sp>
      <p:grpSp>
        <p:nvGrpSpPr>
          <p:cNvPr id="854020" name="Group 4"/>
          <p:cNvGrpSpPr>
            <a:grpSpLocks/>
          </p:cNvGrpSpPr>
          <p:nvPr/>
        </p:nvGrpSpPr>
        <p:grpSpPr bwMode="auto">
          <a:xfrm>
            <a:off x="5772150" y="4498975"/>
            <a:ext cx="1409700" cy="1635125"/>
            <a:chOff x="3000" y="2889"/>
            <a:chExt cx="888" cy="1030"/>
          </a:xfrm>
        </p:grpSpPr>
        <p:sp>
          <p:nvSpPr>
            <p:cNvPr id="854021" name="Rectangle 5"/>
            <p:cNvSpPr>
              <a:spLocks noChangeArrowheads="1"/>
            </p:cNvSpPr>
            <p:nvPr/>
          </p:nvSpPr>
          <p:spPr bwMode="auto">
            <a:xfrm>
              <a:off x="3319" y="3242"/>
              <a:ext cx="26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S</a:t>
              </a:r>
            </a:p>
          </p:txBody>
        </p:sp>
        <p:sp>
          <p:nvSpPr>
            <p:cNvPr id="854022" name="Rectangle 6"/>
            <p:cNvSpPr>
              <a:spLocks noChangeArrowheads="1"/>
            </p:cNvSpPr>
            <p:nvPr/>
          </p:nvSpPr>
          <p:spPr bwMode="auto">
            <a:xfrm>
              <a:off x="3599" y="3242"/>
              <a:ext cx="25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F</a:t>
              </a:r>
            </a:p>
          </p:txBody>
        </p:sp>
        <p:sp>
          <p:nvSpPr>
            <p:cNvPr id="854023" name="Rectangle 7"/>
            <p:cNvSpPr>
              <a:spLocks noChangeArrowheads="1"/>
            </p:cNvSpPr>
            <p:nvPr/>
          </p:nvSpPr>
          <p:spPr bwMode="auto">
            <a:xfrm>
              <a:off x="3319" y="3594"/>
              <a:ext cx="25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F</a:t>
              </a:r>
            </a:p>
          </p:txBody>
        </p:sp>
        <p:sp>
          <p:nvSpPr>
            <p:cNvPr id="854024" name="Rectangle 8"/>
            <p:cNvSpPr>
              <a:spLocks noChangeArrowheads="1"/>
            </p:cNvSpPr>
            <p:nvPr/>
          </p:nvSpPr>
          <p:spPr bwMode="auto">
            <a:xfrm>
              <a:off x="3007" y="3242"/>
              <a:ext cx="25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F</a:t>
              </a:r>
            </a:p>
          </p:txBody>
        </p:sp>
        <p:sp>
          <p:nvSpPr>
            <p:cNvPr id="854025" name="Rectangle 9"/>
            <p:cNvSpPr>
              <a:spLocks noChangeArrowheads="1"/>
            </p:cNvSpPr>
            <p:nvPr/>
          </p:nvSpPr>
          <p:spPr bwMode="auto">
            <a:xfrm>
              <a:off x="3303" y="2906"/>
              <a:ext cx="25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F</a:t>
              </a:r>
            </a:p>
          </p:txBody>
        </p:sp>
        <p:sp>
          <p:nvSpPr>
            <p:cNvPr id="854026" name="Oval 10"/>
            <p:cNvSpPr>
              <a:spLocks noChangeArrowheads="1"/>
            </p:cNvSpPr>
            <p:nvPr/>
          </p:nvSpPr>
          <p:spPr bwMode="auto">
            <a:xfrm>
              <a:off x="3401" y="2889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27" name="Oval 11"/>
            <p:cNvSpPr>
              <a:spLocks noChangeArrowheads="1"/>
            </p:cNvSpPr>
            <p:nvPr/>
          </p:nvSpPr>
          <p:spPr bwMode="auto">
            <a:xfrm>
              <a:off x="3473" y="2889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4028" name="Group 12"/>
            <p:cNvGrpSpPr>
              <a:grpSpLocks/>
            </p:cNvGrpSpPr>
            <p:nvPr/>
          </p:nvGrpSpPr>
          <p:grpSpPr bwMode="auto">
            <a:xfrm>
              <a:off x="3848" y="3328"/>
              <a:ext cx="40" cy="136"/>
              <a:chOff x="3848" y="3328"/>
              <a:chExt cx="40" cy="136"/>
            </a:xfrm>
          </p:grpSpPr>
          <p:sp>
            <p:nvSpPr>
              <p:cNvPr id="854029" name="Oval 13"/>
              <p:cNvSpPr>
                <a:spLocks noChangeArrowheads="1"/>
              </p:cNvSpPr>
              <p:nvPr/>
            </p:nvSpPr>
            <p:spPr bwMode="auto">
              <a:xfrm>
                <a:off x="3848" y="332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4030" name="Oval 14"/>
              <p:cNvSpPr>
                <a:spLocks noChangeArrowheads="1"/>
              </p:cNvSpPr>
              <p:nvPr/>
            </p:nvSpPr>
            <p:spPr bwMode="auto">
              <a:xfrm>
                <a:off x="3848" y="340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4031" name="Group 15"/>
            <p:cNvGrpSpPr>
              <a:grpSpLocks/>
            </p:cNvGrpSpPr>
            <p:nvPr/>
          </p:nvGrpSpPr>
          <p:grpSpPr bwMode="auto">
            <a:xfrm>
              <a:off x="3575" y="3672"/>
              <a:ext cx="40" cy="136"/>
              <a:chOff x="3575" y="3672"/>
              <a:chExt cx="40" cy="136"/>
            </a:xfrm>
          </p:grpSpPr>
          <p:sp>
            <p:nvSpPr>
              <p:cNvPr id="854032" name="Oval 16"/>
              <p:cNvSpPr>
                <a:spLocks noChangeArrowheads="1"/>
              </p:cNvSpPr>
              <p:nvPr/>
            </p:nvSpPr>
            <p:spPr bwMode="auto">
              <a:xfrm>
                <a:off x="3575" y="3672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4033" name="Oval 17"/>
              <p:cNvSpPr>
                <a:spLocks noChangeArrowheads="1"/>
              </p:cNvSpPr>
              <p:nvPr/>
            </p:nvSpPr>
            <p:spPr bwMode="auto">
              <a:xfrm>
                <a:off x="3575" y="3752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4034" name="Oval 18"/>
            <p:cNvSpPr>
              <a:spLocks noChangeArrowheads="1"/>
            </p:cNvSpPr>
            <p:nvPr/>
          </p:nvSpPr>
          <p:spPr bwMode="auto">
            <a:xfrm>
              <a:off x="3080" y="3512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35" name="Oval 19"/>
            <p:cNvSpPr>
              <a:spLocks noChangeArrowheads="1"/>
            </p:cNvSpPr>
            <p:nvPr/>
          </p:nvSpPr>
          <p:spPr bwMode="auto">
            <a:xfrm>
              <a:off x="3144" y="3512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36" name="Oval 20"/>
            <p:cNvSpPr>
              <a:spLocks noChangeArrowheads="1"/>
            </p:cNvSpPr>
            <p:nvPr/>
          </p:nvSpPr>
          <p:spPr bwMode="auto">
            <a:xfrm>
              <a:off x="3000" y="3304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37" name="Oval 21"/>
            <p:cNvSpPr>
              <a:spLocks noChangeArrowheads="1"/>
            </p:cNvSpPr>
            <p:nvPr/>
          </p:nvSpPr>
          <p:spPr bwMode="auto">
            <a:xfrm>
              <a:off x="3000" y="3384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38" name="Oval 22"/>
            <p:cNvSpPr>
              <a:spLocks noChangeArrowheads="1"/>
            </p:cNvSpPr>
            <p:nvPr/>
          </p:nvSpPr>
          <p:spPr bwMode="auto">
            <a:xfrm>
              <a:off x="3400" y="3848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39" name="Oval 23"/>
            <p:cNvSpPr>
              <a:spLocks noChangeArrowheads="1"/>
            </p:cNvSpPr>
            <p:nvPr/>
          </p:nvSpPr>
          <p:spPr bwMode="auto">
            <a:xfrm>
              <a:off x="3464" y="3848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40" name="Rectangle 24"/>
            <p:cNvSpPr>
              <a:spLocks noChangeArrowheads="1"/>
            </p:cNvSpPr>
            <p:nvPr/>
          </p:nvSpPr>
          <p:spPr bwMode="auto">
            <a:xfrm>
              <a:off x="3215" y="3255"/>
              <a:ext cx="17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latin typeface="Helvetica" pitchFamily="-64" charset="0"/>
                </a:rPr>
                <a:t>-</a:t>
              </a:r>
            </a:p>
          </p:txBody>
        </p:sp>
        <p:sp>
          <p:nvSpPr>
            <p:cNvPr id="854041" name="Rectangle 25"/>
            <p:cNvSpPr>
              <a:spLocks noChangeArrowheads="1"/>
            </p:cNvSpPr>
            <p:nvPr/>
          </p:nvSpPr>
          <p:spPr bwMode="auto">
            <a:xfrm>
              <a:off x="3479" y="3247"/>
              <a:ext cx="17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b="1">
                  <a:latin typeface="Helvetica" pitchFamily="-64" charset="0"/>
                </a:rPr>
                <a:t>-</a:t>
              </a:r>
            </a:p>
          </p:txBody>
        </p:sp>
        <p:sp>
          <p:nvSpPr>
            <p:cNvPr id="854042" name="Rectangle 26"/>
            <p:cNvSpPr>
              <a:spLocks noChangeArrowheads="1"/>
            </p:cNvSpPr>
            <p:nvPr/>
          </p:nvSpPr>
          <p:spPr bwMode="auto">
            <a:xfrm>
              <a:off x="3343" y="3487"/>
              <a:ext cx="145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400" b="1">
                  <a:latin typeface="Helvetica" pitchFamily="-64" charset="0"/>
                </a:rPr>
                <a:t>|</a:t>
              </a:r>
            </a:p>
          </p:txBody>
        </p:sp>
        <p:sp>
          <p:nvSpPr>
            <p:cNvPr id="854043" name="Rectangle 27"/>
            <p:cNvSpPr>
              <a:spLocks noChangeArrowheads="1"/>
            </p:cNvSpPr>
            <p:nvPr/>
          </p:nvSpPr>
          <p:spPr bwMode="auto">
            <a:xfrm>
              <a:off x="3331" y="3131"/>
              <a:ext cx="17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400" b="1">
                  <a:latin typeface="Helvetica" pitchFamily="-64" charset="0"/>
                </a:rPr>
                <a:t> |</a:t>
              </a:r>
            </a:p>
          </p:txBody>
        </p:sp>
        <p:sp>
          <p:nvSpPr>
            <p:cNvPr id="854044" name="Oval 28"/>
            <p:cNvSpPr>
              <a:spLocks noChangeArrowheads="1"/>
            </p:cNvSpPr>
            <p:nvPr/>
          </p:nvSpPr>
          <p:spPr bwMode="auto">
            <a:xfrm>
              <a:off x="3080" y="3208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45" name="Oval 29"/>
            <p:cNvSpPr>
              <a:spLocks noChangeArrowheads="1"/>
            </p:cNvSpPr>
            <p:nvPr/>
          </p:nvSpPr>
          <p:spPr bwMode="auto">
            <a:xfrm>
              <a:off x="3144" y="3208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4046" name="Group 30"/>
            <p:cNvGrpSpPr>
              <a:grpSpLocks/>
            </p:cNvGrpSpPr>
            <p:nvPr/>
          </p:nvGrpSpPr>
          <p:grpSpPr bwMode="auto">
            <a:xfrm>
              <a:off x="3704" y="3208"/>
              <a:ext cx="104" cy="344"/>
              <a:chOff x="3704" y="3208"/>
              <a:chExt cx="104" cy="344"/>
            </a:xfrm>
          </p:grpSpPr>
          <p:sp>
            <p:nvSpPr>
              <p:cNvPr id="854047" name="Oval 31"/>
              <p:cNvSpPr>
                <a:spLocks noChangeArrowheads="1"/>
              </p:cNvSpPr>
              <p:nvPr/>
            </p:nvSpPr>
            <p:spPr bwMode="auto">
              <a:xfrm>
                <a:off x="3704" y="320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4048" name="Oval 32"/>
              <p:cNvSpPr>
                <a:spLocks noChangeArrowheads="1"/>
              </p:cNvSpPr>
              <p:nvPr/>
            </p:nvSpPr>
            <p:spPr bwMode="auto">
              <a:xfrm>
                <a:off x="3768" y="320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4049" name="Oval 33"/>
              <p:cNvSpPr>
                <a:spLocks noChangeArrowheads="1"/>
              </p:cNvSpPr>
              <p:nvPr/>
            </p:nvSpPr>
            <p:spPr bwMode="auto">
              <a:xfrm>
                <a:off x="3704" y="3496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4050" name="Oval 34"/>
              <p:cNvSpPr>
                <a:spLocks noChangeArrowheads="1"/>
              </p:cNvSpPr>
              <p:nvPr/>
            </p:nvSpPr>
            <p:spPr bwMode="auto">
              <a:xfrm>
                <a:off x="3768" y="3496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4051" name="Oval 35"/>
            <p:cNvSpPr>
              <a:spLocks noChangeArrowheads="1"/>
            </p:cNvSpPr>
            <p:nvPr/>
          </p:nvSpPr>
          <p:spPr bwMode="auto">
            <a:xfrm>
              <a:off x="3558" y="2982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52" name="Oval 36"/>
            <p:cNvSpPr>
              <a:spLocks noChangeArrowheads="1"/>
            </p:cNvSpPr>
            <p:nvPr/>
          </p:nvSpPr>
          <p:spPr bwMode="auto">
            <a:xfrm>
              <a:off x="3558" y="3070"/>
              <a:ext cx="40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4053" name="Group 37"/>
          <p:cNvGrpSpPr>
            <a:grpSpLocks/>
          </p:cNvGrpSpPr>
          <p:nvPr/>
        </p:nvGrpSpPr>
        <p:grpSpPr bwMode="auto">
          <a:xfrm>
            <a:off x="5167313" y="1395413"/>
            <a:ext cx="1525587" cy="1855787"/>
            <a:chOff x="3255" y="890"/>
            <a:chExt cx="961" cy="1169"/>
          </a:xfrm>
        </p:grpSpPr>
        <p:sp>
          <p:nvSpPr>
            <p:cNvPr id="854054" name="Rectangle 38"/>
            <p:cNvSpPr>
              <a:spLocks noChangeArrowheads="1"/>
            </p:cNvSpPr>
            <p:nvPr/>
          </p:nvSpPr>
          <p:spPr bwMode="auto">
            <a:xfrm>
              <a:off x="3595" y="1310"/>
              <a:ext cx="26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S</a:t>
              </a:r>
            </a:p>
          </p:txBody>
        </p:sp>
        <p:sp>
          <p:nvSpPr>
            <p:cNvPr id="854055" name="Rectangle 39"/>
            <p:cNvSpPr>
              <a:spLocks noChangeArrowheads="1"/>
            </p:cNvSpPr>
            <p:nvPr/>
          </p:nvSpPr>
          <p:spPr bwMode="auto">
            <a:xfrm>
              <a:off x="3903" y="1310"/>
              <a:ext cx="31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 F</a:t>
              </a:r>
            </a:p>
          </p:txBody>
        </p:sp>
        <p:sp>
          <p:nvSpPr>
            <p:cNvPr id="854056" name="Rectangle 40"/>
            <p:cNvSpPr>
              <a:spLocks noChangeArrowheads="1"/>
            </p:cNvSpPr>
            <p:nvPr/>
          </p:nvSpPr>
          <p:spPr bwMode="auto">
            <a:xfrm>
              <a:off x="3595" y="1734"/>
              <a:ext cx="25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F</a:t>
              </a:r>
            </a:p>
          </p:txBody>
        </p:sp>
        <p:sp>
          <p:nvSpPr>
            <p:cNvPr id="854057" name="Rectangle 41"/>
            <p:cNvSpPr>
              <a:spLocks noChangeArrowheads="1"/>
            </p:cNvSpPr>
            <p:nvPr/>
          </p:nvSpPr>
          <p:spPr bwMode="auto">
            <a:xfrm>
              <a:off x="3255" y="1310"/>
              <a:ext cx="25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F</a:t>
              </a:r>
            </a:p>
          </p:txBody>
        </p:sp>
        <p:sp>
          <p:nvSpPr>
            <p:cNvPr id="854058" name="Rectangle 42"/>
            <p:cNvSpPr>
              <a:spLocks noChangeArrowheads="1"/>
            </p:cNvSpPr>
            <p:nvPr/>
          </p:nvSpPr>
          <p:spPr bwMode="auto">
            <a:xfrm>
              <a:off x="3591" y="890"/>
              <a:ext cx="25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latin typeface="Helvetica" pitchFamily="-64" charset="0"/>
                </a:rPr>
                <a:t>F</a:t>
              </a:r>
            </a:p>
          </p:txBody>
        </p:sp>
        <p:sp>
          <p:nvSpPr>
            <p:cNvPr id="854059" name="Line 43"/>
            <p:cNvSpPr>
              <a:spLocks noChangeShapeType="1"/>
            </p:cNvSpPr>
            <p:nvPr/>
          </p:nvSpPr>
          <p:spPr bwMode="auto">
            <a:xfrm>
              <a:off x="3816" y="1476"/>
              <a:ext cx="1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60" name="Line 44"/>
            <p:cNvSpPr>
              <a:spLocks noChangeShapeType="1"/>
            </p:cNvSpPr>
            <p:nvPr/>
          </p:nvSpPr>
          <p:spPr bwMode="auto">
            <a:xfrm>
              <a:off x="3728" y="1176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61" name="Line 45"/>
            <p:cNvSpPr>
              <a:spLocks noChangeShapeType="1"/>
            </p:cNvSpPr>
            <p:nvPr/>
          </p:nvSpPr>
          <p:spPr bwMode="auto">
            <a:xfrm>
              <a:off x="3504" y="1472"/>
              <a:ext cx="1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62" name="Line 46"/>
            <p:cNvSpPr>
              <a:spLocks noChangeShapeType="1"/>
            </p:cNvSpPr>
            <p:nvPr/>
          </p:nvSpPr>
          <p:spPr bwMode="auto">
            <a:xfrm>
              <a:off x="3728" y="1584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4063" name="Group 47"/>
          <p:cNvGrpSpPr>
            <a:grpSpLocks/>
          </p:cNvGrpSpPr>
          <p:nvPr/>
        </p:nvGrpSpPr>
        <p:grpSpPr bwMode="auto">
          <a:xfrm>
            <a:off x="6262688" y="5773738"/>
            <a:ext cx="63500" cy="219075"/>
            <a:chOff x="1940" y="1415"/>
            <a:chExt cx="40" cy="138"/>
          </a:xfrm>
        </p:grpSpPr>
        <p:sp>
          <p:nvSpPr>
            <p:cNvPr id="854064" name="Oval 48"/>
            <p:cNvSpPr>
              <a:spLocks noChangeArrowheads="1"/>
            </p:cNvSpPr>
            <p:nvPr/>
          </p:nvSpPr>
          <p:spPr bwMode="auto">
            <a:xfrm>
              <a:off x="1940" y="1415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65" name="Oval 49"/>
            <p:cNvSpPr>
              <a:spLocks noChangeArrowheads="1"/>
            </p:cNvSpPr>
            <p:nvPr/>
          </p:nvSpPr>
          <p:spPr bwMode="auto">
            <a:xfrm>
              <a:off x="1940" y="1496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4066" name="Group 50"/>
          <p:cNvGrpSpPr>
            <a:grpSpLocks/>
          </p:cNvGrpSpPr>
          <p:nvPr/>
        </p:nvGrpSpPr>
        <p:grpSpPr bwMode="auto">
          <a:xfrm>
            <a:off x="6203950" y="4670425"/>
            <a:ext cx="63500" cy="219075"/>
            <a:chOff x="1940" y="1415"/>
            <a:chExt cx="40" cy="138"/>
          </a:xfrm>
        </p:grpSpPr>
        <p:sp>
          <p:nvSpPr>
            <p:cNvPr id="854067" name="Oval 51"/>
            <p:cNvSpPr>
              <a:spLocks noChangeArrowheads="1"/>
            </p:cNvSpPr>
            <p:nvPr/>
          </p:nvSpPr>
          <p:spPr bwMode="auto">
            <a:xfrm>
              <a:off x="1940" y="1415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68" name="Oval 52"/>
            <p:cNvSpPr>
              <a:spLocks noChangeArrowheads="1"/>
            </p:cNvSpPr>
            <p:nvPr/>
          </p:nvSpPr>
          <p:spPr bwMode="auto">
            <a:xfrm>
              <a:off x="1940" y="1496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4069" name="Group 53"/>
          <p:cNvGrpSpPr>
            <a:grpSpLocks/>
          </p:cNvGrpSpPr>
          <p:nvPr/>
        </p:nvGrpSpPr>
        <p:grpSpPr bwMode="auto">
          <a:xfrm>
            <a:off x="6607175" y="5026025"/>
            <a:ext cx="63500" cy="219075"/>
            <a:chOff x="1940" y="1415"/>
            <a:chExt cx="40" cy="138"/>
          </a:xfrm>
        </p:grpSpPr>
        <p:sp>
          <p:nvSpPr>
            <p:cNvPr id="854070" name="Oval 54"/>
            <p:cNvSpPr>
              <a:spLocks noChangeArrowheads="1"/>
            </p:cNvSpPr>
            <p:nvPr/>
          </p:nvSpPr>
          <p:spPr bwMode="auto">
            <a:xfrm>
              <a:off x="1940" y="1415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071" name="Oval 55"/>
            <p:cNvSpPr>
              <a:spLocks noChangeArrowheads="1"/>
            </p:cNvSpPr>
            <p:nvPr/>
          </p:nvSpPr>
          <p:spPr bwMode="auto">
            <a:xfrm>
              <a:off x="1940" y="1496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5600"/>
            <a:ext cx="8331200" cy="939800"/>
          </a:xfrm>
        </p:spPr>
        <p:txBody>
          <a:bodyPr/>
          <a:lstStyle/>
          <a:p>
            <a:r>
              <a:rPr lang="en-US"/>
              <a:t>Species with an odd </a:t>
            </a:r>
            <a:br>
              <a:rPr lang="en-US"/>
            </a:br>
            <a:r>
              <a:rPr lang="en-US"/>
              <a:t>total number of electrons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very few species exist where the total number of valence electrons is an odd number.</a:t>
            </a:r>
          </a:p>
          <a:p>
            <a:endParaRPr lang="en-US" sz="2000"/>
          </a:p>
          <a:p>
            <a:r>
              <a:rPr lang="en-US"/>
              <a:t>	This must mean that there is an unpaired electron which is usually very reactive.</a:t>
            </a:r>
          </a:p>
          <a:p>
            <a:endParaRPr lang="en-US" sz="2000"/>
          </a:p>
          <a:p>
            <a:r>
              <a:rPr lang="en-US"/>
              <a:t>	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Radical</a:t>
            </a:r>
            <a:r>
              <a:rPr lang="en-US"/>
              <a:t> - a species that has one or more unpaired electrons.</a:t>
            </a:r>
          </a:p>
          <a:p>
            <a:endParaRPr lang="en-US" sz="20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/>
              <a:t>	They are believed to play significant roles in aging and cancer.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7" grpId="0" build="p" autoUpdateAnimBg="0" advAuto="300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Species with an odd </a:t>
            </a:r>
            <a:br>
              <a:rPr lang="en-US"/>
            </a:br>
            <a:r>
              <a:rPr lang="en-US"/>
              <a:t>total number of electrons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1403350"/>
            <a:ext cx="8077200" cy="374015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- NO</a:t>
            </a:r>
            <a:endParaRPr lang="en-US"/>
          </a:p>
          <a:p>
            <a:r>
              <a:rPr lang="en-US"/>
              <a:t>	Nitrogen monoxide is an example of a compound with an odd number of electrons.</a:t>
            </a:r>
          </a:p>
          <a:p>
            <a:r>
              <a:rPr lang="en-US" sz="1600"/>
              <a:t>	</a:t>
            </a:r>
          </a:p>
          <a:p>
            <a:r>
              <a:rPr lang="en-US"/>
              <a:t>	It is also known as nitric oxide.</a:t>
            </a:r>
          </a:p>
          <a:p>
            <a:endParaRPr lang="en-US" sz="1600"/>
          </a:p>
          <a:p>
            <a:r>
              <a:rPr lang="en-US"/>
              <a:t>	It has a total of 11 valence electrons:  six from oxygen and 5 from nitrogen.</a:t>
            </a:r>
          </a:p>
          <a:p>
            <a:endParaRPr lang="en-US" sz="1600"/>
          </a:p>
          <a:p>
            <a:r>
              <a:rPr lang="en-US"/>
              <a:t>	The best Lewis structure for NO is:</a:t>
            </a:r>
          </a:p>
        </p:txBody>
      </p:sp>
      <p:grpSp>
        <p:nvGrpSpPr>
          <p:cNvPr id="858116" name="Group 4"/>
          <p:cNvGrpSpPr>
            <a:grpSpLocks/>
          </p:cNvGrpSpPr>
          <p:nvPr/>
        </p:nvGrpSpPr>
        <p:grpSpPr bwMode="auto">
          <a:xfrm>
            <a:off x="3448050" y="5108575"/>
            <a:ext cx="1968500" cy="1366838"/>
            <a:chOff x="1936" y="3141"/>
            <a:chExt cx="1240" cy="861"/>
          </a:xfrm>
        </p:grpSpPr>
        <p:sp>
          <p:nvSpPr>
            <p:cNvPr id="858117" name="Text Box 5"/>
            <p:cNvSpPr txBox="1">
              <a:spLocks noChangeArrowheads="1"/>
            </p:cNvSpPr>
            <p:nvPr/>
          </p:nvSpPr>
          <p:spPr bwMode="auto">
            <a:xfrm>
              <a:off x="1936" y="3483"/>
              <a:ext cx="1240" cy="5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800"/>
                <a:t>:N   O:</a:t>
              </a:r>
            </a:p>
          </p:txBody>
        </p:sp>
        <p:sp>
          <p:nvSpPr>
            <p:cNvPr id="858118" name="Text Box 6"/>
            <p:cNvSpPr txBox="1">
              <a:spLocks noChangeArrowheads="1"/>
            </p:cNvSpPr>
            <p:nvPr/>
          </p:nvSpPr>
          <p:spPr bwMode="auto">
            <a:xfrm rot="-5400000">
              <a:off x="2649" y="3252"/>
              <a:ext cx="236" cy="5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800"/>
                <a:t>:</a:t>
              </a:r>
            </a:p>
          </p:txBody>
        </p:sp>
        <p:sp>
          <p:nvSpPr>
            <p:cNvPr id="858119" name="Text Box 7"/>
            <p:cNvSpPr txBox="1">
              <a:spLocks noChangeArrowheads="1"/>
            </p:cNvSpPr>
            <p:nvPr/>
          </p:nvSpPr>
          <p:spPr bwMode="auto">
            <a:xfrm>
              <a:off x="2153" y="3141"/>
              <a:ext cx="236" cy="5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800"/>
                <a:t>.</a:t>
              </a:r>
            </a:p>
          </p:txBody>
        </p:sp>
      </p:grpSp>
      <p:sp>
        <p:nvSpPr>
          <p:cNvPr id="858120" name="Line 8"/>
          <p:cNvSpPr>
            <a:spLocks noChangeShapeType="1"/>
          </p:cNvSpPr>
          <p:nvPr/>
        </p:nvSpPr>
        <p:spPr bwMode="auto">
          <a:xfrm>
            <a:off x="4227513" y="5954713"/>
            <a:ext cx="387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8121" name="Line 9"/>
          <p:cNvSpPr>
            <a:spLocks noChangeShapeType="1"/>
          </p:cNvSpPr>
          <p:nvPr/>
        </p:nvSpPr>
        <p:spPr bwMode="auto">
          <a:xfrm>
            <a:off x="4224338" y="6134100"/>
            <a:ext cx="387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988" y="0"/>
            <a:ext cx="7112000" cy="939800"/>
          </a:xfrm>
        </p:spPr>
        <p:txBody>
          <a:bodyPr/>
          <a:lstStyle/>
          <a:p>
            <a:r>
              <a:rPr lang="en-US"/>
              <a:t>Formal Charges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739775"/>
            <a:ext cx="8777287" cy="2617788"/>
          </a:xfrm>
        </p:spPr>
        <p:txBody>
          <a:bodyPr/>
          <a:lstStyle/>
          <a:p>
            <a:r>
              <a:rPr lang="en-US"/>
              <a:t>A bookkeeping system for electrons that is used to predict which possible Lewis structure is more likely.</a:t>
            </a:r>
          </a:p>
          <a:p>
            <a:r>
              <a:rPr lang="en-US"/>
              <a:t>They are used to show the approximate distribution of electron density in a molecule or polyatomic ion.</a:t>
            </a:r>
            <a:endParaRPr lang="en-US" sz="1000"/>
          </a:p>
        </p:txBody>
      </p:sp>
      <p:sp>
        <p:nvSpPr>
          <p:cNvPr id="860164" name="Rectangle 4"/>
          <p:cNvSpPr>
            <a:spLocks noChangeArrowheads="1"/>
          </p:cNvSpPr>
          <p:nvPr/>
        </p:nvSpPr>
        <p:spPr bwMode="auto">
          <a:xfrm>
            <a:off x="366713" y="3416300"/>
            <a:ext cx="8777287" cy="344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2800"/>
              <a:t>Assign each atom half of the electrons in each pair it shares.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2800"/>
              <a:t>Also give each atom all electrons from unshared pairs it has.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2800"/>
              <a:t>Subtract the number of electrons assigned to each atom from the number of valence electrons for an atom of the element.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6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6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6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build="p" autoUpdateAnimBg="0" advAuto="3000"/>
      <p:bldP spid="860164" grpId="0" build="p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671513"/>
          </a:xfrm>
          <a:noFill/>
          <a:ln/>
        </p:spPr>
        <p:txBody>
          <a:bodyPr/>
          <a:lstStyle/>
          <a:p>
            <a:r>
              <a:rPr lang="en-US"/>
              <a:t>Formal Charges</a:t>
            </a:r>
          </a:p>
        </p:txBody>
      </p:sp>
      <p:grpSp>
        <p:nvGrpSpPr>
          <p:cNvPr id="862211" name="Group 3"/>
          <p:cNvGrpSpPr>
            <a:grpSpLocks/>
          </p:cNvGrpSpPr>
          <p:nvPr/>
        </p:nvGrpSpPr>
        <p:grpSpPr bwMode="auto">
          <a:xfrm>
            <a:off x="1839913" y="1263650"/>
            <a:ext cx="1981200" cy="717550"/>
            <a:chOff x="1348" y="2628"/>
            <a:chExt cx="1248" cy="452"/>
          </a:xfrm>
        </p:grpSpPr>
        <p:sp>
          <p:nvSpPr>
            <p:cNvPr id="862212" name="Rectangle 4"/>
            <p:cNvSpPr>
              <a:spLocks noChangeArrowheads="1"/>
            </p:cNvSpPr>
            <p:nvPr/>
          </p:nvSpPr>
          <p:spPr bwMode="auto">
            <a:xfrm>
              <a:off x="1363" y="2640"/>
              <a:ext cx="1217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000" b="1">
                  <a:latin typeface="Helvetica" pitchFamily="-64" charset="0"/>
                </a:rPr>
                <a:t>O=C=O</a:t>
              </a:r>
            </a:p>
          </p:txBody>
        </p:sp>
        <p:grpSp>
          <p:nvGrpSpPr>
            <p:cNvPr id="862213" name="Group 5"/>
            <p:cNvGrpSpPr>
              <a:grpSpLocks/>
            </p:cNvGrpSpPr>
            <p:nvPr/>
          </p:nvGrpSpPr>
          <p:grpSpPr bwMode="auto">
            <a:xfrm>
              <a:off x="1348" y="2788"/>
              <a:ext cx="40" cy="136"/>
              <a:chOff x="1348" y="2788"/>
              <a:chExt cx="40" cy="136"/>
            </a:xfrm>
          </p:grpSpPr>
          <p:sp>
            <p:nvSpPr>
              <p:cNvPr id="862214" name="Oval 6"/>
              <p:cNvSpPr>
                <a:spLocks noChangeArrowheads="1"/>
              </p:cNvSpPr>
              <p:nvPr/>
            </p:nvSpPr>
            <p:spPr bwMode="auto">
              <a:xfrm>
                <a:off x="1348" y="278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15" name="Oval 7"/>
              <p:cNvSpPr>
                <a:spLocks noChangeArrowheads="1"/>
              </p:cNvSpPr>
              <p:nvPr/>
            </p:nvSpPr>
            <p:spPr bwMode="auto">
              <a:xfrm>
                <a:off x="1348" y="286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2216" name="Group 8"/>
            <p:cNvGrpSpPr>
              <a:grpSpLocks/>
            </p:cNvGrpSpPr>
            <p:nvPr/>
          </p:nvGrpSpPr>
          <p:grpSpPr bwMode="auto">
            <a:xfrm>
              <a:off x="2556" y="2760"/>
              <a:ext cx="40" cy="136"/>
              <a:chOff x="2556" y="2760"/>
              <a:chExt cx="40" cy="136"/>
            </a:xfrm>
          </p:grpSpPr>
          <p:sp>
            <p:nvSpPr>
              <p:cNvPr id="862217" name="Oval 9"/>
              <p:cNvSpPr>
                <a:spLocks noChangeArrowheads="1"/>
              </p:cNvSpPr>
              <p:nvPr/>
            </p:nvSpPr>
            <p:spPr bwMode="auto">
              <a:xfrm>
                <a:off x="2556" y="2760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18" name="Oval 10"/>
              <p:cNvSpPr>
                <a:spLocks noChangeArrowheads="1"/>
              </p:cNvSpPr>
              <p:nvPr/>
            </p:nvSpPr>
            <p:spPr bwMode="auto">
              <a:xfrm>
                <a:off x="2556" y="2840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2219" name="Group 11"/>
            <p:cNvGrpSpPr>
              <a:grpSpLocks/>
            </p:cNvGrpSpPr>
            <p:nvPr/>
          </p:nvGrpSpPr>
          <p:grpSpPr bwMode="auto">
            <a:xfrm>
              <a:off x="1476" y="2628"/>
              <a:ext cx="104" cy="56"/>
              <a:chOff x="1476" y="2628"/>
              <a:chExt cx="104" cy="56"/>
            </a:xfrm>
          </p:grpSpPr>
          <p:sp>
            <p:nvSpPr>
              <p:cNvPr id="862220" name="Oval 12"/>
              <p:cNvSpPr>
                <a:spLocks noChangeArrowheads="1"/>
              </p:cNvSpPr>
              <p:nvPr/>
            </p:nvSpPr>
            <p:spPr bwMode="auto">
              <a:xfrm>
                <a:off x="1476" y="262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21" name="Oval 13"/>
              <p:cNvSpPr>
                <a:spLocks noChangeArrowheads="1"/>
              </p:cNvSpPr>
              <p:nvPr/>
            </p:nvSpPr>
            <p:spPr bwMode="auto">
              <a:xfrm>
                <a:off x="1540" y="2628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2222" name="Group 14"/>
            <p:cNvGrpSpPr>
              <a:grpSpLocks/>
            </p:cNvGrpSpPr>
            <p:nvPr/>
          </p:nvGrpSpPr>
          <p:grpSpPr bwMode="auto">
            <a:xfrm>
              <a:off x="2360" y="3012"/>
              <a:ext cx="104" cy="56"/>
              <a:chOff x="2360" y="3012"/>
              <a:chExt cx="104" cy="56"/>
            </a:xfrm>
          </p:grpSpPr>
          <p:sp>
            <p:nvSpPr>
              <p:cNvPr id="862223" name="Oval 15"/>
              <p:cNvSpPr>
                <a:spLocks noChangeArrowheads="1"/>
              </p:cNvSpPr>
              <p:nvPr/>
            </p:nvSpPr>
            <p:spPr bwMode="auto">
              <a:xfrm>
                <a:off x="2360" y="3012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224" name="Oval 16"/>
              <p:cNvSpPr>
                <a:spLocks noChangeArrowheads="1"/>
              </p:cNvSpPr>
              <p:nvPr/>
            </p:nvSpPr>
            <p:spPr bwMode="auto">
              <a:xfrm>
                <a:off x="2424" y="3012"/>
                <a:ext cx="40" cy="5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62225" name="Rectangle 17"/>
          <p:cNvSpPr>
            <a:spLocks noChangeArrowheads="1"/>
          </p:cNvSpPr>
          <p:nvPr/>
        </p:nvSpPr>
        <p:spPr bwMode="auto">
          <a:xfrm>
            <a:off x="5237163" y="1325563"/>
            <a:ext cx="19177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000" b="1">
                <a:latin typeface="Helvetica" pitchFamily="-64" charset="0"/>
              </a:rPr>
              <a:t>O  C=O</a:t>
            </a:r>
          </a:p>
        </p:txBody>
      </p:sp>
      <p:grpSp>
        <p:nvGrpSpPr>
          <p:cNvPr id="862226" name="Group 18"/>
          <p:cNvGrpSpPr>
            <a:grpSpLocks/>
          </p:cNvGrpSpPr>
          <p:nvPr/>
        </p:nvGrpSpPr>
        <p:grpSpPr bwMode="auto">
          <a:xfrm>
            <a:off x="5189538" y="1512888"/>
            <a:ext cx="61912" cy="219075"/>
            <a:chOff x="743" y="1399"/>
            <a:chExt cx="39" cy="138"/>
          </a:xfrm>
        </p:grpSpPr>
        <p:sp>
          <p:nvSpPr>
            <p:cNvPr id="862227" name="Oval 19"/>
            <p:cNvSpPr>
              <a:spLocks noChangeArrowheads="1"/>
            </p:cNvSpPr>
            <p:nvPr/>
          </p:nvSpPr>
          <p:spPr bwMode="auto">
            <a:xfrm>
              <a:off x="743" y="1399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228" name="Oval 20"/>
            <p:cNvSpPr>
              <a:spLocks noChangeArrowheads="1"/>
            </p:cNvSpPr>
            <p:nvPr/>
          </p:nvSpPr>
          <p:spPr bwMode="auto">
            <a:xfrm>
              <a:off x="743" y="1480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2229" name="Group 21"/>
          <p:cNvGrpSpPr>
            <a:grpSpLocks/>
          </p:cNvGrpSpPr>
          <p:nvPr/>
        </p:nvGrpSpPr>
        <p:grpSpPr bwMode="auto">
          <a:xfrm>
            <a:off x="7089775" y="1538288"/>
            <a:ext cx="63500" cy="219075"/>
            <a:chOff x="1940" y="1415"/>
            <a:chExt cx="40" cy="138"/>
          </a:xfrm>
        </p:grpSpPr>
        <p:sp>
          <p:nvSpPr>
            <p:cNvPr id="862230" name="Oval 22"/>
            <p:cNvSpPr>
              <a:spLocks noChangeArrowheads="1"/>
            </p:cNvSpPr>
            <p:nvPr/>
          </p:nvSpPr>
          <p:spPr bwMode="auto">
            <a:xfrm>
              <a:off x="1940" y="1415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231" name="Oval 23"/>
            <p:cNvSpPr>
              <a:spLocks noChangeArrowheads="1"/>
            </p:cNvSpPr>
            <p:nvPr/>
          </p:nvSpPr>
          <p:spPr bwMode="auto">
            <a:xfrm>
              <a:off x="1940" y="1496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2232" name="Group 24"/>
          <p:cNvGrpSpPr>
            <a:grpSpLocks/>
          </p:cNvGrpSpPr>
          <p:nvPr/>
        </p:nvGrpSpPr>
        <p:grpSpPr bwMode="auto">
          <a:xfrm>
            <a:off x="5441950" y="1279525"/>
            <a:ext cx="165100" cy="90488"/>
            <a:chOff x="902" y="1252"/>
            <a:chExt cx="104" cy="57"/>
          </a:xfrm>
        </p:grpSpPr>
        <p:sp>
          <p:nvSpPr>
            <p:cNvPr id="862233" name="Oval 25"/>
            <p:cNvSpPr>
              <a:spLocks noChangeArrowheads="1"/>
            </p:cNvSpPr>
            <p:nvPr/>
          </p:nvSpPr>
          <p:spPr bwMode="auto">
            <a:xfrm>
              <a:off x="902" y="1252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234" name="Oval 26"/>
            <p:cNvSpPr>
              <a:spLocks noChangeArrowheads="1"/>
            </p:cNvSpPr>
            <p:nvPr/>
          </p:nvSpPr>
          <p:spPr bwMode="auto">
            <a:xfrm>
              <a:off x="965" y="1252"/>
              <a:ext cx="41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2235" name="Group 27"/>
          <p:cNvGrpSpPr>
            <a:grpSpLocks/>
          </p:cNvGrpSpPr>
          <p:nvPr/>
        </p:nvGrpSpPr>
        <p:grpSpPr bwMode="auto">
          <a:xfrm>
            <a:off x="5416550" y="1900238"/>
            <a:ext cx="165100" cy="90487"/>
            <a:chOff x="886" y="1643"/>
            <a:chExt cx="104" cy="57"/>
          </a:xfrm>
        </p:grpSpPr>
        <p:sp>
          <p:nvSpPr>
            <p:cNvPr id="862236" name="Oval 28"/>
            <p:cNvSpPr>
              <a:spLocks noChangeArrowheads="1"/>
            </p:cNvSpPr>
            <p:nvPr/>
          </p:nvSpPr>
          <p:spPr bwMode="auto">
            <a:xfrm>
              <a:off x="886" y="1643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237" name="Oval 29"/>
            <p:cNvSpPr>
              <a:spLocks noChangeArrowheads="1"/>
            </p:cNvSpPr>
            <p:nvPr/>
          </p:nvSpPr>
          <p:spPr bwMode="auto">
            <a:xfrm>
              <a:off x="949" y="1643"/>
              <a:ext cx="41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2238" name="Line 30"/>
          <p:cNvSpPr>
            <a:spLocks noChangeShapeType="1"/>
          </p:cNvSpPr>
          <p:nvPr/>
        </p:nvSpPr>
        <p:spPr bwMode="auto">
          <a:xfrm>
            <a:off x="5718175" y="1654175"/>
            <a:ext cx="238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2239" name="Line 31"/>
          <p:cNvSpPr>
            <a:spLocks noChangeShapeType="1"/>
          </p:cNvSpPr>
          <p:nvPr/>
        </p:nvSpPr>
        <p:spPr bwMode="auto">
          <a:xfrm>
            <a:off x="6389688" y="1557338"/>
            <a:ext cx="238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2240" name="Rectangle 32"/>
          <p:cNvSpPr>
            <a:spLocks noChangeArrowheads="1"/>
          </p:cNvSpPr>
          <p:nvPr/>
        </p:nvSpPr>
        <p:spPr bwMode="auto">
          <a:xfrm>
            <a:off x="1909763" y="2089150"/>
            <a:ext cx="179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64" charset="0"/>
              </a:rPr>
              <a:t>Structure 1</a:t>
            </a:r>
          </a:p>
        </p:txBody>
      </p:sp>
      <p:sp>
        <p:nvSpPr>
          <p:cNvPr id="862241" name="Rectangle 33"/>
          <p:cNvSpPr>
            <a:spLocks noChangeArrowheads="1"/>
          </p:cNvSpPr>
          <p:nvPr/>
        </p:nvSpPr>
        <p:spPr bwMode="auto">
          <a:xfrm>
            <a:off x="5353050" y="2114550"/>
            <a:ext cx="179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64" charset="0"/>
              </a:rPr>
              <a:t>Structure 2</a:t>
            </a:r>
          </a:p>
        </p:txBody>
      </p:sp>
      <p:sp>
        <p:nvSpPr>
          <p:cNvPr id="862242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0" y="2911475"/>
            <a:ext cx="4322763" cy="3494088"/>
          </a:xfrm>
          <a:noFill/>
          <a:ln/>
        </p:spPr>
        <p:txBody>
          <a:bodyPr/>
          <a:lstStyle/>
          <a:p>
            <a:pPr marL="0" indent="0"/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each oxygen</a:t>
            </a:r>
            <a:endParaRPr lang="en-US"/>
          </a:p>
          <a:p>
            <a:pPr marL="0" indent="0"/>
            <a:r>
              <a:rPr lang="en-US" sz="2400"/>
              <a:t>(4 electrons assigned from unshared e</a:t>
            </a:r>
            <a:r>
              <a:rPr lang="en-US" sz="2400" baseline="30000"/>
              <a:t>-</a:t>
            </a:r>
            <a:r>
              <a:rPr lang="en-US" sz="2400"/>
              <a:t> + 2 e</a:t>
            </a:r>
            <a:r>
              <a:rPr lang="en-US" sz="2400" baseline="30000"/>
              <a:t>-</a:t>
            </a:r>
            <a:r>
              <a:rPr lang="en-US" sz="2400"/>
              <a:t> from the bonds) = 6 total</a:t>
            </a:r>
          </a:p>
          <a:p>
            <a:pPr marL="0" indent="0"/>
            <a:r>
              <a:rPr lang="en-US" sz="2400"/>
              <a:t>Formal charge = 6 - 6 = 0</a:t>
            </a:r>
          </a:p>
          <a:p>
            <a:pPr marL="0" indent="0"/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carbon</a:t>
            </a:r>
            <a:endParaRPr lang="en-US" sz="2400"/>
          </a:p>
          <a:p>
            <a:pPr marL="0" indent="0"/>
            <a:r>
              <a:rPr lang="en-US" sz="2400"/>
              <a:t>4 e</a:t>
            </a:r>
            <a:r>
              <a:rPr lang="en-US" sz="2400" baseline="30000"/>
              <a:t>-</a:t>
            </a:r>
            <a:r>
              <a:rPr lang="en-US" sz="2400"/>
              <a:t> assigned from the bonds = 4 total</a:t>
            </a:r>
          </a:p>
          <a:p>
            <a:pPr marL="0" indent="0"/>
            <a:r>
              <a:rPr lang="en-US" sz="2400"/>
              <a:t>Formal charge = 4 - 4 = 0</a:t>
            </a:r>
          </a:p>
        </p:txBody>
      </p:sp>
      <p:sp>
        <p:nvSpPr>
          <p:cNvPr id="862243" name="Rectangle 35"/>
          <p:cNvSpPr>
            <a:spLocks noChangeArrowheads="1"/>
          </p:cNvSpPr>
          <p:nvPr/>
        </p:nvSpPr>
        <p:spPr bwMode="auto">
          <a:xfrm>
            <a:off x="4516438" y="2651125"/>
            <a:ext cx="4627562" cy="420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single-bond oxygen</a:t>
            </a:r>
            <a:endParaRPr lang="en-US" sz="280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/>
              <a:t>(6 e</a:t>
            </a:r>
            <a:r>
              <a:rPr lang="en-US" baseline="30000"/>
              <a:t>-</a:t>
            </a:r>
            <a:r>
              <a:rPr lang="en-US"/>
              <a:t> from unshared e</a:t>
            </a:r>
            <a:r>
              <a:rPr lang="en-US" baseline="30000"/>
              <a:t>-</a:t>
            </a:r>
            <a:r>
              <a:rPr lang="en-US"/>
              <a:t> + 1e</a:t>
            </a:r>
            <a:r>
              <a:rPr lang="en-US" baseline="30000"/>
              <a:t>-</a:t>
            </a:r>
            <a:r>
              <a:rPr lang="en-US"/>
              <a:t> from bond) = 7 total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/>
              <a:t>Formal charge = 6 - 7 = -1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triple-bond oxygen</a:t>
            </a:r>
            <a:endParaRPr lang="en-US" sz="280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/>
              <a:t>(2 e</a:t>
            </a:r>
            <a:r>
              <a:rPr lang="en-US" baseline="30000"/>
              <a:t>-</a:t>
            </a:r>
            <a:r>
              <a:rPr lang="en-US"/>
              <a:t> from unshared e</a:t>
            </a:r>
            <a:r>
              <a:rPr lang="en-US" baseline="30000"/>
              <a:t>-</a:t>
            </a:r>
            <a:r>
              <a:rPr lang="en-US"/>
              <a:t> + 3e</a:t>
            </a:r>
            <a:r>
              <a:rPr lang="en-US" baseline="30000"/>
              <a:t>-</a:t>
            </a:r>
            <a:r>
              <a:rPr lang="en-US"/>
              <a:t> from bonds) = 5 total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/>
              <a:t>Formal charge = 6 - 5 = +1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carbon</a:t>
            </a:r>
            <a:endParaRPr lang="en-US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/>
              <a:t>4 e</a:t>
            </a:r>
            <a:r>
              <a:rPr lang="en-US" baseline="30000"/>
              <a:t>-</a:t>
            </a:r>
            <a:r>
              <a:rPr lang="en-US"/>
              <a:t> from the bonds = 4 total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/>
              <a:t>Formal charge = 4 - 4 = 0</a:t>
            </a:r>
          </a:p>
        </p:txBody>
      </p:sp>
      <p:sp>
        <p:nvSpPr>
          <p:cNvPr id="862244" name="Rectangle 36"/>
          <p:cNvSpPr>
            <a:spLocks noChangeArrowheads="1"/>
          </p:cNvSpPr>
          <p:nvPr/>
        </p:nvSpPr>
        <p:spPr bwMode="auto">
          <a:xfrm>
            <a:off x="1954213" y="828675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Helvetica" pitchFamily="-64" charset="0"/>
              </a:rPr>
              <a:t>0</a:t>
            </a: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-64" charset="0"/>
            </a:endParaRPr>
          </a:p>
        </p:txBody>
      </p:sp>
      <p:sp>
        <p:nvSpPr>
          <p:cNvPr id="862245" name="Rectangle 37"/>
          <p:cNvSpPr>
            <a:spLocks noChangeArrowheads="1"/>
          </p:cNvSpPr>
          <p:nvPr/>
        </p:nvSpPr>
        <p:spPr bwMode="auto">
          <a:xfrm>
            <a:off x="3294063" y="846138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Helvetica" pitchFamily="-64" charset="0"/>
              </a:rPr>
              <a:t>0</a:t>
            </a: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-64" charset="0"/>
            </a:endParaRPr>
          </a:p>
        </p:txBody>
      </p:sp>
      <p:sp>
        <p:nvSpPr>
          <p:cNvPr id="862246" name="Rectangle 38"/>
          <p:cNvSpPr>
            <a:spLocks noChangeArrowheads="1"/>
          </p:cNvSpPr>
          <p:nvPr/>
        </p:nvSpPr>
        <p:spPr bwMode="auto">
          <a:xfrm>
            <a:off x="2616200" y="846138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Helvetica" pitchFamily="-64" charset="0"/>
              </a:rPr>
              <a:t>0</a:t>
            </a: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-64" charset="0"/>
            </a:endParaRPr>
          </a:p>
        </p:txBody>
      </p:sp>
      <p:sp>
        <p:nvSpPr>
          <p:cNvPr id="862247" name="Rectangle 39"/>
          <p:cNvSpPr>
            <a:spLocks noChangeArrowheads="1"/>
          </p:cNvSpPr>
          <p:nvPr/>
        </p:nvSpPr>
        <p:spPr bwMode="auto">
          <a:xfrm>
            <a:off x="5273675" y="873125"/>
            <a:ext cx="452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Helvetica" pitchFamily="-64" charset="0"/>
              </a:rPr>
              <a:t>-1</a:t>
            </a: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-64" charset="0"/>
            </a:endParaRPr>
          </a:p>
        </p:txBody>
      </p:sp>
      <p:sp>
        <p:nvSpPr>
          <p:cNvPr id="862248" name="Rectangle 40"/>
          <p:cNvSpPr>
            <a:spLocks noChangeArrowheads="1"/>
          </p:cNvSpPr>
          <p:nvPr/>
        </p:nvSpPr>
        <p:spPr bwMode="auto">
          <a:xfrm>
            <a:off x="5986463" y="909638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Helvetica" pitchFamily="-64" charset="0"/>
              </a:rPr>
              <a:t>0</a:t>
            </a: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-64" charset="0"/>
            </a:endParaRPr>
          </a:p>
        </p:txBody>
      </p:sp>
      <p:sp>
        <p:nvSpPr>
          <p:cNvPr id="862249" name="Rectangle 41"/>
          <p:cNvSpPr>
            <a:spLocks noChangeArrowheads="1"/>
          </p:cNvSpPr>
          <p:nvPr/>
        </p:nvSpPr>
        <p:spPr bwMode="auto">
          <a:xfrm>
            <a:off x="6578600" y="890588"/>
            <a:ext cx="5286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Helvetica" pitchFamily="-64" charset="0"/>
              </a:rPr>
              <a:t>+1</a:t>
            </a: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-64" charset="0"/>
            </a:endParaRPr>
          </a:p>
        </p:txBody>
      </p:sp>
      <p:sp>
        <p:nvSpPr>
          <p:cNvPr id="862250" name="Rectangle 42"/>
          <p:cNvSpPr>
            <a:spLocks noChangeArrowheads="1"/>
          </p:cNvSpPr>
          <p:nvPr/>
        </p:nvSpPr>
        <p:spPr bwMode="auto">
          <a:xfrm>
            <a:off x="511175" y="2719388"/>
            <a:ext cx="8632825" cy="3595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 </a:t>
            </a:r>
            <a:r>
              <a:rPr lang="en-US" sz="3200"/>
              <a:t>The </a:t>
            </a:r>
            <a:r>
              <a:rPr lang="en-US" sz="32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likely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Lewis structures</a:t>
            </a:r>
            <a:r>
              <a:rPr lang="en-US" sz="3200"/>
              <a:t> are those which have: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Clr>
                <a:schemeClr val="accent1"/>
              </a:buClr>
              <a:buSzPct val="125000"/>
              <a:buFontTx/>
              <a:buChar char="•"/>
            </a:pPr>
            <a:r>
              <a:rPr 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atoms obeying the octet rule</a:t>
            </a:r>
            <a:r>
              <a:rPr lang="en-US" sz="3200"/>
              <a:t>,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Clr>
                <a:schemeClr val="accent1"/>
              </a:buClr>
              <a:buSzPct val="125000"/>
              <a:buFontTx/>
              <a:buChar char="•"/>
            </a:pPr>
            <a:r>
              <a:rPr lang="en-US" sz="3200">
                <a:solidFill>
                  <a:srgbClr val="006600"/>
                </a:solidFill>
              </a:rPr>
              <a:t>all atoms with a formal charge of zero</a:t>
            </a:r>
            <a:r>
              <a:rPr lang="en-US" sz="3200"/>
              <a:t>, or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Clr>
                <a:schemeClr val="accent1"/>
              </a:buClr>
              <a:buSzPct val="125000"/>
              <a:buFontTx/>
              <a:buChar char="•"/>
            </a:pPr>
            <a:r>
              <a:rPr lang="en-US" sz="3200"/>
              <a:t>the </a:t>
            </a: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electronegative element with the negative formal charge</a:t>
            </a:r>
            <a:r>
              <a:rPr lang="en-US" sz="3200"/>
              <a:t>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2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62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2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62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2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6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6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6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6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6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6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6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6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42" grpId="0" build="p" bldLvl="5"/>
      <p:bldP spid="862243" grpId="0" build="p"/>
      <p:bldP spid="862244" grpId="0" build="p"/>
      <p:bldP spid="862245" grpId="0" build="p"/>
      <p:bldP spid="862246" grpId="0" build="p"/>
      <p:bldP spid="862247" grpId="0"/>
      <p:bldP spid="862248" grpId="0"/>
      <p:bldP spid="862249" grpId="0"/>
      <p:bldP spid="862250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8853488" cy="671513"/>
          </a:xfrm>
          <a:noFill/>
          <a:ln/>
        </p:spPr>
        <p:txBody>
          <a:bodyPr/>
          <a:lstStyle/>
          <a:p>
            <a:r>
              <a:rPr lang="en-US"/>
              <a:t>Another Example of Formal Charges</a:t>
            </a:r>
          </a:p>
        </p:txBody>
      </p:sp>
      <p:sp>
        <p:nvSpPr>
          <p:cNvPr id="864259" name="Rectangle 3"/>
          <p:cNvSpPr>
            <a:spLocks noChangeArrowheads="1"/>
          </p:cNvSpPr>
          <p:nvPr/>
        </p:nvSpPr>
        <p:spPr bwMode="auto">
          <a:xfrm>
            <a:off x="5575300" y="1360488"/>
            <a:ext cx="12398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000" b="1">
                <a:latin typeface="Helvetica" pitchFamily="-64" charset="0"/>
              </a:rPr>
              <a:t>C=O</a:t>
            </a:r>
          </a:p>
        </p:txBody>
      </p:sp>
      <p:grpSp>
        <p:nvGrpSpPr>
          <p:cNvPr id="864260" name="Group 4"/>
          <p:cNvGrpSpPr>
            <a:grpSpLocks/>
          </p:cNvGrpSpPr>
          <p:nvPr/>
        </p:nvGrpSpPr>
        <p:grpSpPr bwMode="auto">
          <a:xfrm>
            <a:off x="5527675" y="1547813"/>
            <a:ext cx="61913" cy="219075"/>
            <a:chOff x="743" y="1399"/>
            <a:chExt cx="39" cy="138"/>
          </a:xfrm>
        </p:grpSpPr>
        <p:sp>
          <p:nvSpPr>
            <p:cNvPr id="864261" name="Oval 5"/>
            <p:cNvSpPr>
              <a:spLocks noChangeArrowheads="1"/>
            </p:cNvSpPr>
            <p:nvPr/>
          </p:nvSpPr>
          <p:spPr bwMode="auto">
            <a:xfrm>
              <a:off x="743" y="1399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262" name="Oval 6"/>
            <p:cNvSpPr>
              <a:spLocks noChangeArrowheads="1"/>
            </p:cNvSpPr>
            <p:nvPr/>
          </p:nvSpPr>
          <p:spPr bwMode="auto">
            <a:xfrm>
              <a:off x="743" y="1480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4263" name="Group 7"/>
          <p:cNvGrpSpPr>
            <a:grpSpLocks/>
          </p:cNvGrpSpPr>
          <p:nvPr/>
        </p:nvGrpSpPr>
        <p:grpSpPr bwMode="auto">
          <a:xfrm>
            <a:off x="6746875" y="1573213"/>
            <a:ext cx="63500" cy="219075"/>
            <a:chOff x="1940" y="1415"/>
            <a:chExt cx="40" cy="138"/>
          </a:xfrm>
        </p:grpSpPr>
        <p:sp>
          <p:nvSpPr>
            <p:cNvPr id="864264" name="Oval 8"/>
            <p:cNvSpPr>
              <a:spLocks noChangeArrowheads="1"/>
            </p:cNvSpPr>
            <p:nvPr/>
          </p:nvSpPr>
          <p:spPr bwMode="auto">
            <a:xfrm>
              <a:off x="1940" y="1415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265" name="Oval 9"/>
            <p:cNvSpPr>
              <a:spLocks noChangeArrowheads="1"/>
            </p:cNvSpPr>
            <p:nvPr/>
          </p:nvSpPr>
          <p:spPr bwMode="auto">
            <a:xfrm>
              <a:off x="1940" y="1496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4266" name="Line 10"/>
          <p:cNvSpPr>
            <a:spLocks noChangeShapeType="1"/>
          </p:cNvSpPr>
          <p:nvPr/>
        </p:nvSpPr>
        <p:spPr bwMode="auto">
          <a:xfrm>
            <a:off x="6065838" y="1557338"/>
            <a:ext cx="238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4267" name="Rectangle 11"/>
          <p:cNvSpPr>
            <a:spLocks noChangeArrowheads="1"/>
          </p:cNvSpPr>
          <p:nvPr/>
        </p:nvSpPr>
        <p:spPr bwMode="auto">
          <a:xfrm>
            <a:off x="1909763" y="2089150"/>
            <a:ext cx="179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64" charset="0"/>
              </a:rPr>
              <a:t>Structure 1</a:t>
            </a:r>
          </a:p>
        </p:txBody>
      </p:sp>
      <p:sp>
        <p:nvSpPr>
          <p:cNvPr id="864268" name="Rectangle 12"/>
          <p:cNvSpPr>
            <a:spLocks noChangeArrowheads="1"/>
          </p:cNvSpPr>
          <p:nvPr/>
        </p:nvSpPr>
        <p:spPr bwMode="auto">
          <a:xfrm>
            <a:off x="5353050" y="2114550"/>
            <a:ext cx="1790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64" charset="0"/>
              </a:rPr>
              <a:t>Structure 2</a:t>
            </a:r>
          </a:p>
        </p:txBody>
      </p:sp>
      <p:sp>
        <p:nvSpPr>
          <p:cNvPr id="864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2911475"/>
            <a:ext cx="4322763" cy="3494088"/>
          </a:xfrm>
          <a:noFill/>
          <a:ln/>
        </p:spPr>
        <p:txBody>
          <a:bodyPr/>
          <a:lstStyle/>
          <a:p>
            <a:pPr marL="0" indent="0"/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oxygen</a:t>
            </a:r>
            <a:endParaRPr lang="en-US"/>
          </a:p>
          <a:p>
            <a:pPr marL="0" indent="0"/>
            <a:r>
              <a:rPr lang="en-US" sz="2400"/>
              <a:t>(4 electrons assigned from unshared e</a:t>
            </a:r>
            <a:r>
              <a:rPr lang="en-US" sz="2400" baseline="30000"/>
              <a:t>-</a:t>
            </a:r>
            <a:r>
              <a:rPr lang="en-US" sz="2400"/>
              <a:t> + 2 e</a:t>
            </a:r>
            <a:r>
              <a:rPr lang="en-US" sz="2400" baseline="30000"/>
              <a:t>-</a:t>
            </a:r>
            <a:r>
              <a:rPr lang="en-US" sz="2400"/>
              <a:t> from the bonds) = 6 total</a:t>
            </a:r>
          </a:p>
          <a:p>
            <a:pPr marL="0" indent="0"/>
            <a:r>
              <a:rPr lang="en-US" sz="2400"/>
              <a:t>Formal charge = 6 - 6 = 0</a:t>
            </a:r>
          </a:p>
          <a:p>
            <a:pPr marL="0" indent="0"/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carbon</a:t>
            </a:r>
            <a:endParaRPr lang="en-US" sz="2400"/>
          </a:p>
          <a:p>
            <a:pPr marL="0" indent="0"/>
            <a:r>
              <a:rPr lang="en-US" sz="2400"/>
              <a:t>(2 electrons assigned from unshared e</a:t>
            </a:r>
            <a:r>
              <a:rPr lang="en-US" sz="2400" baseline="30000"/>
              <a:t>-</a:t>
            </a:r>
            <a:r>
              <a:rPr lang="en-US" sz="2400"/>
              <a:t> + 2 e</a:t>
            </a:r>
            <a:r>
              <a:rPr lang="en-US" sz="2400" baseline="30000"/>
              <a:t>-</a:t>
            </a:r>
            <a:r>
              <a:rPr lang="en-US" sz="2400"/>
              <a:t> from the bonds) = 4 total</a:t>
            </a:r>
          </a:p>
          <a:p>
            <a:pPr marL="0" indent="0"/>
            <a:r>
              <a:rPr lang="en-US" sz="2400"/>
              <a:t>Formal charge = 4 - 4 = 0</a:t>
            </a:r>
          </a:p>
        </p:txBody>
      </p:sp>
      <p:sp>
        <p:nvSpPr>
          <p:cNvPr id="864270" name="Rectangle 14"/>
          <p:cNvSpPr>
            <a:spLocks noChangeArrowheads="1"/>
          </p:cNvSpPr>
          <p:nvPr/>
        </p:nvSpPr>
        <p:spPr bwMode="auto">
          <a:xfrm>
            <a:off x="4516438" y="3027363"/>
            <a:ext cx="4627562" cy="360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oxygen</a:t>
            </a:r>
            <a:endParaRPr lang="en-US" sz="280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/>
              <a:t>(2 e</a:t>
            </a:r>
            <a:r>
              <a:rPr lang="en-US" baseline="30000"/>
              <a:t>-</a:t>
            </a:r>
            <a:r>
              <a:rPr lang="en-US"/>
              <a:t> from unshared e</a:t>
            </a:r>
            <a:r>
              <a:rPr lang="en-US" baseline="30000"/>
              <a:t>-</a:t>
            </a:r>
            <a:r>
              <a:rPr lang="en-US"/>
              <a:t> + 3e</a:t>
            </a:r>
            <a:r>
              <a:rPr lang="en-US" baseline="30000"/>
              <a:t>-</a:t>
            </a:r>
            <a:r>
              <a:rPr lang="en-US"/>
              <a:t> from bonds) = 5 total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/>
              <a:t>Formal charge = 6 - 5 = +1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carbon</a:t>
            </a:r>
            <a:endParaRPr lang="en-US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/>
              <a:t>(2 electrons assigned from unshared e</a:t>
            </a:r>
            <a:r>
              <a:rPr lang="en-US" baseline="30000"/>
              <a:t>-</a:t>
            </a:r>
            <a:r>
              <a:rPr lang="en-US"/>
              <a:t> + 3 e</a:t>
            </a:r>
            <a:r>
              <a:rPr lang="en-US" baseline="30000"/>
              <a:t>-</a:t>
            </a:r>
            <a:r>
              <a:rPr lang="en-US"/>
              <a:t> from the bonds) = 5 total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/>
              <a:t>Formal charge = 4 - 5 = -1</a:t>
            </a:r>
          </a:p>
        </p:txBody>
      </p:sp>
      <p:sp>
        <p:nvSpPr>
          <p:cNvPr id="864271" name="Rectangle 15"/>
          <p:cNvSpPr>
            <a:spLocks noChangeArrowheads="1"/>
          </p:cNvSpPr>
          <p:nvPr/>
        </p:nvSpPr>
        <p:spPr bwMode="auto">
          <a:xfrm>
            <a:off x="2239963" y="863600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Helvetica" pitchFamily="-64" charset="0"/>
              </a:rPr>
              <a:t>0</a:t>
            </a: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-64" charset="0"/>
            </a:endParaRPr>
          </a:p>
        </p:txBody>
      </p:sp>
      <p:sp>
        <p:nvSpPr>
          <p:cNvPr id="864272" name="Rectangle 16"/>
          <p:cNvSpPr>
            <a:spLocks noChangeArrowheads="1"/>
          </p:cNvSpPr>
          <p:nvPr/>
        </p:nvSpPr>
        <p:spPr bwMode="auto">
          <a:xfrm>
            <a:off x="2921000" y="846138"/>
            <a:ext cx="350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Helvetica" pitchFamily="-64" charset="0"/>
              </a:rPr>
              <a:t>0</a:t>
            </a: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-64" charset="0"/>
            </a:endParaRPr>
          </a:p>
        </p:txBody>
      </p:sp>
      <p:sp>
        <p:nvSpPr>
          <p:cNvPr id="864273" name="Rectangle 17"/>
          <p:cNvSpPr>
            <a:spLocks noChangeArrowheads="1"/>
          </p:cNvSpPr>
          <p:nvPr/>
        </p:nvSpPr>
        <p:spPr bwMode="auto">
          <a:xfrm>
            <a:off x="5541963" y="1069975"/>
            <a:ext cx="4524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Helvetica" pitchFamily="-64" charset="0"/>
              </a:rPr>
              <a:t>-1</a:t>
            </a: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-64" charset="0"/>
            </a:endParaRPr>
          </a:p>
        </p:txBody>
      </p:sp>
      <p:sp>
        <p:nvSpPr>
          <p:cNvPr id="864274" name="Rectangle 18"/>
          <p:cNvSpPr>
            <a:spLocks noChangeArrowheads="1"/>
          </p:cNvSpPr>
          <p:nvPr/>
        </p:nvSpPr>
        <p:spPr bwMode="auto">
          <a:xfrm>
            <a:off x="6273800" y="1050925"/>
            <a:ext cx="5286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Helvetica" pitchFamily="-64" charset="0"/>
              </a:rPr>
              <a:t>+1</a:t>
            </a:r>
            <a:endParaRPr 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-64" charset="0"/>
            </a:endParaRPr>
          </a:p>
        </p:txBody>
      </p:sp>
      <p:sp>
        <p:nvSpPr>
          <p:cNvPr id="864275" name="Rectangle 19"/>
          <p:cNvSpPr>
            <a:spLocks noChangeArrowheads="1"/>
          </p:cNvSpPr>
          <p:nvPr/>
        </p:nvSpPr>
        <p:spPr bwMode="auto">
          <a:xfrm>
            <a:off x="511175" y="2987675"/>
            <a:ext cx="8270875" cy="3113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 </a:t>
            </a:r>
            <a:r>
              <a:rPr lang="en-US" sz="3200"/>
              <a:t>Although Structure 1 has all atoms with a formal charge of zero, the carbon atom does not obtain an octet.  Therefore, </a:t>
            </a:r>
            <a:r>
              <a:rPr lang="en-US" sz="3200">
                <a:solidFill>
                  <a:srgbClr val="0000CC"/>
                </a:solidFill>
              </a:rPr>
              <a:t>Structure 2</a:t>
            </a:r>
            <a:r>
              <a:rPr lang="en-US" sz="3200"/>
              <a:t> is the </a:t>
            </a:r>
            <a:r>
              <a:rPr lang="en-US" sz="32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likely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Lewis structure</a:t>
            </a:r>
            <a:r>
              <a:rPr lang="en-US" sz="3200"/>
              <a:t> since </a:t>
            </a:r>
            <a:r>
              <a:rPr 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atoms obey the octet rule</a:t>
            </a:r>
            <a:r>
              <a:rPr lang="en-US" sz="3200"/>
              <a:t>.</a:t>
            </a:r>
          </a:p>
        </p:txBody>
      </p:sp>
      <p:sp>
        <p:nvSpPr>
          <p:cNvPr id="864276" name="Rectangle 20"/>
          <p:cNvSpPr>
            <a:spLocks noChangeArrowheads="1"/>
          </p:cNvSpPr>
          <p:nvPr/>
        </p:nvSpPr>
        <p:spPr bwMode="auto">
          <a:xfrm>
            <a:off x="2135188" y="1317625"/>
            <a:ext cx="12398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000" b="1">
                <a:latin typeface="Helvetica" pitchFamily="-64" charset="0"/>
              </a:rPr>
              <a:t>C=O</a:t>
            </a:r>
          </a:p>
        </p:txBody>
      </p:sp>
      <p:grpSp>
        <p:nvGrpSpPr>
          <p:cNvPr id="864277" name="Group 21"/>
          <p:cNvGrpSpPr>
            <a:grpSpLocks/>
          </p:cNvGrpSpPr>
          <p:nvPr/>
        </p:nvGrpSpPr>
        <p:grpSpPr bwMode="auto">
          <a:xfrm>
            <a:off x="2087563" y="1504950"/>
            <a:ext cx="61912" cy="219075"/>
            <a:chOff x="743" y="1399"/>
            <a:chExt cx="39" cy="138"/>
          </a:xfrm>
        </p:grpSpPr>
        <p:sp>
          <p:nvSpPr>
            <p:cNvPr id="864278" name="Oval 22"/>
            <p:cNvSpPr>
              <a:spLocks noChangeArrowheads="1"/>
            </p:cNvSpPr>
            <p:nvPr/>
          </p:nvSpPr>
          <p:spPr bwMode="auto">
            <a:xfrm>
              <a:off x="743" y="1399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279" name="Oval 23"/>
            <p:cNvSpPr>
              <a:spLocks noChangeArrowheads="1"/>
            </p:cNvSpPr>
            <p:nvPr/>
          </p:nvSpPr>
          <p:spPr bwMode="auto">
            <a:xfrm>
              <a:off x="743" y="1480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4280" name="Group 24"/>
          <p:cNvGrpSpPr>
            <a:grpSpLocks/>
          </p:cNvGrpSpPr>
          <p:nvPr/>
        </p:nvGrpSpPr>
        <p:grpSpPr bwMode="auto">
          <a:xfrm>
            <a:off x="3306763" y="1530350"/>
            <a:ext cx="63500" cy="219075"/>
            <a:chOff x="1940" y="1415"/>
            <a:chExt cx="40" cy="138"/>
          </a:xfrm>
        </p:grpSpPr>
        <p:sp>
          <p:nvSpPr>
            <p:cNvPr id="864281" name="Oval 25"/>
            <p:cNvSpPr>
              <a:spLocks noChangeArrowheads="1"/>
            </p:cNvSpPr>
            <p:nvPr/>
          </p:nvSpPr>
          <p:spPr bwMode="auto">
            <a:xfrm>
              <a:off x="1940" y="1415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282" name="Oval 26"/>
            <p:cNvSpPr>
              <a:spLocks noChangeArrowheads="1"/>
            </p:cNvSpPr>
            <p:nvPr/>
          </p:nvSpPr>
          <p:spPr bwMode="auto">
            <a:xfrm>
              <a:off x="1940" y="1496"/>
              <a:ext cx="40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4283" name="Group 27"/>
          <p:cNvGrpSpPr>
            <a:grpSpLocks/>
          </p:cNvGrpSpPr>
          <p:nvPr/>
        </p:nvGrpSpPr>
        <p:grpSpPr bwMode="auto">
          <a:xfrm>
            <a:off x="2947988" y="1292225"/>
            <a:ext cx="165100" cy="90488"/>
            <a:chOff x="886" y="1643"/>
            <a:chExt cx="104" cy="57"/>
          </a:xfrm>
        </p:grpSpPr>
        <p:sp>
          <p:nvSpPr>
            <p:cNvPr id="864284" name="Oval 28"/>
            <p:cNvSpPr>
              <a:spLocks noChangeArrowheads="1"/>
            </p:cNvSpPr>
            <p:nvPr/>
          </p:nvSpPr>
          <p:spPr bwMode="auto">
            <a:xfrm>
              <a:off x="886" y="1643"/>
              <a:ext cx="39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285" name="Oval 29"/>
            <p:cNvSpPr>
              <a:spLocks noChangeArrowheads="1"/>
            </p:cNvSpPr>
            <p:nvPr/>
          </p:nvSpPr>
          <p:spPr bwMode="auto">
            <a:xfrm>
              <a:off x="949" y="1643"/>
              <a:ext cx="41" cy="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64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4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64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64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4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6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64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64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64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64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64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64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4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6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6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9" grpId="0" build="p" autoUpdateAnimBg="0" advAuto="2000"/>
      <p:bldP spid="864270" grpId="0" build="p" autoUpdateAnimBg="0" advAuto="2000"/>
      <p:bldP spid="864271" grpId="0" autoUpdateAnimBg="0"/>
      <p:bldP spid="864272" grpId="0" autoUpdateAnimBg="0"/>
      <p:bldP spid="864273" grpId="0" autoUpdateAnimBg="0"/>
      <p:bldP spid="864274" grpId="0" autoUpdateAnimBg="0"/>
      <p:bldP spid="864275" grpId="0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249238"/>
            <a:ext cx="8632825" cy="725487"/>
          </a:xfrm>
          <a:noFill/>
          <a:ln/>
        </p:spPr>
        <p:txBody>
          <a:bodyPr/>
          <a:lstStyle/>
          <a:p>
            <a:r>
              <a:rPr lang="en-US"/>
              <a:t>Energy Changes &amp; Chemical Bonding</a:t>
            </a:r>
            <a:endParaRPr lang="en-US" b="1">
              <a:solidFill>
                <a:schemeClr val="tx1"/>
              </a:solidFill>
              <a:effectLst/>
              <a:latin typeface="Times" pitchFamily="-64" charset="0"/>
            </a:endParaRP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014413"/>
            <a:ext cx="8585200" cy="1017587"/>
          </a:xfrm>
          <a:noFill/>
          <a:ln/>
        </p:spPr>
        <p:txBody>
          <a:bodyPr/>
          <a:lstStyle/>
          <a:p>
            <a:r>
              <a:rPr lang="en-US" sz="3200">
                <a:latin typeface="Times New Roman" pitchFamily="-64" charset="0"/>
              </a:rPr>
              <a:t>Most chemical reactions can be explained in terms of the rearrangements of bonds. </a:t>
            </a:r>
          </a:p>
        </p:txBody>
      </p:sp>
      <p:sp>
        <p:nvSpPr>
          <p:cNvPr id="1047556" name="Rectangle 4"/>
          <p:cNvSpPr>
            <a:spLocks noChangeArrowheads="1"/>
          </p:cNvSpPr>
          <p:nvPr/>
        </p:nvSpPr>
        <p:spPr bwMode="auto">
          <a:xfrm>
            <a:off x="228600" y="2205038"/>
            <a:ext cx="8545513" cy="399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>
                <a:latin typeface="Times New Roman" pitchFamily="-64" charset="0"/>
              </a:rPr>
              <a:t>Energy must be added to break existing bonds in the reacting substances. </a:t>
            </a:r>
          </a:p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>
                <a:latin typeface="Times New Roman" pitchFamily="-64" charset="0"/>
              </a:rPr>
              <a:t>Energy is released when new bonds are formed in the products. </a:t>
            </a:r>
          </a:p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>
                <a:latin typeface="Times New Roman" pitchFamily="-64" charset="0"/>
              </a:rPr>
              <a:t>For the reactions of covalent compounds, the net energy of the reaction, ∆H</a:t>
            </a:r>
            <a:r>
              <a:rPr lang="en-US" sz="3200" baseline="-25000">
                <a:latin typeface="Times New Roman" pitchFamily="-64" charset="0"/>
              </a:rPr>
              <a:t>rxn</a:t>
            </a:r>
            <a:r>
              <a:rPr lang="en-US" sz="3200">
                <a:latin typeface="Times New Roman" pitchFamily="-64" charset="0"/>
              </a:rPr>
              <a:t>, = (sum of energy added to break bonds) - (sum of energy released when bonds form).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7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6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249238"/>
            <a:ext cx="8632825" cy="725487"/>
          </a:xfrm>
          <a:noFill/>
          <a:ln/>
        </p:spPr>
        <p:txBody>
          <a:bodyPr/>
          <a:lstStyle/>
          <a:p>
            <a:r>
              <a:rPr lang="en-US"/>
              <a:t>Energy Changes &amp; Chemical Bonding</a:t>
            </a:r>
            <a:endParaRPr lang="en-US" b="1">
              <a:solidFill>
                <a:schemeClr val="tx1"/>
              </a:solidFill>
              <a:effectLst/>
              <a:latin typeface="Times" pitchFamily="-64" charset="0"/>
            </a:endParaRP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942975"/>
            <a:ext cx="7900987" cy="1358900"/>
          </a:xfrm>
          <a:noFill/>
          <a:ln/>
        </p:spPr>
        <p:txBody>
          <a:bodyPr/>
          <a:lstStyle/>
          <a:p>
            <a:r>
              <a:rPr lang="en-US" sz="3200">
                <a:latin typeface="Times New Roman" pitchFamily="-64" charset="0"/>
              </a:rPr>
              <a:t>Consider the reaction for the formation of water from elemental hydrogen and oxygen, </a:t>
            </a:r>
          </a:p>
          <a:p>
            <a:r>
              <a:rPr lang="en-US" sz="3200">
                <a:latin typeface="Times New Roman" pitchFamily="-64" charset="0"/>
              </a:rPr>
              <a:t>			2H</a:t>
            </a:r>
            <a:r>
              <a:rPr lang="en-US" sz="3200" baseline="-25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(g)  +  O</a:t>
            </a:r>
            <a:r>
              <a:rPr lang="en-US" sz="3200" baseline="-25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(g) ---&gt;  2H</a:t>
            </a:r>
            <a:r>
              <a:rPr lang="en-US" sz="3200" baseline="-25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O(g).</a:t>
            </a:r>
            <a:r>
              <a:rPr lang="en-US">
                <a:latin typeface="Times New Roman" pitchFamily="-64" charset="0"/>
              </a:rPr>
              <a:t> </a:t>
            </a:r>
          </a:p>
        </p:txBody>
      </p:sp>
      <p:sp>
        <p:nvSpPr>
          <p:cNvPr id="1049604" name="Rectangle 4"/>
          <p:cNvSpPr>
            <a:spLocks noChangeArrowheads="1"/>
          </p:cNvSpPr>
          <p:nvPr/>
        </p:nvSpPr>
        <p:spPr bwMode="auto">
          <a:xfrm>
            <a:off x="228600" y="2490788"/>
            <a:ext cx="8915400" cy="3539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 dirty="0">
                <a:latin typeface="Times New Roman" pitchFamily="-64" charset="0"/>
              </a:rPr>
              <a:t>First, write the Lewis dot structures for the reactants and products, and determine which bonds must be broken and which bonds must be formed.</a:t>
            </a:r>
          </a:p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 dirty="0">
                <a:latin typeface="Times New Roman" pitchFamily="-64" charset="0"/>
              </a:rPr>
              <a:t>Then use the average bond energy values found in </a:t>
            </a:r>
            <a:r>
              <a:rPr lang="en-US" sz="3200" b="1" i="1" dirty="0">
                <a:latin typeface="Times New Roman" pitchFamily="-64" charset="0"/>
              </a:rPr>
              <a:t>Table 8.4 p373</a:t>
            </a:r>
            <a:r>
              <a:rPr lang="en-US" sz="3200" dirty="0">
                <a:latin typeface="Times New Roman" pitchFamily="-64" charset="0"/>
              </a:rPr>
              <a:t> to calculate the energy needed to break the bonds in the reactants and the energy released when the bonds form in the products.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9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9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4" grpId="0" build="p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249238"/>
            <a:ext cx="8632825" cy="725487"/>
          </a:xfrm>
          <a:noFill/>
          <a:ln/>
        </p:spPr>
        <p:txBody>
          <a:bodyPr/>
          <a:lstStyle/>
          <a:p>
            <a:r>
              <a:rPr lang="en-US"/>
              <a:t>Energy Changes &amp; Chemical Bonding</a:t>
            </a:r>
            <a:endParaRPr lang="en-US" b="1">
              <a:solidFill>
                <a:schemeClr val="tx1"/>
              </a:solidFill>
              <a:effectLst/>
              <a:latin typeface="Times" pitchFamily="-64" charset="0"/>
            </a:endParaRP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96950"/>
            <a:ext cx="7900987" cy="534988"/>
          </a:xfrm>
          <a:noFill/>
          <a:ln/>
        </p:spPr>
        <p:txBody>
          <a:bodyPr/>
          <a:lstStyle/>
          <a:p>
            <a:r>
              <a:rPr lang="en-US" sz="3200">
                <a:latin typeface="Times New Roman" pitchFamily="-64" charset="0"/>
              </a:rPr>
              <a:t>			2H</a:t>
            </a:r>
            <a:r>
              <a:rPr lang="en-US" sz="3200" baseline="-25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(g)  +  O</a:t>
            </a:r>
            <a:r>
              <a:rPr lang="en-US" sz="3200" baseline="-25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(g) ---&gt; 2H</a:t>
            </a:r>
            <a:r>
              <a:rPr lang="en-US" sz="3200" baseline="-25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O(g).</a:t>
            </a:r>
            <a:r>
              <a:rPr lang="en-US">
                <a:latin typeface="Times New Roman" pitchFamily="-64" charset="0"/>
              </a:rPr>
              <a:t> </a:t>
            </a:r>
          </a:p>
        </p:txBody>
      </p:sp>
      <p:sp>
        <p:nvSpPr>
          <p:cNvPr id="1051652" name="Rectangle 4"/>
          <p:cNvSpPr>
            <a:spLocks noChangeArrowheads="1"/>
          </p:cNvSpPr>
          <p:nvPr/>
        </p:nvSpPr>
        <p:spPr bwMode="auto">
          <a:xfrm>
            <a:off x="228600" y="1843088"/>
            <a:ext cx="8915400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 dirty="0">
                <a:latin typeface="Times New Roman" pitchFamily="-64" charset="0"/>
              </a:rPr>
              <a:t>To break the H-H bond requires 432 kJ/mole H</a:t>
            </a:r>
            <a:r>
              <a:rPr lang="en-US" sz="3200" baseline="-25000" dirty="0">
                <a:latin typeface="Times New Roman" pitchFamily="-64" charset="0"/>
              </a:rPr>
              <a:t>2</a:t>
            </a:r>
            <a:r>
              <a:rPr lang="en-US" sz="3200" dirty="0">
                <a:latin typeface="Times New Roman" pitchFamily="-64" charset="0"/>
              </a:rPr>
              <a:t>(g).  Since there are two moles of H</a:t>
            </a:r>
            <a:r>
              <a:rPr lang="en-US" sz="3200" baseline="-25000" dirty="0">
                <a:latin typeface="Times New Roman" pitchFamily="-64" charset="0"/>
              </a:rPr>
              <a:t>2</a:t>
            </a:r>
            <a:r>
              <a:rPr lang="en-US" sz="3200" dirty="0">
                <a:latin typeface="Times New Roman" pitchFamily="-64" charset="0"/>
              </a:rPr>
              <a:t>(g) in the reaction, this value is doubled to 864 kJ.  </a:t>
            </a:r>
          </a:p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 dirty="0">
                <a:latin typeface="Times New Roman" pitchFamily="-64" charset="0"/>
              </a:rPr>
              <a:t>The oxygen atoms in the O</a:t>
            </a:r>
            <a:r>
              <a:rPr lang="en-US" sz="3200" baseline="-25000" dirty="0">
                <a:latin typeface="Times New Roman" pitchFamily="-64" charset="0"/>
              </a:rPr>
              <a:t>2</a:t>
            </a:r>
            <a:r>
              <a:rPr lang="en-US" sz="3200" dirty="0">
                <a:latin typeface="Times New Roman" pitchFamily="-64" charset="0"/>
              </a:rPr>
              <a:t>(g) are held together by a double bond which requires 495 kJ/mole to break.</a:t>
            </a:r>
          </a:p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 dirty="0">
                <a:latin typeface="Times New Roman" pitchFamily="-64" charset="0"/>
              </a:rPr>
              <a:t>For each water molecule produced, there are two O-H bonds formed.  For the 2H</a:t>
            </a:r>
            <a:r>
              <a:rPr lang="en-US" sz="3200" baseline="-25000" dirty="0">
                <a:latin typeface="Times New Roman" pitchFamily="-64" charset="0"/>
              </a:rPr>
              <a:t>2</a:t>
            </a:r>
            <a:r>
              <a:rPr lang="en-US" sz="3200" dirty="0">
                <a:latin typeface="Times New Roman" pitchFamily="-64" charset="0"/>
              </a:rPr>
              <a:t>O(g), the total energy released when four moles of O-H bonds form is: 4 moles O-H x 467 kJ/mole = 1868 kJ.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1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1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1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1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Bohr Model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 = -2.178x 10</a:t>
            </a:r>
            <a:r>
              <a:rPr lang="en-US" baseline="30000" dirty="0"/>
              <a:t>-18</a:t>
            </a:r>
            <a:r>
              <a:rPr lang="en-US" dirty="0"/>
              <a:t>  x    </a:t>
            </a:r>
            <a:r>
              <a:rPr lang="en-US" u="sng" dirty="0"/>
              <a:t>Z</a:t>
            </a:r>
            <a:r>
              <a:rPr lang="en-US" u="sng" baseline="30000" dirty="0"/>
              <a:t>2</a:t>
            </a:r>
            <a:r>
              <a:rPr lang="en-US" dirty="0"/>
              <a:t>							         n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>
              <a:buFontTx/>
              <a:buNone/>
            </a:pPr>
            <a:r>
              <a:rPr lang="en-US" dirty="0"/>
              <a:t>Z = nuclear charge</a:t>
            </a:r>
          </a:p>
          <a:p>
            <a:pPr lvl="1">
              <a:buFontTx/>
              <a:buNone/>
            </a:pPr>
            <a:r>
              <a:rPr lang="en-US" dirty="0"/>
              <a:t>N = energy level of the electron</a:t>
            </a:r>
          </a:p>
          <a:p>
            <a:pPr lvl="1">
              <a:buFontTx/>
              <a:buNone/>
            </a:pPr>
            <a:r>
              <a:rPr lang="en-US" dirty="0"/>
              <a:t>-2.178x 10</a:t>
            </a:r>
            <a:r>
              <a:rPr lang="en-US" baseline="30000" dirty="0"/>
              <a:t>-18 </a:t>
            </a:r>
            <a:r>
              <a:rPr lang="en-US" dirty="0"/>
              <a:t>= proportionality constant</a:t>
            </a:r>
          </a:p>
          <a:p>
            <a:endParaRPr lang="en-US" dirty="0"/>
          </a:p>
          <a:p>
            <a:pPr>
              <a:buFontTx/>
              <a:buNone/>
            </a:pPr>
            <a:endParaRPr lang="en-US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249238"/>
            <a:ext cx="8632825" cy="725487"/>
          </a:xfrm>
          <a:noFill/>
          <a:ln/>
        </p:spPr>
        <p:txBody>
          <a:bodyPr/>
          <a:lstStyle/>
          <a:p>
            <a:r>
              <a:rPr lang="en-US"/>
              <a:t>Energy Changes &amp; Chemical Bonding</a:t>
            </a:r>
            <a:endParaRPr lang="en-US" b="1">
              <a:solidFill>
                <a:schemeClr val="tx1"/>
              </a:solidFill>
              <a:effectLst/>
              <a:latin typeface="Times" pitchFamily="-64" charset="0"/>
            </a:endParaRP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96950"/>
            <a:ext cx="7900987" cy="534988"/>
          </a:xfrm>
          <a:noFill/>
          <a:ln/>
        </p:spPr>
        <p:txBody>
          <a:bodyPr/>
          <a:lstStyle/>
          <a:p>
            <a:r>
              <a:rPr lang="en-US" sz="3200">
                <a:latin typeface="Times New Roman" pitchFamily="-64" charset="0"/>
              </a:rPr>
              <a:t>			2H</a:t>
            </a:r>
            <a:r>
              <a:rPr lang="en-US" sz="3200" baseline="-25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(g)  +  O</a:t>
            </a:r>
            <a:r>
              <a:rPr lang="en-US" sz="3200" baseline="-25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(g) ---&gt; 2H</a:t>
            </a:r>
            <a:r>
              <a:rPr lang="en-US" sz="3200" baseline="-25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O(g).</a:t>
            </a:r>
            <a:r>
              <a:rPr lang="en-US">
                <a:latin typeface="Times New Roman" pitchFamily="-64" charset="0"/>
              </a:rPr>
              <a:t> </a:t>
            </a:r>
          </a:p>
        </p:txBody>
      </p:sp>
      <p:sp>
        <p:nvSpPr>
          <p:cNvPr id="1091589" name="Rectangle 5"/>
          <p:cNvSpPr>
            <a:spLocks noChangeArrowheads="1"/>
          </p:cNvSpPr>
          <p:nvPr/>
        </p:nvSpPr>
        <p:spPr bwMode="auto">
          <a:xfrm>
            <a:off x="228600" y="1900238"/>
            <a:ext cx="8915400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Therefore, the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 ∆</a:t>
            </a:r>
            <a:r>
              <a:rPr lang="en-US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H</a:t>
            </a:r>
            <a:r>
              <a:rPr lang="en-US" sz="3200" baseline="-25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rxn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= (</a:t>
            </a:r>
            <a:r>
              <a:rPr lang="en-US" sz="32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864 kJ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 to break H-H bonds + </a:t>
            </a:r>
            <a:r>
              <a:rPr lang="en-US" sz="32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495 kJ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 to break O=O bonds) – (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1868 kJ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 released when O-H bonds formed) =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 -509 kJ.  </a:t>
            </a:r>
          </a:p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 dirty="0">
                <a:latin typeface="Times New Roman" pitchFamily="-64" charset="0"/>
              </a:rPr>
              <a:t>The </a:t>
            </a:r>
            <a:r>
              <a:rPr lang="en-US" sz="3200" i="1" dirty="0">
                <a:latin typeface="Times New Roman" pitchFamily="-64" charset="0"/>
              </a:rPr>
              <a:t>negative value</a:t>
            </a:r>
            <a:r>
              <a:rPr lang="en-US" sz="3200" dirty="0">
                <a:latin typeface="Times New Roman" pitchFamily="-64" charset="0"/>
              </a:rPr>
              <a:t> indicates that the reaction releases energy and is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exothermic</a:t>
            </a:r>
            <a:r>
              <a:rPr lang="en-US" sz="3200" dirty="0">
                <a:latin typeface="Times New Roman" pitchFamily="-64" charset="0"/>
              </a:rPr>
              <a:t>.  </a:t>
            </a:r>
          </a:p>
        </p:txBody>
      </p:sp>
      <p:sp>
        <p:nvSpPr>
          <p:cNvPr id="1091590" name="Rectangle 6"/>
          <p:cNvSpPr>
            <a:spLocks noChangeArrowheads="1"/>
          </p:cNvSpPr>
          <p:nvPr/>
        </p:nvSpPr>
        <p:spPr bwMode="auto">
          <a:xfrm>
            <a:off x="228600" y="4546600"/>
            <a:ext cx="891540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>
              <a:buClr>
                <a:srgbClr val="FF0000"/>
              </a:buClr>
              <a:buSzPct val="125000"/>
            </a:pPr>
            <a:r>
              <a:rPr lang="en-US" sz="3200">
                <a:latin typeface="Times New Roman" pitchFamily="-64" charset="0"/>
              </a:rPr>
              <a:t>(Note that bond energies are </a:t>
            </a:r>
            <a:r>
              <a:rPr lang="en-US" sz="3200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average values</a:t>
            </a:r>
            <a:r>
              <a:rPr lang="en-US" sz="3200">
                <a:latin typeface="Times New Roman" pitchFamily="-64" charset="0"/>
              </a:rPr>
              <a:t>, and can </a:t>
            </a:r>
            <a:r>
              <a:rPr lang="en-US" sz="32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vary depending upon what other elements are bonded to the atoms</a:t>
            </a:r>
            <a:r>
              <a:rPr lang="en-US" sz="3200">
                <a:latin typeface="Times New Roman" pitchFamily="-64" charset="0"/>
              </a:rPr>
              <a:t> which are being broken apart.)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1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1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9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9" grpId="0" build="p" autoUpdateAnimBg="0"/>
      <p:bldP spid="1091590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249238"/>
            <a:ext cx="8632825" cy="725487"/>
          </a:xfrm>
          <a:noFill/>
          <a:ln/>
        </p:spPr>
        <p:txBody>
          <a:bodyPr/>
          <a:lstStyle/>
          <a:p>
            <a:r>
              <a:rPr lang="en-US"/>
              <a:t>Energy Changes &amp; Chemical Bonding</a:t>
            </a:r>
            <a:endParaRPr lang="en-US" b="1">
              <a:solidFill>
                <a:schemeClr val="tx1"/>
              </a:solidFill>
              <a:effectLst/>
              <a:latin typeface="Times" pitchFamily="-64" charset="0"/>
            </a:endParaRP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888" y="1676400"/>
            <a:ext cx="8491537" cy="3976688"/>
          </a:xfrm>
          <a:noFill/>
          <a:ln/>
        </p:spPr>
        <p:txBody>
          <a:bodyPr/>
          <a:lstStyle/>
          <a:p>
            <a:r>
              <a:rPr lang="en-US" sz="3200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For the</a:t>
            </a:r>
            <a:r>
              <a:rPr lang="en-US" sz="3200">
                <a:latin typeface="Times New Roman" pitchFamily="-64" charset="0"/>
              </a:rPr>
              <a:t> </a:t>
            </a:r>
            <a:r>
              <a:rPr lang="en-US" sz="3200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formation of ionic compounds</a:t>
            </a:r>
            <a:r>
              <a:rPr lang="en-US" sz="3200">
                <a:latin typeface="Times New Roman" pitchFamily="-64" charset="0"/>
              </a:rPr>
              <a:t>, the ∆H</a:t>
            </a:r>
            <a:r>
              <a:rPr lang="en-US" sz="3200" baseline="-25000">
                <a:latin typeface="Times New Roman" pitchFamily="-64" charset="0"/>
              </a:rPr>
              <a:t>rxn</a:t>
            </a:r>
            <a:r>
              <a:rPr lang="en-US" sz="3200">
                <a:latin typeface="Times New Roman" pitchFamily="-64" charset="0"/>
              </a:rPr>
              <a:t> is based upon all of the energy changes involved in the transfer of electrons between the metal and nonmetal. </a:t>
            </a:r>
          </a:p>
          <a:p>
            <a:endParaRPr lang="en-US" sz="3200">
              <a:latin typeface="Times New Roman" pitchFamily="-64" charset="0"/>
            </a:endParaRPr>
          </a:p>
          <a:p>
            <a:r>
              <a:rPr lang="en-US" sz="3200">
                <a:latin typeface="Times New Roman" pitchFamily="-64" charset="0"/>
              </a:rPr>
              <a:t>Consider the reaction for the formation of sodium chloride from elemental sodium and chlorine, </a:t>
            </a:r>
          </a:p>
          <a:p>
            <a:r>
              <a:rPr lang="en-US" sz="3200">
                <a:latin typeface="Times New Roman" pitchFamily="-64" charset="0"/>
              </a:rPr>
              <a:t>			2Na(s)  +  Cl</a:t>
            </a:r>
            <a:r>
              <a:rPr lang="en-US" sz="3200" baseline="-25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(g) ---&gt; 2NaCl(s).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5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99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249238"/>
            <a:ext cx="8632825" cy="725487"/>
          </a:xfrm>
          <a:noFill/>
          <a:ln/>
        </p:spPr>
        <p:txBody>
          <a:bodyPr/>
          <a:lstStyle/>
          <a:p>
            <a:r>
              <a:rPr lang="en-US"/>
              <a:t>Energy Changes &amp; Chemical Bonding</a:t>
            </a:r>
            <a:endParaRPr lang="en-US" b="1">
              <a:solidFill>
                <a:schemeClr val="tx1"/>
              </a:solidFill>
              <a:effectLst/>
              <a:latin typeface="Times" pitchFamily="-64" charset="0"/>
            </a:endParaRPr>
          </a:p>
        </p:txBody>
      </p:sp>
      <p:sp>
        <p:nvSpPr>
          <p:cNvPr id="1095684" name="Rectangle 4"/>
          <p:cNvSpPr>
            <a:spLocks noChangeArrowheads="1"/>
          </p:cNvSpPr>
          <p:nvPr/>
        </p:nvSpPr>
        <p:spPr bwMode="auto">
          <a:xfrm>
            <a:off x="0" y="1209675"/>
            <a:ext cx="9144000" cy="496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Ionization energy</a:t>
            </a:r>
            <a:r>
              <a:rPr lang="en-US" sz="3200">
                <a:latin typeface="Times New Roman" pitchFamily="-64" charset="0"/>
              </a:rPr>
              <a:t> must be added to completely remove electrons from the metal in the gaseous state.  </a:t>
            </a:r>
          </a:p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>
                <a:latin typeface="Times New Roman" pitchFamily="-64" charset="0"/>
              </a:rPr>
              <a:t>Since most metals are solids at room temperature, energy must be added to vaporize the metal before this ionization occurs.  This energy value is called the </a:t>
            </a:r>
            <a:r>
              <a:rPr lang="en-US" sz="32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heat of formation</a:t>
            </a:r>
            <a:r>
              <a:rPr lang="en-US" sz="3200" i="1">
                <a:solidFill>
                  <a:srgbClr val="0000CC"/>
                </a:solidFill>
                <a:latin typeface="Times New Roman" pitchFamily="-64" charset="0"/>
              </a:rPr>
              <a:t>, </a:t>
            </a:r>
            <a:r>
              <a:rPr lang="en-US" sz="3200">
                <a:solidFill>
                  <a:srgbClr val="0000CC"/>
                </a:solidFill>
                <a:latin typeface="Times New Roman" pitchFamily="-64" charset="0"/>
              </a:rPr>
              <a:t>∆Hº</a:t>
            </a:r>
            <a:r>
              <a:rPr lang="en-US" sz="3200" baseline="-25000">
                <a:solidFill>
                  <a:srgbClr val="0000CC"/>
                </a:solidFill>
                <a:latin typeface="Times New Roman" pitchFamily="-64" charset="0"/>
              </a:rPr>
              <a:t>f</a:t>
            </a:r>
            <a:r>
              <a:rPr lang="en-US" sz="3200">
                <a:latin typeface="Times New Roman" pitchFamily="-64" charset="0"/>
              </a:rPr>
              <a:t>.  </a:t>
            </a:r>
          </a:p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>
                <a:latin typeface="Times New Roman" pitchFamily="-64" charset="0"/>
              </a:rPr>
              <a:t>Then energy is released when the nonmetal gains electrons, as measured by the </a:t>
            </a:r>
            <a:r>
              <a:rPr lang="en-US" sz="32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electron affinity</a:t>
            </a:r>
            <a:r>
              <a:rPr lang="en-US" sz="3200">
                <a:latin typeface="Times New Roman" pitchFamily="-64" charset="0"/>
              </a:rPr>
              <a:t> value. </a:t>
            </a:r>
          </a:p>
          <a:p>
            <a:pPr marL="285750" indent="-285750">
              <a:buClr>
                <a:srgbClr val="FF0000"/>
              </a:buClr>
              <a:buSzPct val="125000"/>
              <a:buFontTx/>
              <a:buChar char="•"/>
            </a:pPr>
            <a:r>
              <a:rPr lang="en-US" sz="3200">
                <a:latin typeface="Times New Roman" pitchFamily="-64" charset="0"/>
              </a:rPr>
              <a:t>Energy is also released when the ions bond to form a crystal lattice structure, called the </a:t>
            </a:r>
            <a:r>
              <a:rPr lang="en-US" sz="32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lattice energy</a:t>
            </a:r>
            <a:r>
              <a:rPr lang="en-US" sz="3200">
                <a:latin typeface="Times New Roman" pitchFamily="-64" charset="0"/>
              </a:rPr>
              <a:t>.</a:t>
            </a:r>
            <a:r>
              <a:rPr lang="en-US" sz="2800">
                <a:latin typeface="Times New Roman" pitchFamily="-64" charset="0"/>
              </a:rPr>
              <a:t>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5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84" grpId="0" build="p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249238"/>
            <a:ext cx="8632825" cy="581025"/>
          </a:xfrm>
          <a:noFill/>
          <a:ln/>
        </p:spPr>
        <p:txBody>
          <a:bodyPr/>
          <a:lstStyle/>
          <a:p>
            <a:r>
              <a:rPr lang="en-US"/>
              <a:t>Energy Changes &amp; Chemical Bonding</a:t>
            </a:r>
            <a:endParaRPr lang="en-US" b="1">
              <a:solidFill>
                <a:schemeClr val="tx1"/>
              </a:solidFill>
              <a:effectLst/>
              <a:latin typeface="Times" pitchFamily="-64" charset="0"/>
            </a:endParaRP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798513"/>
            <a:ext cx="8491538" cy="517525"/>
          </a:xfrm>
          <a:noFill/>
          <a:ln/>
        </p:spPr>
        <p:txBody>
          <a:bodyPr/>
          <a:lstStyle/>
          <a:p>
            <a:r>
              <a:rPr lang="en-US" sz="3200">
                <a:latin typeface="Times New Roman" pitchFamily="-64" charset="0"/>
              </a:rPr>
              <a:t>			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2Na(s)  +  Cl</a:t>
            </a:r>
            <a:r>
              <a:rPr lang="en-US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2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(g) </a:t>
            </a:r>
            <a:r>
              <a:rPr lang="en-US" sz="3200">
                <a:latin typeface="Times New Roman" pitchFamily="-64" charset="0"/>
              </a:rPr>
              <a:t>---&gt;</a:t>
            </a: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 2NaCl(s) </a:t>
            </a:r>
          </a:p>
        </p:txBody>
      </p:sp>
      <p:sp>
        <p:nvSpPr>
          <p:cNvPr id="1055748" name="Rectangle 4"/>
          <p:cNvSpPr>
            <a:spLocks noChangeArrowheads="1"/>
          </p:cNvSpPr>
          <p:nvPr/>
        </p:nvSpPr>
        <p:spPr bwMode="auto">
          <a:xfrm>
            <a:off x="214313" y="1249363"/>
            <a:ext cx="8929687" cy="545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1313" lvl="2"/>
            <a:r>
              <a:rPr lang="en-US" sz="2800">
                <a:latin typeface="Times New Roman" pitchFamily="-64" charset="0"/>
              </a:rPr>
              <a:t>			2Na(s) ---&gt; 2Na(g)	</a:t>
            </a:r>
            <a:endParaRPr lang="en-US">
              <a:latin typeface="Times New Roman" pitchFamily="-64" charset="0"/>
            </a:endParaRPr>
          </a:p>
          <a:p>
            <a:pPr marL="341313" lvl="2"/>
            <a:r>
              <a:rPr lang="en-US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add</a:t>
            </a:r>
            <a:r>
              <a:rPr lang="en-US">
                <a:latin typeface="Times New Roman" pitchFamily="-64" charset="0"/>
              </a:rPr>
              <a:t> ∆Hº</a:t>
            </a:r>
            <a:r>
              <a:rPr lang="en-US" baseline="-25000">
                <a:latin typeface="Times New Roman" pitchFamily="-64" charset="0"/>
              </a:rPr>
              <a:t>f</a:t>
            </a:r>
            <a:r>
              <a:rPr lang="en-US">
                <a:latin typeface="Times New Roman" pitchFamily="-64" charset="0"/>
              </a:rPr>
              <a:t> = (108 kJ/mole Na x 2 moles Na) = </a:t>
            </a:r>
            <a:r>
              <a:rPr lang="en-US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216 kJ</a:t>
            </a:r>
            <a:endParaRPr lang="en-US">
              <a:latin typeface="Times New Roman" pitchFamily="-64" charset="0"/>
            </a:endParaRPr>
          </a:p>
          <a:p>
            <a:endParaRPr lang="en-US" sz="800">
              <a:latin typeface="Times New Roman" pitchFamily="-64" charset="0"/>
            </a:endParaRPr>
          </a:p>
          <a:p>
            <a:pPr marL="341313" lvl="2"/>
            <a:r>
              <a:rPr lang="en-US" sz="2800">
                <a:latin typeface="Times New Roman" pitchFamily="-64" charset="0"/>
              </a:rPr>
              <a:t>			2Na(g) ---&gt; 2Na</a:t>
            </a:r>
            <a:r>
              <a:rPr lang="en-US" sz="2800" baseline="30000">
                <a:latin typeface="Times New Roman" pitchFamily="-64" charset="0"/>
              </a:rPr>
              <a:t>1+</a:t>
            </a:r>
            <a:r>
              <a:rPr lang="en-US" sz="2800">
                <a:latin typeface="Times New Roman" pitchFamily="-64" charset="0"/>
              </a:rPr>
              <a:t>(g)  +  2e</a:t>
            </a:r>
            <a:r>
              <a:rPr lang="en-US" sz="2800" baseline="30000">
                <a:latin typeface="Times New Roman" pitchFamily="-64" charset="0"/>
              </a:rPr>
              <a:t>1-</a:t>
            </a:r>
            <a:r>
              <a:rPr lang="en-US">
                <a:latin typeface="Times New Roman" pitchFamily="-64" charset="0"/>
              </a:rPr>
              <a:t>		</a:t>
            </a:r>
          </a:p>
          <a:p>
            <a:pPr marL="341313" lvl="2"/>
            <a:r>
              <a:rPr lang="en-US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add</a:t>
            </a:r>
            <a:r>
              <a:rPr lang="en-US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 </a:t>
            </a:r>
            <a:r>
              <a:rPr lang="en-US">
                <a:latin typeface="Times New Roman" pitchFamily="-64" charset="0"/>
              </a:rPr>
              <a:t>ionization energy = (496 kJ/mole Na x 2 moles Na) = </a:t>
            </a:r>
            <a:r>
              <a:rPr lang="en-US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992 kJ</a:t>
            </a:r>
            <a:endParaRPr lang="en-US">
              <a:latin typeface="Times New Roman" pitchFamily="-64" charset="0"/>
            </a:endParaRPr>
          </a:p>
          <a:p>
            <a:endParaRPr lang="en-US" sz="800">
              <a:latin typeface="Times New Roman" pitchFamily="-64" charset="0"/>
            </a:endParaRPr>
          </a:p>
          <a:p>
            <a:pPr marL="341313" lvl="2"/>
            <a:r>
              <a:rPr lang="en-US" sz="2800">
                <a:latin typeface="Times New Roman" pitchFamily="-64" charset="0"/>
              </a:rPr>
              <a:t>			  Cl</a:t>
            </a:r>
            <a:r>
              <a:rPr lang="en-US" sz="2800" baseline="-25000">
                <a:latin typeface="Times New Roman" pitchFamily="-64" charset="0"/>
              </a:rPr>
              <a:t>2</a:t>
            </a:r>
            <a:r>
              <a:rPr lang="en-US" sz="2800">
                <a:latin typeface="Times New Roman" pitchFamily="-64" charset="0"/>
              </a:rPr>
              <a:t>(g) ---&gt; 2Cl(g)</a:t>
            </a:r>
            <a:r>
              <a:rPr lang="en-US">
                <a:latin typeface="Times New Roman" pitchFamily="-64" charset="0"/>
              </a:rPr>
              <a:t>			</a:t>
            </a:r>
          </a:p>
          <a:p>
            <a:pPr marL="341313" lvl="2"/>
            <a:r>
              <a:rPr lang="en-US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add</a:t>
            </a:r>
            <a:r>
              <a:rPr lang="en-US">
                <a:latin typeface="Times New Roman" pitchFamily="-64" charset="0"/>
              </a:rPr>
              <a:t> bond energy = 243 kJ/mole Cl</a:t>
            </a:r>
            <a:r>
              <a:rPr lang="en-US" baseline="-25000">
                <a:latin typeface="Times New Roman" pitchFamily="-64" charset="0"/>
              </a:rPr>
              <a:t>2</a:t>
            </a:r>
            <a:r>
              <a:rPr lang="en-US">
                <a:latin typeface="Times New Roman" pitchFamily="-64" charset="0"/>
              </a:rPr>
              <a:t> x 1 mole Cl</a:t>
            </a:r>
            <a:r>
              <a:rPr lang="en-US" baseline="-25000">
                <a:latin typeface="Times New Roman" pitchFamily="-64" charset="0"/>
              </a:rPr>
              <a:t>2</a:t>
            </a:r>
            <a:r>
              <a:rPr lang="en-US">
                <a:latin typeface="Times New Roman" pitchFamily="-64" charset="0"/>
              </a:rPr>
              <a:t>) = </a:t>
            </a:r>
            <a:r>
              <a:rPr lang="en-US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243 kJ</a:t>
            </a:r>
            <a:endParaRPr lang="en-US">
              <a:latin typeface="Times New Roman" pitchFamily="-64" charset="0"/>
            </a:endParaRPr>
          </a:p>
          <a:p>
            <a:endParaRPr lang="en-US" sz="800">
              <a:latin typeface="Times New Roman" pitchFamily="-64" charset="0"/>
            </a:endParaRPr>
          </a:p>
          <a:p>
            <a:pPr marL="341313" lvl="2"/>
            <a:r>
              <a:rPr lang="en-US" sz="2800">
                <a:latin typeface="Times New Roman" pitchFamily="-64" charset="0"/>
              </a:rPr>
              <a:t>		2Cl(g)  +  2e</a:t>
            </a:r>
            <a:r>
              <a:rPr lang="en-US" sz="2800" baseline="30000">
                <a:latin typeface="Times New Roman" pitchFamily="-64" charset="0"/>
              </a:rPr>
              <a:t>1-</a:t>
            </a:r>
            <a:r>
              <a:rPr lang="en-US" sz="2800">
                <a:latin typeface="Times New Roman" pitchFamily="-64" charset="0"/>
              </a:rPr>
              <a:t> ---&gt; 2Cl</a:t>
            </a:r>
            <a:r>
              <a:rPr lang="en-US" sz="2800" baseline="30000">
                <a:latin typeface="Times New Roman" pitchFamily="-64" charset="0"/>
              </a:rPr>
              <a:t>1-</a:t>
            </a:r>
            <a:r>
              <a:rPr lang="en-US" sz="2800">
                <a:latin typeface="Times New Roman" pitchFamily="-64" charset="0"/>
              </a:rPr>
              <a:t>(g)	</a:t>
            </a:r>
            <a:r>
              <a:rPr lang="en-US">
                <a:latin typeface="Times New Roman" pitchFamily="-64" charset="0"/>
              </a:rPr>
              <a:t>	</a:t>
            </a:r>
          </a:p>
          <a:p>
            <a:pPr marL="341313" lvl="2"/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release</a:t>
            </a:r>
            <a:r>
              <a:rPr lang="en-US">
                <a:latin typeface="Times New Roman" pitchFamily="-64" charset="0"/>
              </a:rPr>
              <a:t> electron affinity = 349 kJ/mole Cl</a:t>
            </a:r>
            <a:r>
              <a:rPr lang="en-US" baseline="30000">
                <a:latin typeface="Times New Roman" pitchFamily="-64" charset="0"/>
              </a:rPr>
              <a:t>1-</a:t>
            </a:r>
            <a:r>
              <a:rPr lang="en-US">
                <a:latin typeface="Times New Roman" pitchFamily="-64" charset="0"/>
              </a:rPr>
              <a:t> x 2 moles Cl</a:t>
            </a:r>
            <a:r>
              <a:rPr lang="en-US" baseline="30000">
                <a:latin typeface="Times New Roman" pitchFamily="-64" charset="0"/>
              </a:rPr>
              <a:t>1-</a:t>
            </a:r>
            <a:r>
              <a:rPr lang="en-US">
                <a:latin typeface="Times New Roman" pitchFamily="-64" charset="0"/>
              </a:rPr>
              <a:t> = </a:t>
            </a: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698 kJ</a:t>
            </a:r>
            <a:endParaRPr lang="en-US">
              <a:latin typeface="Times New Roman" pitchFamily="-64" charset="0"/>
            </a:endParaRPr>
          </a:p>
          <a:p>
            <a:endParaRPr lang="en-US" sz="800">
              <a:latin typeface="Times New Roman" pitchFamily="-64" charset="0"/>
            </a:endParaRPr>
          </a:p>
          <a:p>
            <a:pPr marL="341313" lvl="2"/>
            <a:r>
              <a:rPr lang="en-US" sz="2800">
                <a:latin typeface="Times New Roman" pitchFamily="-64" charset="0"/>
              </a:rPr>
              <a:t>	 2Na</a:t>
            </a:r>
            <a:r>
              <a:rPr lang="en-US" sz="2800" baseline="30000">
                <a:latin typeface="Times New Roman" pitchFamily="-64" charset="0"/>
              </a:rPr>
              <a:t>1+</a:t>
            </a:r>
            <a:r>
              <a:rPr lang="en-US" sz="2800">
                <a:latin typeface="Times New Roman" pitchFamily="-64" charset="0"/>
              </a:rPr>
              <a:t>(g)  + 2Cl</a:t>
            </a:r>
            <a:r>
              <a:rPr lang="en-US" sz="2800" baseline="30000">
                <a:latin typeface="Times New Roman" pitchFamily="-64" charset="0"/>
              </a:rPr>
              <a:t>1-</a:t>
            </a:r>
            <a:r>
              <a:rPr lang="en-US" sz="2800">
                <a:latin typeface="Times New Roman" pitchFamily="-64" charset="0"/>
              </a:rPr>
              <a:t>(g) ---&gt; 2NaCl(s)</a:t>
            </a:r>
            <a:r>
              <a:rPr lang="en-US">
                <a:latin typeface="Times New Roman" pitchFamily="-64" charset="0"/>
              </a:rPr>
              <a:t>	</a:t>
            </a:r>
          </a:p>
          <a:p>
            <a:pPr marL="341313" lvl="2"/>
            <a:r>
              <a:rPr lang="en-US" b="1">
                <a:solidFill>
                  <a:srgbClr val="FF3300"/>
                </a:solidFill>
                <a:latin typeface="Times New Roman" pitchFamily="-64" charset="0"/>
              </a:rPr>
              <a:t>release</a:t>
            </a:r>
            <a:r>
              <a:rPr lang="en-US" b="1">
                <a:latin typeface="Times New Roman" pitchFamily="-64" charset="0"/>
              </a:rPr>
              <a:t> </a:t>
            </a:r>
            <a:r>
              <a:rPr lang="en-US">
                <a:latin typeface="Times New Roman" pitchFamily="-64" charset="0"/>
              </a:rPr>
              <a:t>lattice energy = 788 kJ/mole NaCl x 2 moles NaCl = </a:t>
            </a: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1576kJ</a:t>
            </a:r>
            <a:endParaRPr lang="en-US">
              <a:latin typeface="Times New Roman" pitchFamily="-64" charset="0"/>
            </a:endParaRPr>
          </a:p>
          <a:p>
            <a:endParaRPr lang="en-US" sz="800">
              <a:latin typeface="Times New Roman" pitchFamily="-64" charset="0"/>
            </a:endParaRPr>
          </a:p>
          <a:p>
            <a:pPr marL="341313" lvl="2"/>
            <a:r>
              <a:rPr 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∆H</a:t>
            </a:r>
            <a:r>
              <a:rPr lang="en-US" b="1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rxn</a:t>
            </a:r>
            <a:r>
              <a:rPr lang="en-US">
                <a:latin typeface="Times New Roman" pitchFamily="-64" charset="0"/>
              </a:rPr>
              <a:t> = (216 kJ + 992 kJ + 243 kJ) – (698 kJ + 1576 kJ) =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-823 kJ</a:t>
            </a:r>
            <a:r>
              <a:rPr lang="en-US">
                <a:latin typeface="Times New Roman" pitchFamily="-64" charset="0"/>
              </a:rPr>
              <a:t> 						       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64" charset="0"/>
              </a:rPr>
              <a:t>per mole of reaction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5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5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5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5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55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5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55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55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55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55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557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48" grpId="0" build="p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3700"/>
            <a:ext cx="9144000" cy="546100"/>
          </a:xfrm>
        </p:spPr>
        <p:txBody>
          <a:bodyPr/>
          <a:lstStyle/>
          <a:p>
            <a:r>
              <a:rPr lang="en-US"/>
              <a:t>Shapes of molecules &amp; polyatomic ions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096963"/>
            <a:ext cx="8780462" cy="3125787"/>
          </a:xfrm>
        </p:spPr>
        <p:txBody>
          <a:bodyPr/>
          <a:lstStyle/>
          <a:p>
            <a:r>
              <a:rPr lang="en-US" sz="3200"/>
              <a:t>Molecules and polyatomic ions are not all ‘flat’ structures.</a:t>
            </a:r>
            <a:endParaRPr lang="en-US"/>
          </a:p>
          <a:p>
            <a:endParaRPr lang="en-US" sz="1200"/>
          </a:p>
          <a:p>
            <a:r>
              <a:rPr lang="en-US"/>
              <a:t>	</a:t>
            </a:r>
            <a:r>
              <a:rPr lang="en-US" sz="3200"/>
              <a:t>Many have a three dimensional arrangement that helps account for their various chemical and physical properties.</a:t>
            </a:r>
            <a:endParaRPr lang="en-US"/>
          </a:p>
          <a:p>
            <a:endParaRPr lang="en-US" sz="32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363538" y="4271963"/>
            <a:ext cx="8780462" cy="2303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 dirty="0"/>
              <a:t>	Several models are used to help predict and describe the geometries for these species.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endParaRPr lang="en-US" sz="1200" dirty="0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 dirty="0"/>
              <a:t>	</a:t>
            </a:r>
            <a:r>
              <a:rPr lang="en-US" sz="3200" dirty="0"/>
              <a:t>One model is called the 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Valence Shell Electron Pair Repulsion model (VSEPR)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00" grpId="0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0"/>
            <a:ext cx="7112000" cy="939800"/>
          </a:xfrm>
          <a:noFill/>
          <a:ln/>
        </p:spPr>
        <p:txBody>
          <a:bodyPr/>
          <a:lstStyle/>
          <a:p>
            <a:r>
              <a:rPr lang="en-US"/>
              <a:t>Molecular geometry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38" y="984250"/>
            <a:ext cx="8077200" cy="574675"/>
          </a:xfrm>
          <a:noFill/>
          <a:ln/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 have specific shapes.</a:t>
            </a:r>
            <a:endParaRPr lang="en-US"/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242888" y="1720850"/>
            <a:ext cx="8901112" cy="5137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804863" lvl="1" indent="-347663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3200"/>
              <a:t>Determined by the number of electron pairs around the central species</a:t>
            </a:r>
            <a:endParaRPr lang="en-US" sz="2800"/>
          </a:p>
          <a:p>
            <a:pPr marL="804863" lvl="1" indent="-347663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3200"/>
              <a:t>Bonded and unshared pairs count.</a:t>
            </a:r>
            <a:endParaRPr lang="en-US" sz="2800"/>
          </a:p>
          <a:p>
            <a:pPr marL="804863" lvl="1" indent="-347663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3200"/>
              <a:t>Multiple bonds are treated as a single bond for geometry.</a:t>
            </a:r>
            <a:endParaRPr lang="en-US" sz="2800"/>
          </a:p>
          <a:p>
            <a:pPr marL="804863" lvl="1" indent="-347663">
              <a:lnSpc>
                <a:spcPct val="90000"/>
              </a:lnSpc>
              <a:spcBef>
                <a:spcPct val="10000"/>
              </a:spcBef>
            </a:pPr>
            <a:endParaRPr lang="en-US" sz="1800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	</a:t>
            </a:r>
            <a:r>
              <a:rPr lang="en-US" sz="3200"/>
              <a:t>Geometry affects factors like polarity and  solubility.</a:t>
            </a:r>
            <a:endParaRPr lang="en-US" sz="280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8" grpId="0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575" y="0"/>
            <a:ext cx="7112000" cy="939800"/>
          </a:xfrm>
        </p:spPr>
        <p:txBody>
          <a:bodyPr/>
          <a:lstStyle/>
          <a:p>
            <a:r>
              <a:rPr lang="en-US"/>
              <a:t>VSEPR model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1713"/>
            <a:ext cx="8661400" cy="1563687"/>
          </a:xfrm>
        </p:spPr>
        <p:txBody>
          <a:bodyPr/>
          <a:lstStyle/>
          <a:p>
            <a:r>
              <a:rPr 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According to this model, for main group elements, electron pairs will be </a:t>
            </a:r>
            <a:r>
              <a:rPr lang="en-US" sz="3200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far apart from each other as possible</a:t>
            </a:r>
            <a:r>
              <a:rPr 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268288" y="2667000"/>
            <a:ext cx="8661400" cy="3798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	This occurs in three dimensional space.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endParaRPr lang="en-US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	Both bonded and unshared pairs will occupy space with unshared pairs taking up more space.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endParaRPr lang="en-US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	The geometry is based on the </a:t>
            </a:r>
            <a:r>
              <a:rPr lang="en-US" sz="2800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number of electron pairs</a:t>
            </a:r>
            <a:r>
              <a:rPr lang="en-US" sz="2800"/>
              <a:t>, called the total 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coordination number</a:t>
            </a:r>
            <a:r>
              <a:rPr lang="en-US" sz="2800"/>
              <a:t>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6" grpId="0" build="p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Some common geometries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1600200"/>
            <a:ext cx="7494587" cy="48006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e</a:t>
            </a:r>
            <a:r>
              <a:rPr 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pairs around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	     	central atom	   Example</a:t>
            </a:r>
            <a:endParaRPr lang="en-US" u="sng"/>
          </a:p>
          <a:p>
            <a:pPr>
              <a:lnSpc>
                <a:spcPct val="100000"/>
              </a:lnSpc>
            </a:pPr>
            <a:endParaRPr lang="en-US" sz="120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Linear		    	2		       BeH</a:t>
            </a:r>
            <a:r>
              <a:rPr lang="en-US" baseline="-25000"/>
              <a:t>2</a:t>
            </a:r>
            <a:endParaRPr lang="en-US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Trigonal planar	    	3		        BF</a:t>
            </a:r>
            <a:r>
              <a:rPr lang="en-US" baseline="-25000"/>
              <a:t>3</a:t>
            </a:r>
            <a:endParaRPr lang="en-US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Tetrahedral	    	4		        CH</a:t>
            </a:r>
            <a:r>
              <a:rPr lang="en-US" baseline="-25000"/>
              <a:t>4</a:t>
            </a:r>
            <a:endParaRPr lang="en-US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Trigonal pyramidal	4		        NH</a:t>
            </a:r>
            <a:r>
              <a:rPr lang="en-US" baseline="-25000"/>
              <a:t>3</a:t>
            </a:r>
            <a:endParaRPr lang="en-US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Bent			    	4		       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880644" name="Line 4"/>
          <p:cNvSpPr>
            <a:spLocks noChangeShapeType="1"/>
          </p:cNvSpPr>
          <p:nvPr/>
        </p:nvSpPr>
        <p:spPr bwMode="auto">
          <a:xfrm flipV="1">
            <a:off x="869950" y="2609850"/>
            <a:ext cx="74453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FC0128"/>
                </a:solidFill>
              </a:rPr>
              <a:t>Linear - CO</a:t>
            </a:r>
            <a:r>
              <a:rPr lang="en-US" baseline="-25000">
                <a:solidFill>
                  <a:srgbClr val="FC0128"/>
                </a:solidFill>
              </a:rPr>
              <a:t>2</a:t>
            </a:r>
          </a:p>
        </p:txBody>
      </p:sp>
      <p:pic>
        <p:nvPicPr>
          <p:cNvPr id="882691" name="Picture 882690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9588" y="2211388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2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26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269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2691"/>
                </p:tgtEl>
              </p:cMediaNode>
            </p:video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Trigonal planar, BCl</a:t>
            </a:r>
            <a:r>
              <a:rPr lang="en-US" baseline="-25000"/>
              <a:t>3</a:t>
            </a:r>
          </a:p>
        </p:txBody>
      </p:sp>
      <p:pic>
        <p:nvPicPr>
          <p:cNvPr id="884739" name="Picture 884738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88" y="2147888"/>
            <a:ext cx="6175375" cy="30876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4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47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473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473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14313"/>
            <a:ext cx="8208963" cy="617537"/>
          </a:xfrm>
        </p:spPr>
        <p:txBody>
          <a:bodyPr/>
          <a:lstStyle/>
          <a:p>
            <a:r>
              <a:rPr lang="en-US"/>
              <a:t>Bohr model of the atom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814388"/>
            <a:ext cx="8077200" cy="1404937"/>
          </a:xfrm>
        </p:spPr>
        <p:txBody>
          <a:bodyPr/>
          <a:lstStyle/>
          <a:p>
            <a:r>
              <a:rPr lang="en-US"/>
              <a:t>Bohr derived an equation that determined the energy of each allowed orbit for the electron in the hydrogen atom. </a:t>
            </a: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1293813" y="3214688"/>
            <a:ext cx="5248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n</a:t>
            </a:r>
            <a:r>
              <a:rPr lang="en-US" baseline="-25000"/>
              <a:t>  </a:t>
            </a:r>
            <a:r>
              <a:rPr lang="en-US"/>
              <a:t>is the principle quantum number</a:t>
            </a:r>
          </a:p>
        </p:txBody>
      </p:sp>
      <p:graphicFrame>
        <p:nvGraphicFramePr>
          <p:cNvPr id="467973" name="Object 5"/>
          <p:cNvGraphicFramePr>
            <a:graphicFrameLocks noChangeAspect="1"/>
          </p:cNvGraphicFramePr>
          <p:nvPr/>
        </p:nvGraphicFramePr>
        <p:xfrm>
          <a:off x="1624013" y="1985963"/>
          <a:ext cx="6802437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78" name="Equation" r:id="rId4" imgW="1676400" imgH="381000" progId="Equation.3">
                  <p:embed/>
                </p:oleObj>
              </mc:Choice>
              <mc:Fallback>
                <p:oleObj name="Equation" r:id="rId4" imgW="1676400" imgH="38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985963"/>
                        <a:ext cx="6802437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74" name="Rectangle 6"/>
          <p:cNvSpPr>
            <a:spLocks noChangeArrowheads="1"/>
          </p:cNvSpPr>
          <p:nvPr/>
        </p:nvSpPr>
        <p:spPr bwMode="auto">
          <a:xfrm>
            <a:off x="587375" y="3810000"/>
            <a:ext cx="8556625" cy="265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When electrons gain energy, they jump to a higher energy level which is farther from the nucleus.</a:t>
            </a:r>
          </a:p>
          <a:p>
            <a:r>
              <a:rPr lang="en-US" sz="2800"/>
              <a:t>Energy is released when the electrons drops down to a lower energy level closer to the nucleus.</a:t>
            </a:r>
            <a:endParaRPr lang="en-US" sz="2800">
              <a:latin typeface="Times" pitchFamily="-6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7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7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2" grpId="0" autoUpdateAnimBg="0"/>
      <p:bldP spid="467974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Bent,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pic>
        <p:nvPicPr>
          <p:cNvPr id="886787" name="Picture 886786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7200" y="1852613"/>
            <a:ext cx="5532438" cy="3689350"/>
          </a:xfrm>
          <a:prstGeom prst="rect">
            <a:avLst/>
          </a:prstGeom>
          <a:noFill/>
        </p:spPr>
      </p:pic>
      <p:sp>
        <p:nvSpPr>
          <p:cNvPr id="886788" name="Line 4"/>
          <p:cNvSpPr>
            <a:spLocks noChangeShapeType="1"/>
          </p:cNvSpPr>
          <p:nvPr/>
        </p:nvSpPr>
        <p:spPr bwMode="auto">
          <a:xfrm flipV="1">
            <a:off x="3989388" y="2738438"/>
            <a:ext cx="644525" cy="571500"/>
          </a:xfrm>
          <a:prstGeom prst="line">
            <a:avLst/>
          </a:prstGeom>
          <a:noFill/>
          <a:ln w="1270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6789" name="Oval 5"/>
          <p:cNvSpPr>
            <a:spLocks noChangeArrowheads="1"/>
          </p:cNvSpPr>
          <p:nvPr/>
        </p:nvSpPr>
        <p:spPr bwMode="auto">
          <a:xfrm>
            <a:off x="4471988" y="2128838"/>
            <a:ext cx="752475" cy="75088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shade val="6549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6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6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67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6787"/>
                </p:tgtEl>
              </p:cMediaNode>
            </p:video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Pyramidal, NH</a:t>
            </a:r>
            <a:r>
              <a:rPr lang="en-US" baseline="-25000"/>
              <a:t>3</a:t>
            </a:r>
          </a:p>
        </p:txBody>
      </p:sp>
      <p:pic>
        <p:nvPicPr>
          <p:cNvPr id="888835" name="Picture 88883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7200" y="1657350"/>
            <a:ext cx="5799138" cy="38655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8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8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883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8835"/>
                </p:tgtEl>
              </p:cMediaNode>
            </p:video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Tetrahedral, CH</a:t>
            </a:r>
            <a:r>
              <a:rPr lang="en-US" baseline="-25000"/>
              <a:t>4</a:t>
            </a:r>
          </a:p>
        </p:txBody>
      </p:sp>
      <p:pic>
        <p:nvPicPr>
          <p:cNvPr id="890883" name="Picture 890882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75" y="1473200"/>
            <a:ext cx="4203700" cy="42037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0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908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88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0883"/>
                </p:tgtEl>
              </p:cMediaNode>
            </p:video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Molecular geometries </a:t>
            </a:r>
            <a:br>
              <a:rPr lang="en-US"/>
            </a:br>
            <a:r>
              <a:rPr lang="en-US"/>
              <a:t>based on tetrahedral</a:t>
            </a:r>
          </a:p>
        </p:txBody>
      </p:sp>
      <p:grpSp>
        <p:nvGrpSpPr>
          <p:cNvPr id="892931" name="Group 3"/>
          <p:cNvGrpSpPr>
            <a:grpSpLocks/>
          </p:cNvGrpSpPr>
          <p:nvPr/>
        </p:nvGrpSpPr>
        <p:grpSpPr bwMode="auto">
          <a:xfrm>
            <a:off x="5048250" y="4775200"/>
            <a:ext cx="3746500" cy="1676400"/>
            <a:chOff x="3180" y="3044"/>
            <a:chExt cx="2360" cy="1056"/>
          </a:xfrm>
        </p:grpSpPr>
        <p:sp>
          <p:nvSpPr>
            <p:cNvPr id="892932" name="Rectangle 4"/>
            <p:cNvSpPr>
              <a:spLocks noChangeArrowheads="1"/>
            </p:cNvSpPr>
            <p:nvPr/>
          </p:nvSpPr>
          <p:spPr bwMode="auto">
            <a:xfrm>
              <a:off x="3180" y="3044"/>
              <a:ext cx="2360" cy="1056"/>
            </a:xfrm>
            <a:prstGeom prst="rect">
              <a:avLst/>
            </a:prstGeom>
            <a:solidFill>
              <a:srgbClr val="F6BF6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33" name="Rectangle 5"/>
            <p:cNvSpPr>
              <a:spLocks noChangeArrowheads="1"/>
            </p:cNvSpPr>
            <p:nvPr/>
          </p:nvSpPr>
          <p:spPr bwMode="auto">
            <a:xfrm>
              <a:off x="3219" y="3069"/>
              <a:ext cx="2297" cy="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/>
                <a:t>Bent and pyramidal are</a:t>
              </a:r>
            </a:p>
            <a:p>
              <a:pPr algn="ctr"/>
              <a:r>
                <a:rPr lang="en-US"/>
                <a:t>actually tetrahedral but</a:t>
              </a:r>
            </a:p>
            <a:p>
              <a:pPr algn="ctr"/>
              <a:r>
                <a:rPr lang="en-US"/>
                <a:t>some of the electron</a:t>
              </a:r>
            </a:p>
            <a:p>
              <a:pPr algn="ctr"/>
              <a:r>
                <a:rPr lang="en-US"/>
                <a:t>pairs are not bonded.</a:t>
              </a:r>
            </a:p>
          </p:txBody>
        </p:sp>
      </p:grpSp>
      <p:grpSp>
        <p:nvGrpSpPr>
          <p:cNvPr id="892934" name="Group 6"/>
          <p:cNvGrpSpPr>
            <a:grpSpLocks/>
          </p:cNvGrpSpPr>
          <p:nvPr/>
        </p:nvGrpSpPr>
        <p:grpSpPr bwMode="auto">
          <a:xfrm>
            <a:off x="577850" y="1554163"/>
            <a:ext cx="7507288" cy="4775200"/>
            <a:chOff x="364" y="979"/>
            <a:chExt cx="4729" cy="3008"/>
          </a:xfrm>
        </p:grpSpPr>
        <p:sp>
          <p:nvSpPr>
            <p:cNvPr id="892935" name="Rectangle 7"/>
            <p:cNvSpPr>
              <a:spLocks noChangeArrowheads="1"/>
            </p:cNvSpPr>
            <p:nvPr/>
          </p:nvSpPr>
          <p:spPr bwMode="auto">
            <a:xfrm>
              <a:off x="2110" y="3585"/>
              <a:ext cx="333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600"/>
                <a:t>H</a:t>
              </a:r>
            </a:p>
          </p:txBody>
        </p:sp>
        <p:sp>
          <p:nvSpPr>
            <p:cNvPr id="892936" name="AutoShape 8"/>
            <p:cNvSpPr>
              <a:spLocks noChangeArrowheads="1"/>
            </p:cNvSpPr>
            <p:nvPr/>
          </p:nvSpPr>
          <p:spPr bwMode="auto">
            <a:xfrm>
              <a:off x="2224" y="3244"/>
              <a:ext cx="105" cy="347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 flipH="1">
              <a:off x="1690" y="3184"/>
              <a:ext cx="437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38" name="Line 10"/>
            <p:cNvSpPr>
              <a:spLocks noChangeShapeType="1"/>
            </p:cNvSpPr>
            <p:nvPr/>
          </p:nvSpPr>
          <p:spPr bwMode="auto">
            <a:xfrm>
              <a:off x="2389" y="3184"/>
              <a:ext cx="380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39" name="Rectangle 11"/>
            <p:cNvSpPr>
              <a:spLocks noChangeArrowheads="1"/>
            </p:cNvSpPr>
            <p:nvPr/>
          </p:nvSpPr>
          <p:spPr bwMode="auto">
            <a:xfrm>
              <a:off x="2130" y="2985"/>
              <a:ext cx="30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/>
                <a:t>N</a:t>
              </a:r>
            </a:p>
          </p:txBody>
        </p:sp>
        <p:sp>
          <p:nvSpPr>
            <p:cNvPr id="892940" name="Rectangle 12"/>
            <p:cNvSpPr>
              <a:spLocks noChangeArrowheads="1"/>
            </p:cNvSpPr>
            <p:nvPr/>
          </p:nvSpPr>
          <p:spPr bwMode="auto">
            <a:xfrm>
              <a:off x="1468" y="3343"/>
              <a:ext cx="2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/>
                <a:t>H</a:t>
              </a:r>
            </a:p>
          </p:txBody>
        </p:sp>
        <p:sp>
          <p:nvSpPr>
            <p:cNvPr id="892941" name="Rectangle 13"/>
            <p:cNvSpPr>
              <a:spLocks noChangeArrowheads="1"/>
            </p:cNvSpPr>
            <p:nvPr/>
          </p:nvSpPr>
          <p:spPr bwMode="auto">
            <a:xfrm>
              <a:off x="2745" y="3343"/>
              <a:ext cx="2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/>
                <a:t>H</a:t>
              </a:r>
            </a:p>
          </p:txBody>
        </p:sp>
        <p:sp>
          <p:nvSpPr>
            <p:cNvPr id="892942" name="Rectangle 14"/>
            <p:cNvSpPr>
              <a:spLocks noChangeArrowheads="1"/>
            </p:cNvSpPr>
            <p:nvPr/>
          </p:nvSpPr>
          <p:spPr bwMode="auto">
            <a:xfrm>
              <a:off x="667" y="2750"/>
              <a:ext cx="120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/>
                <a:t>Pyramidal</a:t>
              </a:r>
            </a:p>
          </p:txBody>
        </p:sp>
        <p:graphicFrame>
          <p:nvGraphicFramePr>
            <p:cNvPr id="892943" name="Object 15"/>
            <p:cNvGraphicFramePr>
              <a:graphicFrameLocks/>
            </p:cNvGraphicFramePr>
            <p:nvPr/>
          </p:nvGraphicFramePr>
          <p:xfrm>
            <a:off x="2088" y="2284"/>
            <a:ext cx="368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979" name="Aldus IntelliDraw Drawing" r:id="rId4" imgW="825500" imgH="1778000" progId="IntelliDraw">
                    <p:embed/>
                  </p:oleObj>
                </mc:Choice>
                <mc:Fallback>
                  <p:oleObj name="Aldus IntelliDraw Drawing" r:id="rId4" imgW="825500" imgH="1778000" progId="IntelliDraw">
                    <p:embed/>
                    <p:pic>
                      <p:nvPicPr>
                        <p:cNvPr id="0" name="Picture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8" y="2284"/>
                          <a:ext cx="368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2944" name="Rectangle 16"/>
            <p:cNvSpPr>
              <a:spLocks noChangeArrowheads="1"/>
            </p:cNvSpPr>
            <p:nvPr/>
          </p:nvSpPr>
          <p:spPr bwMode="auto">
            <a:xfrm>
              <a:off x="992" y="2149"/>
              <a:ext cx="333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600"/>
                <a:t>H</a:t>
              </a:r>
            </a:p>
          </p:txBody>
        </p:sp>
        <p:sp>
          <p:nvSpPr>
            <p:cNvPr id="892945" name="AutoShape 17"/>
            <p:cNvSpPr>
              <a:spLocks noChangeArrowheads="1"/>
            </p:cNvSpPr>
            <p:nvPr/>
          </p:nvSpPr>
          <p:spPr bwMode="auto">
            <a:xfrm>
              <a:off x="1109" y="1844"/>
              <a:ext cx="105" cy="347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46" name="Line 18"/>
            <p:cNvSpPr>
              <a:spLocks noChangeShapeType="1"/>
            </p:cNvSpPr>
            <p:nvPr/>
          </p:nvSpPr>
          <p:spPr bwMode="auto">
            <a:xfrm flipH="1">
              <a:off x="586" y="1776"/>
              <a:ext cx="437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47" name="Line 19"/>
            <p:cNvSpPr>
              <a:spLocks noChangeShapeType="1"/>
            </p:cNvSpPr>
            <p:nvPr/>
          </p:nvSpPr>
          <p:spPr bwMode="auto">
            <a:xfrm>
              <a:off x="1285" y="1776"/>
              <a:ext cx="380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48" name="Line 20"/>
            <p:cNvSpPr>
              <a:spLocks noChangeShapeType="1"/>
            </p:cNvSpPr>
            <p:nvPr/>
          </p:nvSpPr>
          <p:spPr bwMode="auto">
            <a:xfrm flipV="1">
              <a:off x="1161" y="1247"/>
              <a:ext cx="0" cy="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49" name="Rectangle 21"/>
            <p:cNvSpPr>
              <a:spLocks noChangeArrowheads="1"/>
            </p:cNvSpPr>
            <p:nvPr/>
          </p:nvSpPr>
          <p:spPr bwMode="auto">
            <a:xfrm>
              <a:off x="1015" y="1577"/>
              <a:ext cx="30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/>
                <a:t>C</a:t>
              </a:r>
            </a:p>
          </p:txBody>
        </p:sp>
        <p:sp>
          <p:nvSpPr>
            <p:cNvPr id="892950" name="Rectangle 22"/>
            <p:cNvSpPr>
              <a:spLocks noChangeArrowheads="1"/>
            </p:cNvSpPr>
            <p:nvPr/>
          </p:nvSpPr>
          <p:spPr bwMode="auto">
            <a:xfrm>
              <a:off x="364" y="1935"/>
              <a:ext cx="2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/>
                <a:t>H</a:t>
              </a:r>
            </a:p>
          </p:txBody>
        </p:sp>
        <p:sp>
          <p:nvSpPr>
            <p:cNvPr id="892951" name="Rectangle 23"/>
            <p:cNvSpPr>
              <a:spLocks noChangeArrowheads="1"/>
            </p:cNvSpPr>
            <p:nvPr/>
          </p:nvSpPr>
          <p:spPr bwMode="auto">
            <a:xfrm>
              <a:off x="1641" y="1935"/>
              <a:ext cx="2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/>
                <a:t>H</a:t>
              </a:r>
            </a:p>
          </p:txBody>
        </p:sp>
        <p:sp>
          <p:nvSpPr>
            <p:cNvPr id="892952" name="Rectangle 24"/>
            <p:cNvSpPr>
              <a:spLocks noChangeArrowheads="1"/>
            </p:cNvSpPr>
            <p:nvPr/>
          </p:nvSpPr>
          <p:spPr bwMode="auto">
            <a:xfrm>
              <a:off x="1042" y="979"/>
              <a:ext cx="2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/>
                <a:t>H</a:t>
              </a:r>
            </a:p>
          </p:txBody>
        </p:sp>
        <p:sp>
          <p:nvSpPr>
            <p:cNvPr id="892953" name="Rectangle 25"/>
            <p:cNvSpPr>
              <a:spLocks noChangeArrowheads="1"/>
            </p:cNvSpPr>
            <p:nvPr/>
          </p:nvSpPr>
          <p:spPr bwMode="auto">
            <a:xfrm>
              <a:off x="1471" y="1226"/>
              <a:ext cx="13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/>
                <a:t>Tetrahedral</a:t>
              </a:r>
            </a:p>
          </p:txBody>
        </p:sp>
        <p:sp>
          <p:nvSpPr>
            <p:cNvPr id="892954" name="Rectangle 26"/>
            <p:cNvSpPr>
              <a:spLocks noChangeArrowheads="1"/>
            </p:cNvSpPr>
            <p:nvPr/>
          </p:nvSpPr>
          <p:spPr bwMode="auto">
            <a:xfrm>
              <a:off x="3323" y="2522"/>
              <a:ext cx="62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/>
                <a:t>Bent</a:t>
              </a:r>
            </a:p>
          </p:txBody>
        </p:sp>
        <p:sp>
          <p:nvSpPr>
            <p:cNvPr id="892955" name="Rectangle 27"/>
            <p:cNvSpPr>
              <a:spLocks noChangeArrowheads="1"/>
            </p:cNvSpPr>
            <p:nvPr/>
          </p:nvSpPr>
          <p:spPr bwMode="auto">
            <a:xfrm>
              <a:off x="4168" y="2369"/>
              <a:ext cx="333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600"/>
                <a:t>H</a:t>
              </a:r>
            </a:p>
          </p:txBody>
        </p:sp>
        <p:sp>
          <p:nvSpPr>
            <p:cNvPr id="892956" name="AutoShape 28"/>
            <p:cNvSpPr>
              <a:spLocks noChangeArrowheads="1"/>
            </p:cNvSpPr>
            <p:nvPr/>
          </p:nvSpPr>
          <p:spPr bwMode="auto">
            <a:xfrm>
              <a:off x="4284" y="2024"/>
              <a:ext cx="105" cy="347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57" name="Line 29"/>
            <p:cNvSpPr>
              <a:spLocks noChangeShapeType="1"/>
            </p:cNvSpPr>
            <p:nvPr/>
          </p:nvSpPr>
          <p:spPr bwMode="auto">
            <a:xfrm>
              <a:off x="4453" y="1976"/>
              <a:ext cx="380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58" name="Rectangle 30"/>
            <p:cNvSpPr>
              <a:spLocks noChangeArrowheads="1"/>
            </p:cNvSpPr>
            <p:nvPr/>
          </p:nvSpPr>
          <p:spPr bwMode="auto">
            <a:xfrm>
              <a:off x="4178" y="1761"/>
              <a:ext cx="317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/>
                <a:t>O</a:t>
              </a:r>
            </a:p>
          </p:txBody>
        </p:sp>
        <p:sp>
          <p:nvSpPr>
            <p:cNvPr id="892959" name="Rectangle 31"/>
            <p:cNvSpPr>
              <a:spLocks noChangeArrowheads="1"/>
            </p:cNvSpPr>
            <p:nvPr/>
          </p:nvSpPr>
          <p:spPr bwMode="auto">
            <a:xfrm>
              <a:off x="4809" y="2135"/>
              <a:ext cx="2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/>
                <a:t>H</a:t>
              </a:r>
            </a:p>
          </p:txBody>
        </p:sp>
        <p:graphicFrame>
          <p:nvGraphicFramePr>
            <p:cNvPr id="892960" name="Object 32"/>
            <p:cNvGraphicFramePr>
              <a:graphicFrameLocks/>
            </p:cNvGraphicFramePr>
            <p:nvPr/>
          </p:nvGraphicFramePr>
          <p:xfrm>
            <a:off x="4128" y="1072"/>
            <a:ext cx="368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980" name="Aldus IntelliDraw Drawing" r:id="rId6" imgW="825500" imgH="1778000" progId="IntelliDraw">
                    <p:embed/>
                  </p:oleObj>
                </mc:Choice>
                <mc:Fallback>
                  <p:oleObj name="Aldus IntelliDraw Drawing" r:id="rId6" imgW="825500" imgH="1778000" progId="IntelliDraw">
                    <p:embed/>
                    <p:pic>
                      <p:nvPicPr>
                        <p:cNvPr id="0" name="Picture 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lum bright="-14000" contrast="8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072"/>
                          <a:ext cx="368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2961" name="Object 33"/>
            <p:cNvGraphicFramePr>
              <a:graphicFrameLocks/>
            </p:cNvGraphicFramePr>
            <p:nvPr/>
          </p:nvGraphicFramePr>
          <p:xfrm>
            <a:off x="3468" y="1892"/>
            <a:ext cx="808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981" name="Aldus IntelliDraw Drawing" r:id="rId7" imgW="1689100" imgH="965200" progId="IntelliDraw">
                    <p:embed/>
                  </p:oleObj>
                </mc:Choice>
                <mc:Fallback>
                  <p:oleObj name="Aldus IntelliDraw Drawing" r:id="rId7" imgW="1689100" imgH="965200" progId="IntelliDraw">
                    <p:embed/>
                    <p:pic>
                      <p:nvPicPr>
                        <p:cNvPr id="0" name="Picture 3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8" y="1892"/>
                          <a:ext cx="808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2962" name="Object 34"/>
            <p:cNvGraphicFramePr>
              <a:graphicFrameLocks/>
            </p:cNvGraphicFramePr>
            <p:nvPr/>
          </p:nvGraphicFramePr>
          <p:xfrm>
            <a:off x="2087" y="2308"/>
            <a:ext cx="368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982" name="Aldus IntelliDraw Drawing" r:id="rId9" imgW="825500" imgH="1778000" progId="IntelliDraw">
                    <p:embed/>
                  </p:oleObj>
                </mc:Choice>
                <mc:Fallback>
                  <p:oleObj name="Aldus IntelliDraw Drawing" r:id="rId9" imgW="825500" imgH="1778000" progId="IntelliDraw">
                    <p:embed/>
                    <p:pic>
                      <p:nvPicPr>
                        <p:cNvPr id="0" name="Picture 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lum bright="-14000" contrast="8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7" y="2308"/>
                          <a:ext cx="368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 dir="rd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988" y="0"/>
            <a:ext cx="7112000" cy="939800"/>
          </a:xfrm>
          <a:noFill/>
          <a:ln/>
        </p:spPr>
        <p:txBody>
          <a:bodyPr/>
          <a:lstStyle/>
          <a:p>
            <a:r>
              <a:rPr lang="en-US"/>
              <a:t>Other geometries.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927100"/>
            <a:ext cx="8077200" cy="5418138"/>
          </a:xfrm>
          <a:noFill/>
          <a:ln/>
        </p:spPr>
        <p:txBody>
          <a:bodyPr/>
          <a:lstStyle/>
          <a:p>
            <a:r>
              <a:rPr lang="en-US"/>
              <a:t>Other shapes are also observed.</a:t>
            </a:r>
          </a:p>
          <a:p>
            <a:endParaRPr lang="en-US" sz="800"/>
          </a:p>
          <a:p>
            <a:r>
              <a:rPr lang="en-US"/>
              <a:t>	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Five bonds or lone electron pairs</a:t>
            </a:r>
            <a:endParaRPr lang="en-US"/>
          </a:p>
          <a:p>
            <a:r>
              <a:rPr lang="en-US"/>
              <a:t>		</a:t>
            </a:r>
            <a:r>
              <a:rPr lang="en-US" sz="3200"/>
              <a:t>Trigonal bipyramidal</a:t>
            </a:r>
          </a:p>
          <a:p>
            <a:r>
              <a:rPr lang="en-US" sz="3200"/>
              <a:t>		Seesaw</a:t>
            </a:r>
          </a:p>
          <a:p>
            <a:r>
              <a:rPr lang="en-US" sz="3200"/>
              <a:t>		T-shaped</a:t>
            </a:r>
          </a:p>
          <a:p>
            <a:r>
              <a:rPr lang="en-US" sz="3200"/>
              <a:t>		Linear</a:t>
            </a:r>
            <a:endParaRPr lang="en-US"/>
          </a:p>
          <a:p>
            <a:endParaRPr lang="en-US" sz="800"/>
          </a:p>
          <a:p>
            <a:r>
              <a:rPr lang="en-US"/>
              <a:t>	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 bonds or lone electron pairs</a:t>
            </a:r>
            <a:endParaRPr lang="en-US"/>
          </a:p>
          <a:p>
            <a:r>
              <a:rPr lang="en-US"/>
              <a:t>		</a:t>
            </a:r>
            <a:r>
              <a:rPr lang="en-US" sz="3200"/>
              <a:t>Octahedral</a:t>
            </a:r>
          </a:p>
          <a:p>
            <a:r>
              <a:rPr lang="en-US" sz="3200"/>
              <a:t>		Square pyramidal</a:t>
            </a:r>
          </a:p>
          <a:p>
            <a:r>
              <a:rPr lang="en-US" sz="3200"/>
              <a:t>		Square planar</a:t>
            </a:r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Trigonal bipyramidal</a:t>
            </a:r>
          </a:p>
        </p:txBody>
      </p:sp>
      <p:pic>
        <p:nvPicPr>
          <p:cNvPr id="897027" name="Picture 897026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325" y="1408113"/>
            <a:ext cx="5597525" cy="4664075"/>
          </a:xfrm>
          <a:prstGeom prst="rect">
            <a:avLst/>
          </a:prstGeom>
          <a:noFill/>
        </p:spPr>
      </p:pic>
      <p:sp>
        <p:nvSpPr>
          <p:cNvPr id="897028" name="Oval 4"/>
          <p:cNvSpPr>
            <a:spLocks noChangeArrowheads="1"/>
          </p:cNvSpPr>
          <p:nvPr/>
        </p:nvSpPr>
        <p:spPr bwMode="auto">
          <a:xfrm>
            <a:off x="3738563" y="3043238"/>
            <a:ext cx="482600" cy="46196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7029" name="Line 5"/>
          <p:cNvSpPr>
            <a:spLocks noChangeShapeType="1"/>
          </p:cNvSpPr>
          <p:nvPr/>
        </p:nvSpPr>
        <p:spPr bwMode="auto">
          <a:xfrm flipH="1" flipV="1">
            <a:off x="4113213" y="3379788"/>
            <a:ext cx="250825" cy="161925"/>
          </a:xfrm>
          <a:prstGeom prst="line">
            <a:avLst/>
          </a:prstGeom>
          <a:noFill/>
          <a:ln w="381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7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97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702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7027"/>
                </p:tgtEl>
              </p:cMediaNode>
            </p:video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Square planar</a:t>
            </a:r>
          </a:p>
        </p:txBody>
      </p:sp>
      <p:pic>
        <p:nvPicPr>
          <p:cNvPr id="899075" name="Picture 89907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7213" y="1555750"/>
            <a:ext cx="5959475" cy="39735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9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99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907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9075"/>
                </p:tgtEl>
              </p:cMediaNode>
            </p:video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Octahedral</a:t>
            </a:r>
          </a:p>
        </p:txBody>
      </p:sp>
      <p:pic>
        <p:nvPicPr>
          <p:cNvPr id="901123" name="Picture 901122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9338" y="1274763"/>
            <a:ext cx="4762500" cy="4762500"/>
          </a:xfrm>
          <a:prstGeom prst="rect">
            <a:avLst/>
          </a:prstGeom>
          <a:noFill/>
        </p:spPr>
      </p:pic>
      <p:sp>
        <p:nvSpPr>
          <p:cNvPr id="901124" name="Oval 4"/>
          <p:cNvSpPr>
            <a:spLocks noChangeArrowheads="1"/>
          </p:cNvSpPr>
          <p:nvPr/>
        </p:nvSpPr>
        <p:spPr bwMode="auto">
          <a:xfrm>
            <a:off x="5330825" y="2487613"/>
            <a:ext cx="482600" cy="46196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25" name="Oval 5"/>
          <p:cNvSpPr>
            <a:spLocks noChangeArrowheads="1"/>
          </p:cNvSpPr>
          <p:nvPr/>
        </p:nvSpPr>
        <p:spPr bwMode="auto">
          <a:xfrm>
            <a:off x="3175000" y="4249738"/>
            <a:ext cx="876300" cy="836612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26" name="Line 6"/>
          <p:cNvSpPr>
            <a:spLocks noChangeShapeType="1"/>
          </p:cNvSpPr>
          <p:nvPr/>
        </p:nvSpPr>
        <p:spPr bwMode="auto">
          <a:xfrm flipV="1">
            <a:off x="3916363" y="3684588"/>
            <a:ext cx="698500" cy="7159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27" name="Line 7"/>
          <p:cNvSpPr>
            <a:spLocks noChangeShapeType="1"/>
          </p:cNvSpPr>
          <p:nvPr/>
        </p:nvSpPr>
        <p:spPr bwMode="auto">
          <a:xfrm flipV="1">
            <a:off x="5051425" y="2835275"/>
            <a:ext cx="466725" cy="4619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1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01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1123"/>
                </p:tgtEl>
              </p:cMediaNode>
            </p:video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Molecular geometry</a:t>
            </a:r>
          </a:p>
        </p:txBody>
      </p:sp>
      <p:sp>
        <p:nvSpPr>
          <p:cNvPr id="903171" name="Rectangle 3"/>
          <p:cNvSpPr>
            <a:spLocks noChangeArrowheads="1"/>
          </p:cNvSpPr>
          <p:nvPr/>
        </p:nvSpPr>
        <p:spPr bwMode="auto">
          <a:xfrm>
            <a:off x="671513" y="4524375"/>
            <a:ext cx="77851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/>
              <a:t>As molecules get larger, the rules regarding</a:t>
            </a:r>
          </a:p>
          <a:p>
            <a:r>
              <a:rPr lang="en-US" sz="2800"/>
              <a:t>molecular geometry still hold.</a:t>
            </a:r>
          </a:p>
        </p:txBody>
      </p:sp>
      <p:grpSp>
        <p:nvGrpSpPr>
          <p:cNvPr id="903172" name="Group 4"/>
          <p:cNvGrpSpPr>
            <a:grpSpLocks/>
          </p:cNvGrpSpPr>
          <p:nvPr/>
        </p:nvGrpSpPr>
        <p:grpSpPr bwMode="auto">
          <a:xfrm>
            <a:off x="2903538" y="1806575"/>
            <a:ext cx="3313112" cy="2371725"/>
            <a:chOff x="1829" y="1138"/>
            <a:chExt cx="2087" cy="1494"/>
          </a:xfrm>
        </p:grpSpPr>
        <p:sp>
          <p:nvSpPr>
            <p:cNvPr id="903173" name="Rectangle 5"/>
            <p:cNvSpPr>
              <a:spLocks noChangeArrowheads="1"/>
            </p:cNvSpPr>
            <p:nvPr/>
          </p:nvSpPr>
          <p:spPr bwMode="auto">
            <a:xfrm>
              <a:off x="2477" y="2230"/>
              <a:ext cx="333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600"/>
                <a:t>H</a:t>
              </a:r>
            </a:p>
          </p:txBody>
        </p:sp>
        <p:sp>
          <p:nvSpPr>
            <p:cNvPr id="903174" name="AutoShape 6"/>
            <p:cNvSpPr>
              <a:spLocks noChangeArrowheads="1"/>
            </p:cNvSpPr>
            <p:nvPr/>
          </p:nvSpPr>
          <p:spPr bwMode="auto">
            <a:xfrm>
              <a:off x="2590" y="1942"/>
              <a:ext cx="100" cy="270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175" name="Line 7"/>
            <p:cNvSpPr>
              <a:spLocks noChangeShapeType="1"/>
            </p:cNvSpPr>
            <p:nvPr/>
          </p:nvSpPr>
          <p:spPr bwMode="auto">
            <a:xfrm flipH="1">
              <a:off x="2079" y="1779"/>
              <a:ext cx="414" cy="1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176" name="Line 8"/>
            <p:cNvSpPr>
              <a:spLocks noChangeShapeType="1"/>
            </p:cNvSpPr>
            <p:nvPr/>
          </p:nvSpPr>
          <p:spPr bwMode="auto">
            <a:xfrm>
              <a:off x="2754" y="1791"/>
              <a:ext cx="336" cy="13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177" name="Line 9"/>
            <p:cNvSpPr>
              <a:spLocks noChangeShapeType="1"/>
            </p:cNvSpPr>
            <p:nvPr/>
          </p:nvSpPr>
          <p:spPr bwMode="auto">
            <a:xfrm flipV="1">
              <a:off x="2631" y="1365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178" name="Rectangle 10"/>
            <p:cNvSpPr>
              <a:spLocks noChangeArrowheads="1"/>
            </p:cNvSpPr>
            <p:nvPr/>
          </p:nvSpPr>
          <p:spPr bwMode="auto">
            <a:xfrm>
              <a:off x="2493" y="1616"/>
              <a:ext cx="30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/>
                <a:t>C</a:t>
              </a:r>
            </a:p>
          </p:txBody>
        </p:sp>
        <p:sp>
          <p:nvSpPr>
            <p:cNvPr id="903179" name="Rectangle 11"/>
            <p:cNvSpPr>
              <a:spLocks noChangeArrowheads="1"/>
            </p:cNvSpPr>
            <p:nvPr/>
          </p:nvSpPr>
          <p:spPr bwMode="auto">
            <a:xfrm>
              <a:off x="1829" y="1814"/>
              <a:ext cx="3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/>
                <a:t> H</a:t>
              </a:r>
            </a:p>
          </p:txBody>
        </p:sp>
        <p:sp>
          <p:nvSpPr>
            <p:cNvPr id="903180" name="Rectangle 12"/>
            <p:cNvSpPr>
              <a:spLocks noChangeArrowheads="1"/>
            </p:cNvSpPr>
            <p:nvPr/>
          </p:nvSpPr>
          <p:spPr bwMode="auto">
            <a:xfrm>
              <a:off x="3080" y="1877"/>
              <a:ext cx="287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181" name="Rectangle 13"/>
            <p:cNvSpPr>
              <a:spLocks noChangeArrowheads="1"/>
            </p:cNvSpPr>
            <p:nvPr/>
          </p:nvSpPr>
          <p:spPr bwMode="auto">
            <a:xfrm>
              <a:off x="2509" y="1138"/>
              <a:ext cx="2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903182" name="Rectangle 14"/>
            <p:cNvSpPr>
              <a:spLocks noChangeArrowheads="1"/>
            </p:cNvSpPr>
            <p:nvPr/>
          </p:nvSpPr>
          <p:spPr bwMode="auto">
            <a:xfrm>
              <a:off x="3065" y="2321"/>
              <a:ext cx="26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903183" name="AutoShape 15"/>
            <p:cNvSpPr>
              <a:spLocks noChangeArrowheads="1"/>
            </p:cNvSpPr>
            <p:nvPr/>
          </p:nvSpPr>
          <p:spPr bwMode="auto">
            <a:xfrm rot="10800000" flipH="1">
              <a:off x="3118" y="1542"/>
              <a:ext cx="100" cy="270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184" name="Line 16"/>
            <p:cNvSpPr>
              <a:spLocks noChangeShapeType="1"/>
            </p:cNvSpPr>
            <p:nvPr/>
          </p:nvSpPr>
          <p:spPr bwMode="auto">
            <a:xfrm flipH="1">
              <a:off x="3266" y="1791"/>
              <a:ext cx="368" cy="13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185" name="Line 17"/>
            <p:cNvSpPr>
              <a:spLocks noChangeShapeType="1"/>
            </p:cNvSpPr>
            <p:nvPr/>
          </p:nvSpPr>
          <p:spPr bwMode="auto">
            <a:xfrm flipV="1">
              <a:off x="3175" y="2053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186" name="Rectangle 18"/>
            <p:cNvSpPr>
              <a:spLocks noChangeArrowheads="1"/>
            </p:cNvSpPr>
            <p:nvPr/>
          </p:nvSpPr>
          <p:spPr bwMode="auto">
            <a:xfrm>
              <a:off x="3037" y="1776"/>
              <a:ext cx="304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/>
                <a:t>C</a:t>
              </a:r>
            </a:p>
          </p:txBody>
        </p:sp>
        <p:sp>
          <p:nvSpPr>
            <p:cNvPr id="903187" name="Rectangle 19"/>
            <p:cNvSpPr>
              <a:spLocks noChangeArrowheads="1"/>
            </p:cNvSpPr>
            <p:nvPr/>
          </p:nvSpPr>
          <p:spPr bwMode="auto">
            <a:xfrm>
              <a:off x="3005" y="1179"/>
              <a:ext cx="333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600"/>
                <a:t>H</a:t>
              </a:r>
            </a:p>
          </p:txBody>
        </p:sp>
        <p:sp>
          <p:nvSpPr>
            <p:cNvPr id="903188" name="Rectangle 20"/>
            <p:cNvSpPr>
              <a:spLocks noChangeArrowheads="1"/>
            </p:cNvSpPr>
            <p:nvPr/>
          </p:nvSpPr>
          <p:spPr bwMode="auto">
            <a:xfrm>
              <a:off x="3607" y="1570"/>
              <a:ext cx="30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/>
                <a:t>H</a:t>
              </a:r>
            </a:p>
          </p:txBody>
        </p:sp>
        <p:sp>
          <p:nvSpPr>
            <p:cNvPr id="903189" name="Line 21"/>
            <p:cNvSpPr>
              <a:spLocks noChangeShapeType="1"/>
            </p:cNvSpPr>
            <p:nvPr/>
          </p:nvSpPr>
          <p:spPr bwMode="auto">
            <a:xfrm>
              <a:off x="2744" y="1772"/>
              <a:ext cx="344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d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Ethane</a:t>
            </a:r>
          </a:p>
        </p:txBody>
      </p:sp>
      <p:pic>
        <p:nvPicPr>
          <p:cNvPr id="905219" name="Picture 905218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5650" y="1365250"/>
            <a:ext cx="5354638" cy="4283075"/>
          </a:xfrm>
          <a:prstGeom prst="rect">
            <a:avLst/>
          </a:prstGeom>
          <a:noFill/>
        </p:spPr>
      </p:pic>
      <p:sp>
        <p:nvSpPr>
          <p:cNvPr id="905220" name="Rectangle 4"/>
          <p:cNvSpPr>
            <a:spLocks noChangeArrowheads="1"/>
          </p:cNvSpPr>
          <p:nvPr/>
        </p:nvSpPr>
        <p:spPr bwMode="auto">
          <a:xfrm>
            <a:off x="617538" y="5848350"/>
            <a:ext cx="80073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/>
              <a:t>Tetrahedral shape around each carbon atom.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05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05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521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05219"/>
                </p:tgtEl>
              </p:cMediaNode>
            </p:video>
          </p:childTnLst>
        </p:cTn>
      </p:par>
    </p:tnLst>
    <p:bldLst>
      <p:bldP spid="90522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14313"/>
            <a:ext cx="8208963" cy="617537"/>
          </a:xfrm>
        </p:spPr>
        <p:txBody>
          <a:bodyPr/>
          <a:lstStyle/>
          <a:p>
            <a:r>
              <a:rPr lang="en-US"/>
              <a:t>Bohr model of the atom</a:t>
            </a:r>
          </a:p>
        </p:txBody>
      </p:sp>
      <p:graphicFrame>
        <p:nvGraphicFramePr>
          <p:cNvPr id="470019" name="Object 3"/>
          <p:cNvGraphicFramePr>
            <a:graphicFrameLocks noChangeAspect="1"/>
          </p:cNvGraphicFramePr>
          <p:nvPr/>
        </p:nvGraphicFramePr>
        <p:xfrm>
          <a:off x="441325" y="781050"/>
          <a:ext cx="83312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72" name="Equation" r:id="rId4" imgW="3302000" imgH="431800" progId="Equation.3">
                  <p:embed/>
                </p:oleObj>
              </mc:Choice>
              <mc:Fallback>
                <p:oleObj name="Equation" r:id="rId4" imgW="33020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781050"/>
                        <a:ext cx="833120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0" name="Object 4"/>
          <p:cNvGraphicFramePr>
            <a:graphicFrameLocks noChangeAspect="1"/>
          </p:cNvGraphicFramePr>
          <p:nvPr/>
        </p:nvGraphicFramePr>
        <p:xfrm>
          <a:off x="715963" y="1808163"/>
          <a:ext cx="58245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73" name="Equation" r:id="rId6" imgW="2019300" imgH="381000" progId="Equation.3">
                  <p:embed/>
                </p:oleObj>
              </mc:Choice>
              <mc:Fallback>
                <p:oleObj name="Equation" r:id="rId6" imgW="2019300" imgH="38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808163"/>
                        <a:ext cx="5824537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661988" y="2811463"/>
          <a:ext cx="46958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74" name="Equation" r:id="rId8" imgW="1498600" imgH="203200" progId="Equation.3">
                  <p:embed/>
                </p:oleObj>
              </mc:Choice>
              <mc:Fallback>
                <p:oleObj name="Equation" r:id="rId8" imgW="14986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2811463"/>
                        <a:ext cx="46958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2" name="Line 6"/>
          <p:cNvSpPr>
            <a:spLocks noChangeShapeType="1"/>
          </p:cNvSpPr>
          <p:nvPr/>
        </p:nvSpPr>
        <p:spPr bwMode="auto">
          <a:xfrm>
            <a:off x="858838" y="6618288"/>
            <a:ext cx="16637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3" name="Line 7"/>
          <p:cNvSpPr>
            <a:spLocks noChangeShapeType="1"/>
          </p:cNvSpPr>
          <p:nvPr/>
        </p:nvSpPr>
        <p:spPr bwMode="auto">
          <a:xfrm flipV="1">
            <a:off x="2505075" y="5419725"/>
            <a:ext cx="0" cy="11811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4" name="Line 8"/>
          <p:cNvSpPr>
            <a:spLocks noChangeShapeType="1"/>
          </p:cNvSpPr>
          <p:nvPr/>
        </p:nvSpPr>
        <p:spPr bwMode="auto">
          <a:xfrm>
            <a:off x="2532063" y="5411788"/>
            <a:ext cx="16637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 flipV="1">
            <a:off x="4230688" y="4589463"/>
            <a:ext cx="1587" cy="8429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>
            <a:off x="4267200" y="4587875"/>
            <a:ext cx="16637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7" name="Line 11"/>
          <p:cNvSpPr>
            <a:spLocks noChangeShapeType="1"/>
          </p:cNvSpPr>
          <p:nvPr/>
        </p:nvSpPr>
        <p:spPr bwMode="auto">
          <a:xfrm flipV="1">
            <a:off x="5930900" y="4070350"/>
            <a:ext cx="0" cy="4826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8" name="Line 12"/>
          <p:cNvSpPr>
            <a:spLocks noChangeShapeType="1"/>
          </p:cNvSpPr>
          <p:nvPr/>
        </p:nvSpPr>
        <p:spPr bwMode="auto">
          <a:xfrm>
            <a:off x="5973763" y="4078288"/>
            <a:ext cx="16637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9" name="Line 13"/>
          <p:cNvSpPr>
            <a:spLocks noChangeShapeType="1"/>
          </p:cNvSpPr>
          <p:nvPr/>
        </p:nvSpPr>
        <p:spPr bwMode="auto">
          <a:xfrm flipV="1">
            <a:off x="7637463" y="3829050"/>
            <a:ext cx="0" cy="214313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0" name="Rectangle 14"/>
          <p:cNvSpPr>
            <a:spLocks noChangeArrowheads="1"/>
          </p:cNvSpPr>
          <p:nvPr/>
        </p:nvSpPr>
        <p:spPr bwMode="auto">
          <a:xfrm>
            <a:off x="247650" y="6130925"/>
            <a:ext cx="2054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n=1 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-1312kJ</a:t>
            </a:r>
            <a:endParaRPr lang="en-US" i="1"/>
          </a:p>
        </p:txBody>
      </p:sp>
      <p:sp>
        <p:nvSpPr>
          <p:cNvPr id="470031" name="Rectangle 15"/>
          <p:cNvSpPr>
            <a:spLocks noChangeArrowheads="1"/>
          </p:cNvSpPr>
          <p:nvPr/>
        </p:nvSpPr>
        <p:spPr bwMode="auto">
          <a:xfrm>
            <a:off x="2160588" y="4932363"/>
            <a:ext cx="1949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n=2 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-328 kJ</a:t>
            </a:r>
            <a:endParaRPr lang="en-US" i="1"/>
          </a:p>
        </p:txBody>
      </p:sp>
      <p:sp>
        <p:nvSpPr>
          <p:cNvPr id="470032" name="Rectangle 16"/>
          <p:cNvSpPr>
            <a:spLocks noChangeArrowheads="1"/>
          </p:cNvSpPr>
          <p:nvPr/>
        </p:nvSpPr>
        <p:spPr bwMode="auto">
          <a:xfrm>
            <a:off x="3859213" y="4108450"/>
            <a:ext cx="1949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n=3 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-146 kJ</a:t>
            </a:r>
            <a:endParaRPr lang="en-US" i="1"/>
          </a:p>
        </p:txBody>
      </p:sp>
      <p:sp>
        <p:nvSpPr>
          <p:cNvPr id="470033" name="Rectangle 17"/>
          <p:cNvSpPr>
            <a:spLocks noChangeArrowheads="1"/>
          </p:cNvSpPr>
          <p:nvPr/>
        </p:nvSpPr>
        <p:spPr bwMode="auto">
          <a:xfrm>
            <a:off x="5737225" y="3627438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n=4 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-82 kJ</a:t>
            </a:r>
            <a:endParaRPr lang="en-US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0034" name="Line 18"/>
          <p:cNvSpPr>
            <a:spLocks noChangeShapeType="1"/>
          </p:cNvSpPr>
          <p:nvPr/>
        </p:nvSpPr>
        <p:spPr bwMode="auto">
          <a:xfrm>
            <a:off x="7659688" y="3817938"/>
            <a:ext cx="1484312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5" name="Rectangle 19"/>
          <p:cNvSpPr>
            <a:spLocks noChangeArrowheads="1"/>
          </p:cNvSpPr>
          <p:nvPr/>
        </p:nvSpPr>
        <p:spPr bwMode="auto">
          <a:xfrm>
            <a:off x="7335838" y="3286125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n=5  </a:t>
            </a:r>
            <a:r>
              <a:rPr lang="en-US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-52 kJ</a:t>
            </a:r>
            <a:endParaRPr lang="en-US" i="1"/>
          </a:p>
        </p:txBody>
      </p:sp>
      <p:sp>
        <p:nvSpPr>
          <p:cNvPr id="470036" name="Line 20"/>
          <p:cNvSpPr>
            <a:spLocks noChangeShapeType="1"/>
          </p:cNvSpPr>
          <p:nvPr/>
        </p:nvSpPr>
        <p:spPr bwMode="auto">
          <a:xfrm flipV="1">
            <a:off x="858838" y="6600825"/>
            <a:ext cx="0" cy="25717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7" name="AutoShape 21" descr="Zig zag"/>
          <p:cNvSpPr>
            <a:spLocks noChangeArrowheads="1"/>
          </p:cNvSpPr>
          <p:nvPr/>
        </p:nvSpPr>
        <p:spPr bwMode="auto">
          <a:xfrm>
            <a:off x="1519238" y="3668713"/>
            <a:ext cx="2005012" cy="2074862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pattFill prst="zigZag">
            <a:fgClr>
              <a:srgbClr val="660066"/>
            </a:fgClr>
            <a:bgClr>
              <a:srgbClr val="FFFFFF"/>
            </a:bgClr>
          </a:pattFill>
          <a:ln w="127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8" name="AutoShape 22"/>
          <p:cNvSpPr>
            <a:spLocks noChangeArrowheads="1"/>
          </p:cNvSpPr>
          <p:nvPr/>
        </p:nvSpPr>
        <p:spPr bwMode="auto">
          <a:xfrm>
            <a:off x="3398838" y="3417888"/>
            <a:ext cx="1898650" cy="1273175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39" name="AutoShape 23"/>
          <p:cNvSpPr>
            <a:spLocks noChangeArrowheads="1"/>
          </p:cNvSpPr>
          <p:nvPr/>
        </p:nvSpPr>
        <p:spPr bwMode="auto">
          <a:xfrm>
            <a:off x="2897188" y="1466850"/>
            <a:ext cx="4583112" cy="3348038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00FF99"/>
          </a:solidFill>
          <a:ln w="12700">
            <a:solidFill>
              <a:srgbClr val="00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0040" name="Object 24"/>
          <p:cNvGraphicFramePr>
            <a:graphicFrameLocks noChangeAspect="1"/>
          </p:cNvGraphicFramePr>
          <p:nvPr/>
        </p:nvGraphicFramePr>
        <p:xfrm>
          <a:off x="2914650" y="5591175"/>
          <a:ext cx="59610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75" name="Equation" r:id="rId10" imgW="2527300" imgH="431800" progId="Equation.3">
                  <p:embed/>
                </p:oleObj>
              </mc:Choice>
              <mc:Fallback>
                <p:oleObj name="Equation" r:id="rId10" imgW="2527300" imgH="431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5591175"/>
                        <a:ext cx="59610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1" name="Object 25"/>
          <p:cNvGraphicFramePr>
            <a:graphicFrameLocks noChangeAspect="1"/>
          </p:cNvGraphicFramePr>
          <p:nvPr/>
        </p:nvGraphicFramePr>
        <p:xfrm>
          <a:off x="2898775" y="5556250"/>
          <a:ext cx="588486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76" name="Equation" r:id="rId12" imgW="2451100" imgH="431800" progId="Equation.3">
                  <p:embed/>
                </p:oleObj>
              </mc:Choice>
              <mc:Fallback>
                <p:oleObj name="Equation" r:id="rId12" imgW="2451100" imgH="4318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5556250"/>
                        <a:ext cx="5884863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2" name="Object 26"/>
          <p:cNvGraphicFramePr>
            <a:graphicFrameLocks noChangeAspect="1"/>
          </p:cNvGraphicFramePr>
          <p:nvPr/>
        </p:nvGraphicFramePr>
        <p:xfrm>
          <a:off x="2919413" y="5592763"/>
          <a:ext cx="5843587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77" name="Equation" r:id="rId14" imgW="2374900" imgH="431800" progId="Equation.3">
                  <p:embed/>
                </p:oleObj>
              </mc:Choice>
              <mc:Fallback>
                <p:oleObj name="Equation" r:id="rId14" imgW="2374900" imgH="4318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5592763"/>
                        <a:ext cx="5843587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3" name="Object 27"/>
          <p:cNvGraphicFramePr>
            <a:graphicFrameLocks noChangeAspect="1"/>
          </p:cNvGraphicFramePr>
          <p:nvPr/>
        </p:nvGraphicFramePr>
        <p:xfrm>
          <a:off x="2919413" y="5537200"/>
          <a:ext cx="5738812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78" name="Equation" r:id="rId16" imgW="2374900" imgH="431800" progId="Equation.3">
                  <p:embed/>
                </p:oleObj>
              </mc:Choice>
              <mc:Fallback>
                <p:oleObj name="Equation" r:id="rId16" imgW="2374900" imgH="4318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5537200"/>
                        <a:ext cx="5738812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44" name="AutoShape 28"/>
          <p:cNvSpPr>
            <a:spLocks noChangeArrowheads="1"/>
          </p:cNvSpPr>
          <p:nvPr/>
        </p:nvSpPr>
        <p:spPr bwMode="auto">
          <a:xfrm rot="6642">
            <a:off x="1905000" y="633413"/>
            <a:ext cx="7234238" cy="42799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9900CC"/>
          </a:solidFill>
          <a:ln w="1270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7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7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70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70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70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70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0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0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70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7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2" grpId="0" animBg="1"/>
      <p:bldP spid="470023" grpId="0" animBg="1"/>
      <p:bldP spid="470024" grpId="0" animBg="1"/>
      <p:bldP spid="470025" grpId="0" animBg="1"/>
      <p:bldP spid="470026" grpId="0" animBg="1"/>
      <p:bldP spid="470027" grpId="0" animBg="1"/>
      <p:bldP spid="470028" grpId="0" animBg="1"/>
      <p:bldP spid="470029" grpId="0" animBg="1"/>
      <p:bldP spid="470030" grpId="0" autoUpdateAnimBg="0"/>
      <p:bldP spid="470031" grpId="0" autoUpdateAnimBg="0"/>
      <p:bldP spid="470032" grpId="0" autoUpdateAnimBg="0"/>
      <p:bldP spid="470033" grpId="0" autoUpdateAnimBg="0"/>
      <p:bldP spid="470034" grpId="0" animBg="1"/>
      <p:bldP spid="470035" grpId="0" autoUpdateAnimBg="0"/>
      <p:bldP spid="470036" grpId="0" animBg="1"/>
      <p:bldP spid="470037" grpId="0" animBg="1"/>
      <p:bldP spid="470038" grpId="0" animBg="1"/>
      <p:bldP spid="470039" grpId="0" animBg="1"/>
      <p:bldP spid="470044" grpId="0" animBg="1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VSEPR shapes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600200"/>
            <a:ext cx="8566150" cy="4800600"/>
          </a:xfrm>
        </p:spPr>
        <p:txBody>
          <a:bodyPr/>
          <a:lstStyle/>
          <a:p>
            <a:r>
              <a:rPr lang="en-US" sz="2000"/>
              <a:t>Coordination	    Electron pairs 	General</a:t>
            </a:r>
          </a:p>
          <a:p>
            <a:r>
              <a:rPr lang="en-US" sz="2000"/>
              <a:t>    Number	Bonding  Unshared 	Formula      Shape</a:t>
            </a:r>
          </a:p>
          <a:p>
            <a:endParaRPr lang="en-US" sz="2400"/>
          </a:p>
          <a:p>
            <a:r>
              <a:rPr lang="en-US" sz="2400"/>
              <a:t>	     2		    2	          0 	   AB</a:t>
            </a:r>
            <a:r>
              <a:rPr lang="en-US" sz="2400" baseline="-25000"/>
              <a:t>2</a:t>
            </a:r>
            <a:r>
              <a:rPr lang="en-US" sz="2400"/>
              <a:t>	      Linear</a:t>
            </a:r>
          </a:p>
          <a:p>
            <a:endParaRPr lang="en-US" sz="2400"/>
          </a:p>
          <a:p>
            <a:r>
              <a:rPr lang="en-US" sz="2400"/>
              <a:t>	     3		    3	          0	   AB</a:t>
            </a:r>
            <a:r>
              <a:rPr lang="en-US" sz="2400" baseline="-25000"/>
              <a:t>3</a:t>
            </a:r>
            <a:r>
              <a:rPr lang="en-US" sz="2400"/>
              <a:t>	      Trigonal planar</a:t>
            </a:r>
          </a:p>
          <a:p>
            <a:r>
              <a:rPr lang="en-US" sz="2400"/>
              <a:t>			    2	          1	   AB</a:t>
            </a:r>
            <a:r>
              <a:rPr lang="en-US" sz="2400" baseline="-25000"/>
              <a:t>2</a:t>
            </a:r>
            <a:r>
              <a:rPr lang="en-US" sz="2400"/>
              <a:t>	      Bent</a:t>
            </a:r>
          </a:p>
          <a:p>
            <a:endParaRPr lang="en-US" sz="2400"/>
          </a:p>
          <a:p>
            <a:r>
              <a:rPr lang="en-US" sz="2400"/>
              <a:t>	     4		    4	          0	   AB</a:t>
            </a:r>
            <a:r>
              <a:rPr lang="en-US" sz="2400" baseline="-25000"/>
              <a:t>4</a:t>
            </a:r>
            <a:r>
              <a:rPr lang="en-US" sz="2400"/>
              <a:t>	      Tetrahedral</a:t>
            </a:r>
          </a:p>
          <a:p>
            <a:r>
              <a:rPr lang="en-US" sz="2400"/>
              <a:t>			    3	          1	   AB</a:t>
            </a:r>
            <a:r>
              <a:rPr lang="en-US" sz="2400" baseline="-25000"/>
              <a:t>3	</a:t>
            </a:r>
            <a:r>
              <a:rPr lang="en-US" sz="2400"/>
              <a:t>      Trigonal 								       pyramidal</a:t>
            </a:r>
          </a:p>
          <a:p>
            <a:endParaRPr lang="en-US" sz="800"/>
          </a:p>
          <a:p>
            <a:r>
              <a:rPr lang="en-US" sz="2400"/>
              <a:t>			    2	          2	   AB</a:t>
            </a:r>
            <a:r>
              <a:rPr lang="en-US" sz="2400" baseline="-25000"/>
              <a:t>2</a:t>
            </a:r>
            <a:r>
              <a:rPr lang="en-US" sz="2400"/>
              <a:t>	      Bent</a:t>
            </a:r>
          </a:p>
          <a:p>
            <a:r>
              <a:rPr lang="en-US" sz="2400"/>
              <a:t>			    1	          3	   AB	      Linear</a:t>
            </a:r>
          </a:p>
        </p:txBody>
      </p:sp>
    </p:spTree>
  </p:cSld>
  <p:clrMapOvr>
    <a:masterClrMapping/>
  </p:clrMapOvr>
  <p:transition>
    <p:pull dir="rd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VSEPR shapes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600200"/>
            <a:ext cx="8566150" cy="4800600"/>
          </a:xfrm>
        </p:spPr>
        <p:txBody>
          <a:bodyPr/>
          <a:lstStyle/>
          <a:p>
            <a:r>
              <a:rPr lang="en-US" sz="2000"/>
              <a:t>Coordination	    Electron pairs 	General</a:t>
            </a:r>
          </a:p>
          <a:p>
            <a:r>
              <a:rPr lang="en-US" sz="2000"/>
              <a:t>    Number	Bonding  Unshared 	Formula      Shape</a:t>
            </a:r>
          </a:p>
          <a:p>
            <a:endParaRPr lang="en-US" sz="800"/>
          </a:p>
          <a:p>
            <a:r>
              <a:rPr lang="en-US" sz="2400"/>
              <a:t>	5	                 5	          0	   AB</a:t>
            </a:r>
            <a:r>
              <a:rPr lang="en-US" sz="2400" baseline="-25000"/>
              <a:t>5</a:t>
            </a:r>
            <a:r>
              <a:rPr lang="en-US" sz="2400"/>
              <a:t>	      Trigonal 		</a:t>
            </a:r>
          </a:p>
          <a:p>
            <a:r>
              <a:rPr lang="en-US" sz="2400"/>
              <a:t>							      bipyramidal</a:t>
            </a:r>
          </a:p>
          <a:p>
            <a:endParaRPr lang="en-US" sz="800"/>
          </a:p>
          <a:p>
            <a:r>
              <a:rPr lang="en-US" sz="2400"/>
              <a:t>		                 4	          1	   AB</a:t>
            </a:r>
            <a:r>
              <a:rPr lang="en-US" sz="2400" baseline="-25000"/>
              <a:t>4</a:t>
            </a:r>
            <a:r>
              <a:rPr lang="en-US" sz="2400"/>
              <a:t>	      Seesaw</a:t>
            </a:r>
          </a:p>
          <a:p>
            <a:r>
              <a:rPr lang="en-US" sz="2400"/>
              <a:t>		                 3	          2	   AB</a:t>
            </a:r>
            <a:r>
              <a:rPr lang="en-US" sz="2400" baseline="-25000"/>
              <a:t>3</a:t>
            </a:r>
            <a:r>
              <a:rPr lang="en-US" sz="2400"/>
              <a:t>	      T-shaped</a:t>
            </a:r>
          </a:p>
          <a:p>
            <a:r>
              <a:rPr lang="en-US" sz="2400"/>
              <a:t>		                 2	          3	   AB</a:t>
            </a:r>
            <a:r>
              <a:rPr lang="en-US" sz="2400" baseline="-25000"/>
              <a:t>2</a:t>
            </a:r>
            <a:r>
              <a:rPr lang="en-US" sz="2400"/>
              <a:t>	      Linear</a:t>
            </a:r>
          </a:p>
          <a:p>
            <a:endParaRPr lang="en-US" sz="2400"/>
          </a:p>
          <a:p>
            <a:r>
              <a:rPr lang="en-US" sz="2400"/>
              <a:t>	6	                 6	          0	   AB</a:t>
            </a:r>
            <a:r>
              <a:rPr lang="en-US" sz="2400" baseline="-25000"/>
              <a:t>6</a:t>
            </a:r>
            <a:r>
              <a:rPr lang="en-US" sz="2400"/>
              <a:t>	      Octahedral</a:t>
            </a:r>
          </a:p>
          <a:p>
            <a:r>
              <a:rPr lang="en-US" sz="2400"/>
              <a:t>		                 5	          1	   AB</a:t>
            </a:r>
            <a:r>
              <a:rPr lang="en-US" sz="2400" baseline="-25000"/>
              <a:t>5</a:t>
            </a:r>
            <a:r>
              <a:rPr lang="en-US" sz="2400"/>
              <a:t>	      Square </a:t>
            </a:r>
          </a:p>
          <a:p>
            <a:r>
              <a:rPr lang="en-US" sz="2400"/>
              <a:t>							      pyramidal</a:t>
            </a:r>
          </a:p>
          <a:p>
            <a:endParaRPr lang="en-US" sz="800"/>
          </a:p>
          <a:p>
            <a:r>
              <a:rPr lang="en-US" sz="2400"/>
              <a:t>		                 4	          2	   AB</a:t>
            </a:r>
            <a:r>
              <a:rPr lang="en-US" sz="2400" baseline="-25000"/>
              <a:t>4</a:t>
            </a:r>
            <a:r>
              <a:rPr lang="en-US" sz="2400"/>
              <a:t>	      Square Planar</a:t>
            </a:r>
          </a:p>
        </p:txBody>
      </p:sp>
    </p:spTree>
  </p:cSld>
  <p:clrMapOvr>
    <a:masterClrMapping/>
  </p:clrMapOvr>
  <p:transition>
    <p:pull dir="rd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 and nonpolar molecules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271588"/>
            <a:ext cx="8543925" cy="1216025"/>
          </a:xfrm>
        </p:spPr>
        <p:txBody>
          <a:bodyPr/>
          <a:lstStyle/>
          <a:p>
            <a:r>
              <a:rPr lang="en-US"/>
              <a:t>Most bonds between atoms of different elements in a molecule are polar.  That does not mean that the molecule will be polar.</a:t>
            </a:r>
            <a:endParaRPr lang="en-US" sz="2400"/>
          </a:p>
        </p:txBody>
      </p:sp>
      <p:sp>
        <p:nvSpPr>
          <p:cNvPr id="911364" name="Text Box 4"/>
          <p:cNvSpPr txBox="1">
            <a:spLocks noChangeArrowheads="1"/>
          </p:cNvSpPr>
          <p:nvPr/>
        </p:nvSpPr>
        <p:spPr bwMode="auto">
          <a:xfrm>
            <a:off x="3005138" y="3035300"/>
            <a:ext cx="246538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/>
              <a:t>O = C = O</a:t>
            </a:r>
          </a:p>
        </p:txBody>
      </p:sp>
      <p:sp>
        <p:nvSpPr>
          <p:cNvPr id="911365" name="Line 5"/>
          <p:cNvSpPr>
            <a:spLocks noChangeShapeType="1"/>
          </p:cNvSpPr>
          <p:nvPr/>
        </p:nvSpPr>
        <p:spPr bwMode="auto">
          <a:xfrm flipH="1">
            <a:off x="3419475" y="3027363"/>
            <a:ext cx="61595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366" name="Line 6"/>
          <p:cNvSpPr>
            <a:spLocks noChangeShapeType="1"/>
          </p:cNvSpPr>
          <p:nvPr/>
        </p:nvSpPr>
        <p:spPr bwMode="auto">
          <a:xfrm>
            <a:off x="3944938" y="2921000"/>
            <a:ext cx="0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367" name="Line 7"/>
          <p:cNvSpPr>
            <a:spLocks noChangeShapeType="1"/>
          </p:cNvSpPr>
          <p:nvPr/>
        </p:nvSpPr>
        <p:spPr bwMode="auto">
          <a:xfrm>
            <a:off x="4368800" y="3027363"/>
            <a:ext cx="6508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368" name="Line 8"/>
          <p:cNvSpPr>
            <a:spLocks noChangeShapeType="1"/>
          </p:cNvSpPr>
          <p:nvPr/>
        </p:nvSpPr>
        <p:spPr bwMode="auto">
          <a:xfrm flipH="1">
            <a:off x="4459288" y="2921000"/>
            <a:ext cx="0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369" name="Group 9"/>
          <p:cNvGrpSpPr>
            <a:grpSpLocks/>
          </p:cNvGrpSpPr>
          <p:nvPr/>
        </p:nvGrpSpPr>
        <p:grpSpPr bwMode="auto">
          <a:xfrm>
            <a:off x="5819775" y="2670175"/>
            <a:ext cx="3065463" cy="1917700"/>
            <a:chOff x="3637" y="1839"/>
            <a:chExt cx="1931" cy="1208"/>
          </a:xfrm>
        </p:grpSpPr>
        <p:sp>
          <p:nvSpPr>
            <p:cNvPr id="911370" name="Text Box 10"/>
            <p:cNvSpPr txBox="1">
              <a:spLocks noChangeArrowheads="1"/>
            </p:cNvSpPr>
            <p:nvPr/>
          </p:nvSpPr>
          <p:spPr bwMode="auto">
            <a:xfrm>
              <a:off x="3637" y="1839"/>
              <a:ext cx="1931" cy="120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/>
                <a:t>Electronegativities:</a:t>
              </a:r>
            </a:p>
            <a:p>
              <a:r>
                <a:rPr lang="en-US"/>
                <a:t>   Oxygen =  3.5</a:t>
              </a:r>
            </a:p>
            <a:p>
              <a:r>
                <a:rPr lang="en-US"/>
                <a:t>   Carbon =  2.5</a:t>
              </a:r>
            </a:p>
            <a:p>
              <a:r>
                <a:rPr lang="en-US"/>
                <a:t>Difference  1.0</a:t>
              </a:r>
            </a:p>
            <a:p>
              <a:r>
                <a:rPr lang="en-US"/>
                <a:t>      (polar bond)</a:t>
              </a:r>
            </a:p>
          </p:txBody>
        </p:sp>
        <p:sp>
          <p:nvSpPr>
            <p:cNvPr id="911371" name="Line 11"/>
            <p:cNvSpPr>
              <a:spLocks noChangeShapeType="1"/>
            </p:cNvSpPr>
            <p:nvPr/>
          </p:nvSpPr>
          <p:spPr bwMode="auto">
            <a:xfrm>
              <a:off x="4753" y="2562"/>
              <a:ext cx="3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372" name="Text Box 12"/>
          <p:cNvSpPr txBox="1">
            <a:spLocks noChangeArrowheads="1"/>
          </p:cNvSpPr>
          <p:nvPr/>
        </p:nvSpPr>
        <p:spPr bwMode="auto">
          <a:xfrm>
            <a:off x="428625" y="4365625"/>
            <a:ext cx="8226425" cy="2227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The electronegativity values</a:t>
            </a:r>
          </a:p>
          <a:p>
            <a:r>
              <a:rPr lang="en-US" sz="2800"/>
              <a:t>Show that the C-O bond would be polar with electrons being pulled towards the oxygens.  However, due to the geometry, the pull happens in equal and opposite directions.</a:t>
            </a:r>
          </a:p>
        </p:txBody>
      </p:sp>
    </p:spTree>
  </p:cSld>
  <p:clrMapOvr>
    <a:masterClrMapping/>
  </p:clrMapOvr>
  <p:transition>
    <p:pull dir="rd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0"/>
            <a:ext cx="7112000" cy="939800"/>
          </a:xfrm>
        </p:spPr>
        <p:txBody>
          <a:bodyPr/>
          <a:lstStyle/>
          <a:p>
            <a:r>
              <a:rPr lang="en-US"/>
              <a:t>Polar and nonpolar molecules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049338"/>
            <a:ext cx="8077200" cy="2017712"/>
          </a:xfrm>
        </p:spPr>
        <p:txBody>
          <a:bodyPr/>
          <a:lstStyle/>
          <a:p>
            <a:r>
              <a:rPr lang="en-US" sz="3200"/>
              <a:t>For a molecule to be polar, the effects of bond polarity must not cancel out.</a:t>
            </a:r>
          </a:p>
          <a:p>
            <a:endParaRPr lang="en-US" sz="1800"/>
          </a:p>
          <a:p>
            <a:r>
              <a:rPr lang="en-US"/>
              <a:t>	</a:t>
            </a:r>
            <a:r>
              <a:rPr lang="en-US" sz="3200"/>
              <a:t>One way is to have a geometry that is not symmetrical like in water.</a:t>
            </a:r>
            <a:endParaRPr lang="en-US"/>
          </a:p>
        </p:txBody>
      </p:sp>
      <p:sp>
        <p:nvSpPr>
          <p:cNvPr id="913412" name="Text Box 4"/>
          <p:cNvSpPr txBox="1">
            <a:spLocks noChangeArrowheads="1"/>
          </p:cNvSpPr>
          <p:nvPr/>
        </p:nvSpPr>
        <p:spPr bwMode="auto">
          <a:xfrm>
            <a:off x="5205413" y="3570288"/>
            <a:ext cx="270668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Electronegativity</a:t>
            </a:r>
          </a:p>
          <a:p>
            <a:r>
              <a:rPr lang="en-US"/>
              <a:t>difference = 1.3</a:t>
            </a: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665163" y="4873625"/>
            <a:ext cx="8478837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Here, the effects of the polar bonds do not cancel, so the molecule is polar.</a:t>
            </a:r>
          </a:p>
        </p:txBody>
      </p:sp>
      <p:grpSp>
        <p:nvGrpSpPr>
          <p:cNvPr id="913414" name="Group 6"/>
          <p:cNvGrpSpPr>
            <a:grpSpLocks/>
          </p:cNvGrpSpPr>
          <p:nvPr/>
        </p:nvGrpSpPr>
        <p:grpSpPr bwMode="auto">
          <a:xfrm>
            <a:off x="2327275" y="3041650"/>
            <a:ext cx="1565275" cy="1627188"/>
            <a:chOff x="1130" y="2286"/>
            <a:chExt cx="986" cy="1025"/>
          </a:xfrm>
        </p:grpSpPr>
        <p:grpSp>
          <p:nvGrpSpPr>
            <p:cNvPr id="913415" name="Group 7"/>
            <p:cNvGrpSpPr>
              <a:grpSpLocks/>
            </p:cNvGrpSpPr>
            <p:nvPr/>
          </p:nvGrpSpPr>
          <p:grpSpPr bwMode="auto">
            <a:xfrm>
              <a:off x="1130" y="2498"/>
              <a:ext cx="986" cy="813"/>
              <a:chOff x="1685" y="2412"/>
              <a:chExt cx="986" cy="813"/>
            </a:xfrm>
          </p:grpSpPr>
          <p:sp>
            <p:nvSpPr>
              <p:cNvPr id="913416" name="Text Box 8"/>
              <p:cNvSpPr txBox="1">
                <a:spLocks noChangeArrowheads="1"/>
              </p:cNvSpPr>
              <p:nvPr/>
            </p:nvSpPr>
            <p:spPr bwMode="auto">
              <a:xfrm>
                <a:off x="1685" y="2821"/>
                <a:ext cx="986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H      H</a:t>
                </a:r>
              </a:p>
            </p:txBody>
          </p:sp>
          <p:sp>
            <p:nvSpPr>
              <p:cNvPr id="913417" name="Text Box 9"/>
              <p:cNvSpPr txBox="1">
                <a:spLocks noChangeArrowheads="1"/>
              </p:cNvSpPr>
              <p:nvPr/>
            </p:nvSpPr>
            <p:spPr bwMode="auto">
              <a:xfrm>
                <a:off x="2006" y="2412"/>
                <a:ext cx="344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/>
                  <a:t>O</a:t>
                </a:r>
              </a:p>
            </p:txBody>
          </p:sp>
        </p:grpSp>
        <p:sp>
          <p:nvSpPr>
            <p:cNvPr id="913418" name="Line 10"/>
            <p:cNvSpPr>
              <a:spLocks noChangeShapeType="1"/>
            </p:cNvSpPr>
            <p:nvPr/>
          </p:nvSpPr>
          <p:spPr bwMode="auto">
            <a:xfrm flipV="1">
              <a:off x="1398" y="2810"/>
              <a:ext cx="133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19" name="Line 11"/>
            <p:cNvSpPr>
              <a:spLocks noChangeShapeType="1"/>
            </p:cNvSpPr>
            <p:nvPr/>
          </p:nvSpPr>
          <p:spPr bwMode="auto">
            <a:xfrm flipH="1" flipV="1">
              <a:off x="1714" y="2810"/>
              <a:ext cx="133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3420" name="Group 12"/>
            <p:cNvGrpSpPr>
              <a:grpSpLocks/>
            </p:cNvGrpSpPr>
            <p:nvPr/>
          </p:nvGrpSpPr>
          <p:grpSpPr bwMode="auto">
            <a:xfrm rot="-582036">
              <a:off x="1975" y="2644"/>
              <a:ext cx="112" cy="347"/>
              <a:chOff x="2359" y="2655"/>
              <a:chExt cx="112" cy="347"/>
            </a:xfrm>
          </p:grpSpPr>
          <p:sp>
            <p:nvSpPr>
              <p:cNvPr id="913421" name="Line 13"/>
              <p:cNvSpPr>
                <a:spLocks noChangeShapeType="1"/>
              </p:cNvSpPr>
              <p:nvPr/>
            </p:nvSpPr>
            <p:spPr bwMode="auto">
              <a:xfrm rot="19736268" flipV="1">
                <a:off x="2359" y="2655"/>
                <a:ext cx="0" cy="34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3422" name="Line 14"/>
              <p:cNvSpPr>
                <a:spLocks noChangeShapeType="1"/>
              </p:cNvSpPr>
              <p:nvPr/>
            </p:nvSpPr>
            <p:spPr bwMode="auto">
              <a:xfrm rot="-1863732">
                <a:off x="2373" y="2935"/>
                <a:ext cx="9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3423" name="Group 15"/>
            <p:cNvGrpSpPr>
              <a:grpSpLocks/>
            </p:cNvGrpSpPr>
            <p:nvPr/>
          </p:nvGrpSpPr>
          <p:grpSpPr bwMode="auto">
            <a:xfrm rot="582036" flipH="1">
              <a:off x="1150" y="2641"/>
              <a:ext cx="112" cy="347"/>
              <a:chOff x="2359" y="2655"/>
              <a:chExt cx="112" cy="347"/>
            </a:xfrm>
          </p:grpSpPr>
          <p:sp>
            <p:nvSpPr>
              <p:cNvPr id="913424" name="Line 16"/>
              <p:cNvSpPr>
                <a:spLocks noChangeShapeType="1"/>
              </p:cNvSpPr>
              <p:nvPr/>
            </p:nvSpPr>
            <p:spPr bwMode="auto">
              <a:xfrm rot="19736268" flipV="1">
                <a:off x="2359" y="2655"/>
                <a:ext cx="0" cy="34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3425" name="Line 17"/>
              <p:cNvSpPr>
                <a:spLocks noChangeShapeType="1"/>
              </p:cNvSpPr>
              <p:nvPr/>
            </p:nvSpPr>
            <p:spPr bwMode="auto">
              <a:xfrm rot="-1863732">
                <a:off x="2373" y="2935"/>
                <a:ext cx="9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3426" name="Text Box 18"/>
            <p:cNvSpPr txBox="1">
              <a:spLocks noChangeArrowheads="1"/>
            </p:cNvSpPr>
            <p:nvPr/>
          </p:nvSpPr>
          <p:spPr bwMode="auto">
            <a:xfrm rot="-2220333">
              <a:off x="1333" y="2286"/>
              <a:ext cx="296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/>
                <a:t>..</a:t>
              </a:r>
              <a:endParaRPr lang="en-US"/>
            </a:p>
          </p:txBody>
        </p:sp>
        <p:sp>
          <p:nvSpPr>
            <p:cNvPr id="913427" name="Text Box 19"/>
            <p:cNvSpPr txBox="1">
              <a:spLocks noChangeArrowheads="1"/>
            </p:cNvSpPr>
            <p:nvPr/>
          </p:nvSpPr>
          <p:spPr bwMode="auto">
            <a:xfrm rot="2220333" flipH="1">
              <a:off x="1627" y="2316"/>
              <a:ext cx="296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/>
                <a:t>..</a:t>
              </a:r>
              <a:endParaRPr lang="en-US"/>
            </a:p>
          </p:txBody>
        </p:sp>
      </p:grpSp>
    </p:spTree>
  </p:cSld>
  <p:clrMapOvr>
    <a:masterClrMapping/>
  </p:clrMapOvr>
  <p:transition>
    <p:pull dir="rd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 and nonpolar molecules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85888"/>
            <a:ext cx="9144000" cy="4800600"/>
          </a:xfrm>
        </p:spPr>
        <p:txBody>
          <a:bodyPr/>
          <a:lstStyle/>
          <a:p>
            <a:r>
              <a:rPr lang="en-US"/>
              <a:t>Polarity is an important property of molecules.  </a:t>
            </a:r>
          </a:p>
          <a:p>
            <a:endParaRPr lang="en-US" sz="1200"/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3200"/>
              <a:t>It affects physical properties such as melting point, boiling point and solubility.</a:t>
            </a:r>
            <a:endParaRPr lang="en-US"/>
          </a:p>
          <a:p>
            <a:pPr>
              <a:buClr>
                <a:schemeClr val="accent1"/>
              </a:buClr>
            </a:pPr>
            <a:endParaRPr lang="en-US" sz="1200"/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3200"/>
              <a:t>Chemical properties also depend on polarity</a:t>
            </a:r>
            <a:r>
              <a:rPr lang="en-US"/>
              <a:t>.</a:t>
            </a:r>
          </a:p>
          <a:p>
            <a:pPr>
              <a:buClr>
                <a:schemeClr val="accent1"/>
              </a:buClr>
            </a:pPr>
            <a:endParaRPr lang="en-US" sz="1200"/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Dipole moment</a:t>
            </a:r>
            <a:r>
              <a:rPr lang="en-US" sz="3200"/>
              <a:t>, 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µ</a:t>
            </a:r>
            <a:r>
              <a:rPr lang="en-US" sz="3200"/>
              <a:t>, is a quantitative measure of the polarity of a molecule.  </a:t>
            </a:r>
          </a:p>
          <a:p>
            <a:pPr>
              <a:buClr>
                <a:schemeClr val="accent1"/>
              </a:buClr>
            </a:pPr>
            <a:r>
              <a:rPr lang="en-US">
                <a:latin typeface="Times New Roman" pitchFamily="-64" charset="0"/>
              </a:rPr>
              <a:t>	The dipole moment increases as the magnitude of the charge that is separated increases and as the distance between the charges increases.</a:t>
            </a:r>
          </a:p>
        </p:txBody>
      </p:sp>
    </p:spTree>
  </p:cSld>
  <p:clrMapOvr>
    <a:masterClrMapping/>
  </p:clrMapOvr>
  <p:transition>
    <p:pull dir="rd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988" y="0"/>
            <a:ext cx="7112000" cy="688975"/>
          </a:xfrm>
        </p:spPr>
        <p:txBody>
          <a:bodyPr/>
          <a:lstStyle/>
          <a:p>
            <a:r>
              <a:rPr lang="en-US"/>
              <a:t>Dipole moment</a:t>
            </a:r>
          </a:p>
        </p:txBody>
      </p:sp>
      <p:sp>
        <p:nvSpPr>
          <p:cNvPr id="917507" name="Text Box 3"/>
          <p:cNvSpPr txBox="1">
            <a:spLocks noChangeArrowheads="1"/>
          </p:cNvSpPr>
          <p:nvPr/>
        </p:nvSpPr>
        <p:spPr bwMode="auto">
          <a:xfrm>
            <a:off x="538163" y="996950"/>
            <a:ext cx="8605837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This property can be measured by placing molecules in an electrical field.  Polar molecules will align when the field is on.  Nonpolar molecules will not.</a:t>
            </a: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1079500" y="3490913"/>
            <a:ext cx="3022600" cy="2722562"/>
            <a:chOff x="603" y="2354"/>
            <a:chExt cx="1904" cy="1715"/>
          </a:xfrm>
        </p:grpSpPr>
        <p:grpSp>
          <p:nvGrpSpPr>
            <p:cNvPr id="917509" name="Group 5"/>
            <p:cNvGrpSpPr>
              <a:grpSpLocks/>
            </p:cNvGrpSpPr>
            <p:nvPr/>
          </p:nvGrpSpPr>
          <p:grpSpPr bwMode="auto">
            <a:xfrm>
              <a:off x="603" y="2354"/>
              <a:ext cx="1904" cy="1425"/>
              <a:chOff x="603" y="2354"/>
              <a:chExt cx="1904" cy="1425"/>
            </a:xfrm>
          </p:grpSpPr>
          <p:grpSp>
            <p:nvGrpSpPr>
              <p:cNvPr id="917510" name="Group 6"/>
              <p:cNvGrpSpPr>
                <a:grpSpLocks/>
              </p:cNvGrpSpPr>
              <p:nvPr/>
            </p:nvGrpSpPr>
            <p:grpSpPr bwMode="auto">
              <a:xfrm>
                <a:off x="603" y="2355"/>
                <a:ext cx="427" cy="1424"/>
                <a:chOff x="603" y="2356"/>
                <a:chExt cx="427" cy="1424"/>
              </a:xfrm>
            </p:grpSpPr>
            <p:sp>
              <p:nvSpPr>
                <p:cNvPr id="917511" name="Line 7"/>
                <p:cNvSpPr>
                  <a:spLocks noChangeShapeType="1"/>
                </p:cNvSpPr>
                <p:nvPr/>
              </p:nvSpPr>
              <p:spPr bwMode="auto">
                <a:xfrm>
                  <a:off x="1030" y="2356"/>
                  <a:ext cx="0" cy="14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751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603" y="3068"/>
                  <a:ext cx="42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7513" name="Group 9"/>
              <p:cNvGrpSpPr>
                <a:grpSpLocks/>
              </p:cNvGrpSpPr>
              <p:nvPr/>
            </p:nvGrpSpPr>
            <p:grpSpPr bwMode="auto">
              <a:xfrm flipH="1">
                <a:off x="2080" y="2354"/>
                <a:ext cx="427" cy="1424"/>
                <a:chOff x="603" y="2356"/>
                <a:chExt cx="427" cy="1424"/>
              </a:xfrm>
            </p:grpSpPr>
            <p:sp>
              <p:nvSpPr>
                <p:cNvPr id="917514" name="Line 10"/>
                <p:cNvSpPr>
                  <a:spLocks noChangeShapeType="1"/>
                </p:cNvSpPr>
                <p:nvPr/>
              </p:nvSpPr>
              <p:spPr bwMode="auto">
                <a:xfrm>
                  <a:off x="1030" y="2356"/>
                  <a:ext cx="0" cy="14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751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603" y="3068"/>
                  <a:ext cx="42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17516" name="Text Box 12"/>
            <p:cNvSpPr txBox="1">
              <a:spLocks noChangeArrowheads="1"/>
            </p:cNvSpPr>
            <p:nvPr/>
          </p:nvSpPr>
          <p:spPr bwMode="auto">
            <a:xfrm>
              <a:off x="917" y="3781"/>
              <a:ext cx="2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17517" name="Text Box 13"/>
            <p:cNvSpPr txBox="1">
              <a:spLocks noChangeArrowheads="1"/>
            </p:cNvSpPr>
            <p:nvPr/>
          </p:nvSpPr>
          <p:spPr bwMode="auto">
            <a:xfrm>
              <a:off x="1980" y="3781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</p:grpSp>
      <p:grpSp>
        <p:nvGrpSpPr>
          <p:cNvPr id="917518" name="Group 14"/>
          <p:cNvGrpSpPr>
            <a:grpSpLocks/>
          </p:cNvGrpSpPr>
          <p:nvPr/>
        </p:nvGrpSpPr>
        <p:grpSpPr bwMode="auto">
          <a:xfrm>
            <a:off x="4884738" y="3492500"/>
            <a:ext cx="3022600" cy="2722563"/>
            <a:chOff x="603" y="2354"/>
            <a:chExt cx="1904" cy="1715"/>
          </a:xfrm>
        </p:grpSpPr>
        <p:grpSp>
          <p:nvGrpSpPr>
            <p:cNvPr id="917519" name="Group 15"/>
            <p:cNvGrpSpPr>
              <a:grpSpLocks/>
            </p:cNvGrpSpPr>
            <p:nvPr/>
          </p:nvGrpSpPr>
          <p:grpSpPr bwMode="auto">
            <a:xfrm>
              <a:off x="603" y="2354"/>
              <a:ext cx="1904" cy="1425"/>
              <a:chOff x="603" y="2354"/>
              <a:chExt cx="1904" cy="1425"/>
            </a:xfrm>
          </p:grpSpPr>
          <p:grpSp>
            <p:nvGrpSpPr>
              <p:cNvPr id="917520" name="Group 16"/>
              <p:cNvGrpSpPr>
                <a:grpSpLocks/>
              </p:cNvGrpSpPr>
              <p:nvPr/>
            </p:nvGrpSpPr>
            <p:grpSpPr bwMode="auto">
              <a:xfrm>
                <a:off x="603" y="2355"/>
                <a:ext cx="427" cy="1424"/>
                <a:chOff x="603" y="2356"/>
                <a:chExt cx="427" cy="1424"/>
              </a:xfrm>
            </p:grpSpPr>
            <p:sp>
              <p:nvSpPr>
                <p:cNvPr id="917521" name="Line 17"/>
                <p:cNvSpPr>
                  <a:spLocks noChangeShapeType="1"/>
                </p:cNvSpPr>
                <p:nvPr/>
              </p:nvSpPr>
              <p:spPr bwMode="auto">
                <a:xfrm>
                  <a:off x="1030" y="2356"/>
                  <a:ext cx="0" cy="14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752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03" y="3068"/>
                  <a:ext cx="42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7523" name="Group 19"/>
              <p:cNvGrpSpPr>
                <a:grpSpLocks/>
              </p:cNvGrpSpPr>
              <p:nvPr/>
            </p:nvGrpSpPr>
            <p:grpSpPr bwMode="auto">
              <a:xfrm flipH="1">
                <a:off x="2080" y="2354"/>
                <a:ext cx="427" cy="1424"/>
                <a:chOff x="603" y="2356"/>
                <a:chExt cx="427" cy="1424"/>
              </a:xfrm>
            </p:grpSpPr>
            <p:sp>
              <p:nvSpPr>
                <p:cNvPr id="917524" name="Line 20"/>
                <p:cNvSpPr>
                  <a:spLocks noChangeShapeType="1"/>
                </p:cNvSpPr>
                <p:nvPr/>
              </p:nvSpPr>
              <p:spPr bwMode="auto">
                <a:xfrm>
                  <a:off x="1030" y="2356"/>
                  <a:ext cx="0" cy="14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752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603" y="3068"/>
                  <a:ext cx="42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17526" name="Text Box 22"/>
            <p:cNvSpPr txBox="1">
              <a:spLocks noChangeArrowheads="1"/>
            </p:cNvSpPr>
            <p:nvPr/>
          </p:nvSpPr>
          <p:spPr bwMode="auto">
            <a:xfrm>
              <a:off x="917" y="3781"/>
              <a:ext cx="2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17527" name="Text Box 23"/>
            <p:cNvSpPr txBox="1">
              <a:spLocks noChangeArrowheads="1"/>
            </p:cNvSpPr>
            <p:nvPr/>
          </p:nvSpPr>
          <p:spPr bwMode="auto">
            <a:xfrm>
              <a:off x="1980" y="3781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</p:grpSp>
      <p:grpSp>
        <p:nvGrpSpPr>
          <p:cNvPr id="917528" name="Group 24"/>
          <p:cNvGrpSpPr>
            <a:grpSpLocks/>
          </p:cNvGrpSpPr>
          <p:nvPr/>
        </p:nvGrpSpPr>
        <p:grpSpPr bwMode="auto">
          <a:xfrm rot="-5400000">
            <a:off x="2329657" y="3299619"/>
            <a:ext cx="317500" cy="744537"/>
            <a:chOff x="458" y="2060"/>
            <a:chExt cx="200" cy="469"/>
          </a:xfrm>
        </p:grpSpPr>
        <p:sp>
          <p:nvSpPr>
            <p:cNvPr id="917529" name="AutoShape 25"/>
            <p:cNvSpPr>
              <a:spLocks noChangeArrowheads="1"/>
            </p:cNvSpPr>
            <p:nvPr/>
          </p:nvSpPr>
          <p:spPr bwMode="auto">
            <a:xfrm>
              <a:off x="460" y="2060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30" name="AutoShape 26"/>
            <p:cNvSpPr>
              <a:spLocks noChangeArrowheads="1"/>
            </p:cNvSpPr>
            <p:nvPr/>
          </p:nvSpPr>
          <p:spPr bwMode="auto">
            <a:xfrm flipV="1">
              <a:off x="458" y="2299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7531" name="Oval 27"/>
          <p:cNvSpPr>
            <a:spLocks noChangeArrowheads="1"/>
          </p:cNvSpPr>
          <p:nvPr/>
        </p:nvSpPr>
        <p:spPr bwMode="auto">
          <a:xfrm rot="2346683">
            <a:off x="6561138" y="4951413"/>
            <a:ext cx="249237" cy="800100"/>
          </a:xfrm>
          <a:prstGeom prst="ellipse">
            <a:avLst/>
          </a:prstGeom>
          <a:solidFill>
            <a:srgbClr val="60C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7532" name="Group 28"/>
          <p:cNvGrpSpPr>
            <a:grpSpLocks/>
          </p:cNvGrpSpPr>
          <p:nvPr/>
        </p:nvGrpSpPr>
        <p:grpSpPr bwMode="auto">
          <a:xfrm rot="-5400000">
            <a:off x="2013744" y="3786981"/>
            <a:ext cx="317500" cy="744538"/>
            <a:chOff x="458" y="2060"/>
            <a:chExt cx="200" cy="469"/>
          </a:xfrm>
        </p:grpSpPr>
        <p:sp>
          <p:nvSpPr>
            <p:cNvPr id="917533" name="AutoShape 29"/>
            <p:cNvSpPr>
              <a:spLocks noChangeArrowheads="1"/>
            </p:cNvSpPr>
            <p:nvPr/>
          </p:nvSpPr>
          <p:spPr bwMode="auto">
            <a:xfrm>
              <a:off x="460" y="2060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34" name="AutoShape 30"/>
            <p:cNvSpPr>
              <a:spLocks noChangeArrowheads="1"/>
            </p:cNvSpPr>
            <p:nvPr/>
          </p:nvSpPr>
          <p:spPr bwMode="auto">
            <a:xfrm flipV="1">
              <a:off x="458" y="2299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7535" name="Group 31"/>
          <p:cNvGrpSpPr>
            <a:grpSpLocks/>
          </p:cNvGrpSpPr>
          <p:nvPr/>
        </p:nvGrpSpPr>
        <p:grpSpPr bwMode="auto">
          <a:xfrm rot="-5400000">
            <a:off x="2801144" y="3696494"/>
            <a:ext cx="317500" cy="744538"/>
            <a:chOff x="458" y="2060"/>
            <a:chExt cx="200" cy="469"/>
          </a:xfrm>
        </p:grpSpPr>
        <p:sp>
          <p:nvSpPr>
            <p:cNvPr id="917536" name="AutoShape 32"/>
            <p:cNvSpPr>
              <a:spLocks noChangeArrowheads="1"/>
            </p:cNvSpPr>
            <p:nvPr/>
          </p:nvSpPr>
          <p:spPr bwMode="auto">
            <a:xfrm>
              <a:off x="460" y="2060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37" name="AutoShape 33"/>
            <p:cNvSpPr>
              <a:spLocks noChangeArrowheads="1"/>
            </p:cNvSpPr>
            <p:nvPr/>
          </p:nvSpPr>
          <p:spPr bwMode="auto">
            <a:xfrm flipV="1">
              <a:off x="458" y="2299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7538" name="Group 34"/>
          <p:cNvGrpSpPr>
            <a:grpSpLocks/>
          </p:cNvGrpSpPr>
          <p:nvPr/>
        </p:nvGrpSpPr>
        <p:grpSpPr bwMode="auto">
          <a:xfrm rot="-5400000">
            <a:off x="2393157" y="4090194"/>
            <a:ext cx="317500" cy="744537"/>
            <a:chOff x="458" y="2060"/>
            <a:chExt cx="200" cy="469"/>
          </a:xfrm>
        </p:grpSpPr>
        <p:sp>
          <p:nvSpPr>
            <p:cNvPr id="917539" name="AutoShape 35"/>
            <p:cNvSpPr>
              <a:spLocks noChangeArrowheads="1"/>
            </p:cNvSpPr>
            <p:nvPr/>
          </p:nvSpPr>
          <p:spPr bwMode="auto">
            <a:xfrm>
              <a:off x="460" y="2060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40" name="AutoShape 36"/>
            <p:cNvSpPr>
              <a:spLocks noChangeArrowheads="1"/>
            </p:cNvSpPr>
            <p:nvPr/>
          </p:nvSpPr>
          <p:spPr bwMode="auto">
            <a:xfrm flipV="1">
              <a:off x="458" y="2299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7541" name="Group 37"/>
          <p:cNvGrpSpPr>
            <a:grpSpLocks/>
          </p:cNvGrpSpPr>
          <p:nvPr/>
        </p:nvGrpSpPr>
        <p:grpSpPr bwMode="auto">
          <a:xfrm rot="-5400000">
            <a:off x="2515394" y="4710906"/>
            <a:ext cx="317500" cy="744538"/>
            <a:chOff x="458" y="2060"/>
            <a:chExt cx="200" cy="469"/>
          </a:xfrm>
        </p:grpSpPr>
        <p:sp>
          <p:nvSpPr>
            <p:cNvPr id="917542" name="AutoShape 38"/>
            <p:cNvSpPr>
              <a:spLocks noChangeArrowheads="1"/>
            </p:cNvSpPr>
            <p:nvPr/>
          </p:nvSpPr>
          <p:spPr bwMode="auto">
            <a:xfrm>
              <a:off x="460" y="2060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43" name="AutoShape 39"/>
            <p:cNvSpPr>
              <a:spLocks noChangeArrowheads="1"/>
            </p:cNvSpPr>
            <p:nvPr/>
          </p:nvSpPr>
          <p:spPr bwMode="auto">
            <a:xfrm flipV="1">
              <a:off x="458" y="2299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7544" name="Group 40"/>
          <p:cNvGrpSpPr>
            <a:grpSpLocks/>
          </p:cNvGrpSpPr>
          <p:nvPr/>
        </p:nvGrpSpPr>
        <p:grpSpPr bwMode="auto">
          <a:xfrm rot="-5400000">
            <a:off x="2124869" y="5210969"/>
            <a:ext cx="317500" cy="744538"/>
            <a:chOff x="458" y="2060"/>
            <a:chExt cx="200" cy="469"/>
          </a:xfrm>
        </p:grpSpPr>
        <p:sp>
          <p:nvSpPr>
            <p:cNvPr id="917545" name="AutoShape 41"/>
            <p:cNvSpPr>
              <a:spLocks noChangeArrowheads="1"/>
            </p:cNvSpPr>
            <p:nvPr/>
          </p:nvSpPr>
          <p:spPr bwMode="auto">
            <a:xfrm>
              <a:off x="460" y="2060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46" name="AutoShape 42"/>
            <p:cNvSpPr>
              <a:spLocks noChangeArrowheads="1"/>
            </p:cNvSpPr>
            <p:nvPr/>
          </p:nvSpPr>
          <p:spPr bwMode="auto">
            <a:xfrm flipV="1">
              <a:off x="458" y="2299"/>
              <a:ext cx="198" cy="23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7547" name="Oval 43"/>
          <p:cNvSpPr>
            <a:spLocks noChangeArrowheads="1"/>
          </p:cNvSpPr>
          <p:nvPr/>
        </p:nvSpPr>
        <p:spPr bwMode="auto">
          <a:xfrm rot="2861566">
            <a:off x="5898356" y="3620294"/>
            <a:ext cx="249238" cy="800100"/>
          </a:xfrm>
          <a:prstGeom prst="ellipse">
            <a:avLst/>
          </a:prstGeom>
          <a:solidFill>
            <a:srgbClr val="60C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7548" name="Oval 44"/>
          <p:cNvSpPr>
            <a:spLocks noChangeArrowheads="1"/>
          </p:cNvSpPr>
          <p:nvPr/>
        </p:nvSpPr>
        <p:spPr bwMode="auto">
          <a:xfrm rot="5400000">
            <a:off x="6609556" y="3304382"/>
            <a:ext cx="249237" cy="800100"/>
          </a:xfrm>
          <a:prstGeom prst="ellipse">
            <a:avLst/>
          </a:prstGeom>
          <a:solidFill>
            <a:srgbClr val="60C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7549" name="Oval 45"/>
          <p:cNvSpPr>
            <a:spLocks noChangeArrowheads="1"/>
          </p:cNvSpPr>
          <p:nvPr/>
        </p:nvSpPr>
        <p:spPr bwMode="auto">
          <a:xfrm>
            <a:off x="5748338" y="4848225"/>
            <a:ext cx="249237" cy="800100"/>
          </a:xfrm>
          <a:prstGeom prst="ellipse">
            <a:avLst/>
          </a:prstGeom>
          <a:solidFill>
            <a:srgbClr val="60C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7550" name="Oval 46"/>
          <p:cNvSpPr>
            <a:spLocks noChangeArrowheads="1"/>
          </p:cNvSpPr>
          <p:nvPr/>
        </p:nvSpPr>
        <p:spPr bwMode="auto">
          <a:xfrm rot="1585155">
            <a:off x="6354763" y="3895725"/>
            <a:ext cx="249237" cy="800100"/>
          </a:xfrm>
          <a:prstGeom prst="ellipse">
            <a:avLst/>
          </a:prstGeom>
          <a:solidFill>
            <a:srgbClr val="60C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7551" name="Oval 47"/>
          <p:cNvSpPr>
            <a:spLocks noChangeArrowheads="1"/>
          </p:cNvSpPr>
          <p:nvPr/>
        </p:nvSpPr>
        <p:spPr bwMode="auto">
          <a:xfrm rot="-3134458">
            <a:off x="6068219" y="4410869"/>
            <a:ext cx="249238" cy="800100"/>
          </a:xfrm>
          <a:prstGeom prst="ellipse">
            <a:avLst/>
          </a:prstGeom>
          <a:solidFill>
            <a:srgbClr val="60C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 and nonpolar molecules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molecule is nonpolar if the central atom is symmetrically substituted by identical atoms.</a:t>
            </a:r>
          </a:p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CH</a:t>
            </a:r>
            <a:r>
              <a:rPr 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CCl</a:t>
            </a:r>
            <a:r>
              <a:rPr 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/>
          </a:p>
          <a:p>
            <a:endParaRPr lang="en-US" sz="1600"/>
          </a:p>
          <a:p>
            <a:r>
              <a:rPr lang="en-US"/>
              <a:t>A molecule will be polar if the geometry is not symmetrical.</a:t>
            </a:r>
          </a:p>
          <a:p>
            <a:pPr algn="ctr"/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O, NH</a:t>
            </a:r>
            <a:r>
              <a:rPr 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CH</a:t>
            </a:r>
            <a:r>
              <a:rPr 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</a:t>
            </a:r>
            <a:r>
              <a:rPr 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/>
          </a:p>
          <a:p>
            <a:endParaRPr lang="en-US"/>
          </a:p>
          <a:p>
            <a:r>
              <a:rPr lang="en-US"/>
              <a:t>The degree of polarity is a function of the number and type of polar bonds as well as the geometry.</a:t>
            </a:r>
          </a:p>
        </p:txBody>
      </p:sp>
    </p:spTree>
  </p:cSld>
  <p:clrMapOvr>
    <a:masterClrMapping/>
  </p:clrMapOvr>
  <p:transition>
    <p:pull dir="rd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Geometry and polar molecules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 molecule to be polar</a:t>
            </a:r>
            <a:endParaRPr lang="en-US"/>
          </a:p>
          <a:p>
            <a:pPr lvl="1">
              <a:lnSpc>
                <a:spcPct val="80000"/>
              </a:lnSpc>
            </a:pPr>
            <a:r>
              <a:rPr lang="en-US"/>
              <a:t>- must have polar bonds</a:t>
            </a:r>
          </a:p>
          <a:p>
            <a:pPr lvl="1">
              <a:lnSpc>
                <a:spcPct val="80000"/>
              </a:lnSpc>
            </a:pPr>
            <a:r>
              <a:rPr lang="en-US"/>
              <a:t>- must have the proper geometry</a:t>
            </a:r>
          </a:p>
          <a:p>
            <a:pPr lvl="1">
              <a:lnSpc>
                <a:spcPct val="80000"/>
              </a:lnSpc>
            </a:pPr>
            <a:endParaRPr lang="en-US" sz="1600"/>
          </a:p>
          <a:p>
            <a:pPr lvl="4">
              <a:lnSpc>
                <a:spcPct val="80000"/>
              </a:lnSpc>
              <a:spcBef>
                <a:spcPct val="30000"/>
              </a:spcBef>
            </a:pPr>
            <a:r>
              <a:rPr lang="en-US"/>
              <a:t>CH</a:t>
            </a:r>
            <a:r>
              <a:rPr lang="en-US" baseline="-25000"/>
              <a:t>4</a:t>
            </a:r>
            <a:r>
              <a:rPr lang="en-US"/>
              <a:t>		non-polar</a:t>
            </a:r>
          </a:p>
          <a:p>
            <a:pPr lvl="4">
              <a:lnSpc>
                <a:spcPct val="80000"/>
              </a:lnSpc>
              <a:spcBef>
                <a:spcPct val="30000"/>
              </a:spcBef>
            </a:pPr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Cl	polar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/>
              <a:t> 			CH</a:t>
            </a:r>
            <a:r>
              <a:rPr lang="en-US" baseline="-25000"/>
              <a:t>2</a:t>
            </a:r>
            <a:r>
              <a:rPr lang="en-US"/>
              <a:t>Cl</a:t>
            </a:r>
            <a:r>
              <a:rPr lang="en-US" baseline="-25000"/>
              <a:t>2</a:t>
            </a:r>
            <a:r>
              <a:rPr lang="en-US"/>
              <a:t>	polar</a:t>
            </a:r>
          </a:p>
          <a:p>
            <a:pPr lvl="4">
              <a:lnSpc>
                <a:spcPct val="80000"/>
              </a:lnSpc>
              <a:spcBef>
                <a:spcPct val="30000"/>
              </a:spcBef>
            </a:pPr>
            <a:r>
              <a:rPr lang="en-US"/>
              <a:t>CHCl</a:t>
            </a:r>
            <a:r>
              <a:rPr lang="en-US" baseline="-25000"/>
              <a:t>3</a:t>
            </a:r>
            <a:r>
              <a:rPr lang="en-US"/>
              <a:t>	polar</a:t>
            </a:r>
          </a:p>
          <a:p>
            <a:pPr lvl="4">
              <a:lnSpc>
                <a:spcPct val="80000"/>
              </a:lnSpc>
              <a:spcBef>
                <a:spcPct val="30000"/>
              </a:spcBef>
            </a:pPr>
            <a:r>
              <a:rPr lang="en-US"/>
              <a:t>CCl</a:t>
            </a:r>
            <a:r>
              <a:rPr lang="en-US" baseline="-25000"/>
              <a:t>4</a:t>
            </a:r>
            <a:r>
              <a:rPr lang="en-US"/>
              <a:t>		non-polar</a:t>
            </a:r>
          </a:p>
          <a:p>
            <a:pPr lvl="4">
              <a:lnSpc>
                <a:spcPct val="80000"/>
              </a:lnSpc>
            </a:pPr>
            <a:endParaRPr lang="en-US" sz="1600"/>
          </a:p>
          <a:p>
            <a:pPr algn="ctr">
              <a:lnSpc>
                <a:spcPct val="80000"/>
              </a:lnSpc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</p:txBody>
      </p:sp>
    </p:spTree>
  </p:cSld>
  <p:clrMapOvr>
    <a:masterClrMapping/>
  </p:clrMapOvr>
  <p:transition>
    <p:pull dir="rd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700" y="355600"/>
            <a:ext cx="7112000" cy="939800"/>
          </a:xfrm>
        </p:spPr>
        <p:txBody>
          <a:bodyPr/>
          <a:lstStyle/>
          <a:p>
            <a:r>
              <a:rPr lang="en-US"/>
              <a:t>Bonding theory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263650"/>
            <a:ext cx="8470900" cy="4800600"/>
          </a:xfrm>
        </p:spPr>
        <p:txBody>
          <a:bodyPr/>
          <a:lstStyle/>
          <a:p>
            <a:r>
              <a:rPr lang="en-US" sz="3200"/>
              <a:t>Two methods of approximation are used to describe bonding between atoms.</a:t>
            </a:r>
          </a:p>
          <a:p>
            <a:endParaRPr lang="en-US" sz="1800"/>
          </a:p>
          <a:p>
            <a:r>
              <a:rPr lang="en-US"/>
              <a:t>	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Valence bond method</a:t>
            </a:r>
            <a:endParaRPr lang="en-US" sz="3200"/>
          </a:p>
          <a:p>
            <a:r>
              <a:rPr lang="en-US" sz="3200"/>
              <a:t>	Bonds are assumed to be formed by overlap of atomic orbitals</a:t>
            </a:r>
          </a:p>
          <a:p>
            <a:endParaRPr lang="en-US" sz="1800"/>
          </a:p>
          <a:p>
            <a:r>
              <a:rPr lang="en-US"/>
              <a:t>	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Molecular orbital method</a:t>
            </a:r>
            <a:endParaRPr lang="en-US" sz="3200"/>
          </a:p>
          <a:p>
            <a:r>
              <a:rPr lang="en-US" sz="3200"/>
              <a:t>	When atoms form compounds, their orbitals combine to form new orbitals - 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molecular orbitals</a:t>
            </a:r>
            <a:r>
              <a:rPr lang="en-US" sz="3200"/>
              <a:t>.</a:t>
            </a:r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575" y="0"/>
            <a:ext cx="7112000" cy="939800"/>
          </a:xfrm>
        </p:spPr>
        <p:txBody>
          <a:bodyPr/>
          <a:lstStyle/>
          <a:p>
            <a:r>
              <a:rPr lang="en-US"/>
              <a:t>Valence bond method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873125"/>
            <a:ext cx="8077200" cy="1760538"/>
          </a:xfrm>
        </p:spPr>
        <p:txBody>
          <a:bodyPr/>
          <a:lstStyle/>
          <a:p>
            <a:r>
              <a:rPr lang="en-US" dirty="0"/>
              <a:t>According to this model, the H-H bond forms as a result of the overlap of the 1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err="1"/>
              <a:t>orbitals</a:t>
            </a:r>
            <a:r>
              <a:rPr lang="en-US" dirty="0"/>
              <a:t> from each atom.  The bonding pair held directly between both nuclei and is called a </a:t>
            </a:r>
            <a:r>
              <a:rPr lang="en-US" dirty="0">
                <a:solidFill>
                  <a:schemeClr val="accent1"/>
                </a:solidFill>
              </a:rPr>
              <a:t>sigma (</a:t>
            </a:r>
            <a:r>
              <a:rPr lang="el-GR" dirty="0">
                <a:solidFill>
                  <a:schemeClr val="accent1"/>
                </a:solidFill>
                <a:latin typeface="Times" pitchFamily="-64" charset="0"/>
              </a:rPr>
              <a:t>σ</a:t>
            </a:r>
            <a:r>
              <a:rPr lang="en-US" dirty="0">
                <a:solidFill>
                  <a:schemeClr val="accent1"/>
                </a:solidFill>
                <a:latin typeface="Times" pitchFamily="-64" charset="0"/>
              </a:rPr>
              <a:t>)</a:t>
            </a:r>
            <a:r>
              <a:rPr lang="en-US" b="1" dirty="0">
                <a:solidFill>
                  <a:schemeClr val="accent1"/>
                </a:solidFill>
                <a:latin typeface="Helvetica" pitchFamily="-64" charset="0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bond</a:t>
            </a:r>
            <a:r>
              <a:rPr lang="en-US" dirty="0"/>
              <a:t>.</a:t>
            </a:r>
          </a:p>
        </p:txBody>
      </p:sp>
      <p:grpSp>
        <p:nvGrpSpPr>
          <p:cNvPr id="925700" name="Group 4"/>
          <p:cNvGrpSpPr>
            <a:grpSpLocks/>
          </p:cNvGrpSpPr>
          <p:nvPr/>
        </p:nvGrpSpPr>
        <p:grpSpPr bwMode="auto">
          <a:xfrm>
            <a:off x="2940050" y="2924175"/>
            <a:ext cx="3646488" cy="3319463"/>
            <a:chOff x="1852" y="1842"/>
            <a:chExt cx="2297" cy="2091"/>
          </a:xfrm>
        </p:grpSpPr>
        <p:grpSp>
          <p:nvGrpSpPr>
            <p:cNvPr id="925701" name="Group 5"/>
            <p:cNvGrpSpPr>
              <a:grpSpLocks/>
            </p:cNvGrpSpPr>
            <p:nvPr/>
          </p:nvGrpSpPr>
          <p:grpSpPr bwMode="auto">
            <a:xfrm>
              <a:off x="1852" y="1842"/>
              <a:ext cx="2297" cy="1360"/>
              <a:chOff x="1545" y="2124"/>
              <a:chExt cx="1925" cy="1140"/>
            </a:xfrm>
          </p:grpSpPr>
          <p:grpSp>
            <p:nvGrpSpPr>
              <p:cNvPr id="925702" name="Group 6"/>
              <p:cNvGrpSpPr>
                <a:grpSpLocks/>
              </p:cNvGrpSpPr>
              <p:nvPr/>
            </p:nvGrpSpPr>
            <p:grpSpPr bwMode="auto">
              <a:xfrm>
                <a:off x="1545" y="2125"/>
                <a:ext cx="1139" cy="1139"/>
                <a:chOff x="702" y="2455"/>
                <a:chExt cx="1139" cy="1139"/>
              </a:xfrm>
            </p:grpSpPr>
            <p:sp>
              <p:nvSpPr>
                <p:cNvPr id="925703" name="Oval 7"/>
                <p:cNvSpPr>
                  <a:spLocks noChangeArrowheads="1"/>
                </p:cNvSpPr>
                <p:nvPr/>
              </p:nvSpPr>
              <p:spPr bwMode="auto">
                <a:xfrm>
                  <a:off x="702" y="2455"/>
                  <a:ext cx="1139" cy="1139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704" name="Oval 8"/>
                <p:cNvSpPr>
                  <a:spLocks noChangeArrowheads="1"/>
                </p:cNvSpPr>
                <p:nvPr/>
              </p:nvSpPr>
              <p:spPr bwMode="auto">
                <a:xfrm>
                  <a:off x="1205" y="2958"/>
                  <a:ext cx="132" cy="13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5705" name="Group 9"/>
              <p:cNvGrpSpPr>
                <a:grpSpLocks/>
              </p:cNvGrpSpPr>
              <p:nvPr/>
            </p:nvGrpSpPr>
            <p:grpSpPr bwMode="auto">
              <a:xfrm>
                <a:off x="2331" y="2124"/>
                <a:ext cx="1139" cy="1139"/>
                <a:chOff x="702" y="2455"/>
                <a:chExt cx="1139" cy="1139"/>
              </a:xfrm>
            </p:grpSpPr>
            <p:sp>
              <p:nvSpPr>
                <p:cNvPr id="925706" name="Oval 10"/>
                <p:cNvSpPr>
                  <a:spLocks noChangeArrowheads="1"/>
                </p:cNvSpPr>
                <p:nvPr/>
              </p:nvSpPr>
              <p:spPr bwMode="auto">
                <a:xfrm>
                  <a:off x="702" y="2455"/>
                  <a:ext cx="1139" cy="1139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707" name="Oval 11"/>
                <p:cNvSpPr>
                  <a:spLocks noChangeArrowheads="1"/>
                </p:cNvSpPr>
                <p:nvPr/>
              </p:nvSpPr>
              <p:spPr bwMode="auto">
                <a:xfrm>
                  <a:off x="1205" y="2958"/>
                  <a:ext cx="132" cy="13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5708" name="Line 12"/>
            <p:cNvSpPr>
              <a:spLocks noChangeShapeType="1"/>
            </p:cNvSpPr>
            <p:nvPr/>
          </p:nvSpPr>
          <p:spPr bwMode="auto">
            <a:xfrm>
              <a:off x="2532" y="2533"/>
              <a:ext cx="0" cy="13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09" name="Line 13"/>
            <p:cNvSpPr>
              <a:spLocks noChangeShapeType="1"/>
            </p:cNvSpPr>
            <p:nvPr/>
          </p:nvSpPr>
          <p:spPr bwMode="auto">
            <a:xfrm>
              <a:off x="3470" y="2533"/>
              <a:ext cx="0" cy="13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10" name="Line 14"/>
            <p:cNvSpPr>
              <a:spLocks noChangeShapeType="1"/>
            </p:cNvSpPr>
            <p:nvPr/>
          </p:nvSpPr>
          <p:spPr bwMode="auto">
            <a:xfrm flipH="1">
              <a:off x="2532" y="3816"/>
              <a:ext cx="2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11" name="Line 15"/>
            <p:cNvSpPr>
              <a:spLocks noChangeShapeType="1"/>
            </p:cNvSpPr>
            <p:nvPr/>
          </p:nvSpPr>
          <p:spPr bwMode="auto">
            <a:xfrm>
              <a:off x="3248" y="3816"/>
              <a:ext cx="2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12" name="Text Box 16"/>
            <p:cNvSpPr txBox="1">
              <a:spLocks noChangeArrowheads="1"/>
            </p:cNvSpPr>
            <p:nvPr/>
          </p:nvSpPr>
          <p:spPr bwMode="auto">
            <a:xfrm>
              <a:off x="2702" y="3683"/>
              <a:ext cx="58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74 pm</a:t>
              </a:r>
            </a:p>
          </p:txBody>
        </p:sp>
      </p:grpSp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771525"/>
          </a:xfrm>
        </p:spPr>
        <p:txBody>
          <a:bodyPr/>
          <a:lstStyle/>
          <a:p>
            <a:r>
              <a:rPr lang="en-US"/>
              <a:t>Bohr model of the atom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484" y="916551"/>
            <a:ext cx="8996516" cy="508112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Bohr was able to use his model hydrogen to:</a:t>
            </a:r>
            <a:r>
              <a:rPr lang="en-US" dirty="0"/>
              <a:t> </a:t>
            </a:r>
          </a:p>
          <a:p>
            <a:pPr>
              <a:buFontTx/>
              <a:buChar char="•"/>
            </a:pPr>
            <a:r>
              <a:rPr lang="en-US" dirty="0"/>
              <a:t>Account for the observed spectral lines.</a:t>
            </a:r>
          </a:p>
          <a:p>
            <a:pPr>
              <a:buFontTx/>
              <a:buChar char="•"/>
            </a:pPr>
            <a:r>
              <a:rPr lang="en-US" dirty="0"/>
              <a:t>Calculate the radius for hydrogen atoms.</a:t>
            </a:r>
          </a:p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 model did not account for: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Atoms other than hydrogen. Why not?</a:t>
            </a:r>
          </a:p>
          <a:p>
            <a:pPr lvl="1">
              <a:buFontTx/>
              <a:buChar char="•"/>
            </a:pPr>
            <a:r>
              <a:rPr lang="en-US" dirty="0"/>
              <a:t>Degenerate state?  Ask me after we do quantum model!</a:t>
            </a:r>
          </a:p>
          <a:p>
            <a:pPr lvl="1">
              <a:buFontTx/>
              <a:buChar char="•"/>
            </a:pPr>
            <a:r>
              <a:rPr lang="en-US" dirty="0"/>
              <a:t>Shielding?</a:t>
            </a:r>
          </a:p>
          <a:p>
            <a:pPr>
              <a:buFontTx/>
              <a:buChar char="•"/>
            </a:pPr>
            <a:r>
              <a:rPr lang="en-US" dirty="0"/>
              <a:t>Why energy was quantized.</a:t>
            </a:r>
          </a:p>
          <a:p>
            <a:r>
              <a:rPr lang="en-US" dirty="0"/>
              <a:t>His concept of electrons moving in fixed orbits was later abandoned.</a:t>
            </a:r>
          </a:p>
        </p:txBody>
      </p:sp>
    </p:spTree>
  </p:cSld>
  <p:clrMapOvr>
    <a:masterClrMapping/>
  </p:clrMapOvr>
  <p:transition>
    <p:wipe dir="r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746" name="Object 2"/>
          <p:cNvGraphicFramePr>
            <a:graphicFrameLocks/>
          </p:cNvGraphicFramePr>
          <p:nvPr/>
        </p:nvGraphicFramePr>
        <p:xfrm>
          <a:off x="2003425" y="2674938"/>
          <a:ext cx="6245225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51" name="Aldus IntelliDraw Drawing" r:id="rId4" imgW="7340600" imgH="4762500" progId="IntelliDraw">
                  <p:embed/>
                </p:oleObj>
              </mc:Choice>
              <mc:Fallback>
                <p:oleObj name="Aldus IntelliDraw Drawing" r:id="rId4" imgW="7340600" imgH="4762500" progId="IntelliDraw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2674938"/>
                        <a:ext cx="6245225" cy="366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682625"/>
          </a:xfrm>
          <a:noFill/>
          <a:ln/>
        </p:spPr>
        <p:txBody>
          <a:bodyPr/>
          <a:lstStyle/>
          <a:p>
            <a:r>
              <a:rPr lang="en-US"/>
              <a:t>Valence bond method</a:t>
            </a:r>
          </a:p>
        </p:txBody>
      </p:sp>
      <p:sp>
        <p:nvSpPr>
          <p:cNvPr id="927748" name="Rectangle 4"/>
          <p:cNvSpPr>
            <a:spLocks noChangeArrowheads="1"/>
          </p:cNvSpPr>
          <p:nvPr/>
        </p:nvSpPr>
        <p:spPr bwMode="auto">
          <a:xfrm>
            <a:off x="4387850" y="3833813"/>
            <a:ext cx="13636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l-GR" dirty="0">
                <a:latin typeface="Times" pitchFamily="-64" charset="0"/>
              </a:rPr>
              <a:t>σ</a:t>
            </a:r>
            <a:r>
              <a:rPr lang="en-US" sz="2800" dirty="0"/>
              <a:t> bond</a:t>
            </a:r>
          </a:p>
        </p:txBody>
      </p:sp>
      <p:sp>
        <p:nvSpPr>
          <p:cNvPr id="927749" name="Rectangle 5"/>
          <p:cNvSpPr>
            <a:spLocks noChangeArrowheads="1"/>
          </p:cNvSpPr>
          <p:nvPr/>
        </p:nvSpPr>
        <p:spPr bwMode="auto">
          <a:xfrm>
            <a:off x="6757988" y="2465388"/>
            <a:ext cx="13398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latin typeface="Times" pitchFamily="-64" charset="0"/>
              </a:rPr>
              <a:t>π</a:t>
            </a:r>
            <a:r>
              <a:rPr lang="en-US" sz="2800"/>
              <a:t> bond</a:t>
            </a:r>
          </a:p>
        </p:txBody>
      </p:sp>
      <p:sp>
        <p:nvSpPr>
          <p:cNvPr id="927750" name="Rectangle 6"/>
          <p:cNvSpPr>
            <a:spLocks noChangeArrowheads="1"/>
          </p:cNvSpPr>
          <p:nvPr/>
        </p:nvSpPr>
        <p:spPr bwMode="auto">
          <a:xfrm>
            <a:off x="6626225" y="5722938"/>
            <a:ext cx="17700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latin typeface="Times" pitchFamily="-64" charset="0"/>
              </a:rPr>
              <a:t>π</a:t>
            </a:r>
            <a:r>
              <a:rPr lang="en-US" sz="2800"/>
              <a:t> overlap</a:t>
            </a:r>
          </a:p>
        </p:txBody>
      </p:sp>
      <p:sp>
        <p:nvSpPr>
          <p:cNvPr id="927751" name="Line 7"/>
          <p:cNvSpPr>
            <a:spLocks noChangeShapeType="1"/>
          </p:cNvSpPr>
          <p:nvPr/>
        </p:nvSpPr>
        <p:spPr bwMode="auto">
          <a:xfrm flipH="1" flipV="1">
            <a:off x="5734050" y="5772150"/>
            <a:ext cx="83185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752" name="Line 8"/>
          <p:cNvSpPr>
            <a:spLocks noChangeShapeType="1"/>
          </p:cNvSpPr>
          <p:nvPr/>
        </p:nvSpPr>
        <p:spPr bwMode="auto">
          <a:xfrm flipH="1">
            <a:off x="6007100" y="2701925"/>
            <a:ext cx="741363" cy="39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753" name="Rectangle 9"/>
          <p:cNvSpPr>
            <a:spLocks noChangeArrowheads="1"/>
          </p:cNvSpPr>
          <p:nvPr/>
        </p:nvSpPr>
        <p:spPr bwMode="auto">
          <a:xfrm>
            <a:off x="411163" y="950913"/>
            <a:ext cx="8493125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Multiple bonds are formed by the side-to-side overlap of orbitals.  The bonding pair is held above and below the two nuclei and is called a </a:t>
            </a:r>
            <a:r>
              <a:rPr lang="en-US" sz="2800">
                <a:solidFill>
                  <a:schemeClr val="accent1"/>
                </a:solidFill>
              </a:rPr>
              <a:t>pi (</a:t>
            </a:r>
            <a:r>
              <a:rPr lang="en-US" sz="2800" b="1">
                <a:solidFill>
                  <a:schemeClr val="accent1"/>
                </a:solidFill>
                <a:latin typeface="Times" pitchFamily="-64" charset="0"/>
              </a:rPr>
              <a:t>π</a:t>
            </a:r>
            <a:r>
              <a:rPr lang="en-US" sz="2800" b="1">
                <a:solidFill>
                  <a:schemeClr val="accent1"/>
                </a:solidFill>
              </a:rPr>
              <a:t>) bond.</a:t>
            </a:r>
          </a:p>
        </p:txBody>
      </p:sp>
      <p:sp>
        <p:nvSpPr>
          <p:cNvPr id="927754" name="Rectangle 10"/>
          <p:cNvSpPr>
            <a:spLocks noChangeArrowheads="1"/>
          </p:cNvSpPr>
          <p:nvPr/>
        </p:nvSpPr>
        <p:spPr bwMode="auto">
          <a:xfrm>
            <a:off x="1317625" y="3297238"/>
            <a:ext cx="12319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C</a:t>
            </a:r>
            <a:r>
              <a:rPr lang="en-US" sz="3600" baseline="-25000"/>
              <a:t>2</a:t>
            </a:r>
            <a:r>
              <a:rPr lang="en-US" sz="3600"/>
              <a:t>H</a:t>
            </a:r>
            <a:r>
              <a:rPr lang="en-US" sz="3600" baseline="-25000"/>
              <a:t>4</a:t>
            </a:r>
          </a:p>
        </p:txBody>
      </p:sp>
    </p:spTree>
  </p:cSld>
  <p:clrMapOvr>
    <a:masterClrMapping/>
  </p:clrMapOvr>
  <p:transition>
    <p:pull dir="rd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0"/>
            <a:ext cx="7112000" cy="939800"/>
          </a:xfrm>
        </p:spPr>
        <p:txBody>
          <a:bodyPr/>
          <a:lstStyle/>
          <a:p>
            <a:r>
              <a:rPr lang="en-US"/>
              <a:t>Valence bond method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041400"/>
            <a:ext cx="8308975" cy="5500688"/>
          </a:xfrm>
        </p:spPr>
        <p:txBody>
          <a:bodyPr/>
          <a:lstStyle/>
          <a:p>
            <a:r>
              <a:rPr lang="en-US" b="1"/>
              <a:t>Hybrid orbitals are need to account for the geometry that we observe for many molecules.</a:t>
            </a:r>
          </a:p>
          <a:p>
            <a:endParaRPr lang="en-US" sz="1800"/>
          </a:p>
          <a:p>
            <a:r>
              <a:rPr lang="en-US"/>
              <a:t>	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- Carbon</a:t>
            </a:r>
          </a:p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Outer electron configuration of 2</a:t>
            </a:r>
            <a:r>
              <a:rPr lang="en-US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2p</a:t>
            </a:r>
            <a:r>
              <a:rPr lang="en-US" i="1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2p</a:t>
            </a:r>
            <a:r>
              <a:rPr lang="en-US" i="1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/>
          </a:p>
          <a:p>
            <a:endParaRPr lang="en-US" sz="1800"/>
          </a:p>
          <a:p>
            <a:r>
              <a:rPr lang="en-US"/>
              <a:t>	We know that carbon will form four equivalent bonds - CH</a:t>
            </a:r>
            <a:r>
              <a:rPr lang="en-US" baseline="-25000"/>
              <a:t>4</a:t>
            </a:r>
            <a:r>
              <a:rPr lang="en-US"/>
              <a:t>, CH</a:t>
            </a:r>
            <a:r>
              <a:rPr lang="en-US" baseline="-25000"/>
              <a:t>2</a:t>
            </a:r>
            <a:r>
              <a:rPr lang="en-US"/>
              <a:t>Cl</a:t>
            </a:r>
            <a:r>
              <a:rPr lang="en-US" baseline="-25000"/>
              <a:t>2 </a:t>
            </a:r>
            <a:r>
              <a:rPr lang="en-US"/>
              <a:t>, CCl</a:t>
            </a:r>
            <a:r>
              <a:rPr lang="en-US" baseline="-25000"/>
              <a:t>4</a:t>
            </a:r>
            <a:r>
              <a:rPr lang="en-US"/>
              <a:t>.</a:t>
            </a:r>
          </a:p>
          <a:p>
            <a:endParaRPr lang="en-US" sz="1800"/>
          </a:p>
          <a:p>
            <a:r>
              <a:rPr lang="en-US"/>
              <a:t>	The electron configuration appears to indicate that only two bonds would form and they would be at right angles -- not tetrahedral angles.</a:t>
            </a:r>
          </a:p>
        </p:txBody>
      </p:sp>
    </p:spTree>
  </p:cSld>
  <p:clrMapOvr>
    <a:masterClrMapping/>
  </p:clrMapOvr>
  <p:transition>
    <p:pull dir="rd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112000" cy="939800"/>
          </a:xfrm>
        </p:spPr>
        <p:txBody>
          <a:bodyPr/>
          <a:lstStyle/>
          <a:p>
            <a:r>
              <a:rPr lang="en-US"/>
              <a:t>Hybridization</a:t>
            </a: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027113"/>
            <a:ext cx="8824912" cy="1339850"/>
          </a:xfrm>
        </p:spPr>
        <p:txBody>
          <a:bodyPr/>
          <a:lstStyle/>
          <a:p>
            <a:r>
              <a:rPr lang="en-US" sz="3200"/>
              <a:t>To explain why carbon forms four identical single bonds, we assume the the original orbitals will blend together.</a:t>
            </a:r>
            <a:endParaRPr lang="en-US"/>
          </a:p>
        </p:txBody>
      </p:sp>
      <p:grpSp>
        <p:nvGrpSpPr>
          <p:cNvPr id="931844" name="Group 4"/>
          <p:cNvGrpSpPr>
            <a:grpSpLocks/>
          </p:cNvGrpSpPr>
          <p:nvPr/>
        </p:nvGrpSpPr>
        <p:grpSpPr bwMode="auto">
          <a:xfrm>
            <a:off x="738188" y="2767013"/>
            <a:ext cx="7739062" cy="3211512"/>
            <a:chOff x="465" y="2104"/>
            <a:chExt cx="4875" cy="2023"/>
          </a:xfrm>
        </p:grpSpPr>
        <p:sp>
          <p:nvSpPr>
            <p:cNvPr id="931845" name="Line 5"/>
            <p:cNvSpPr>
              <a:spLocks noChangeShapeType="1"/>
            </p:cNvSpPr>
            <p:nvPr/>
          </p:nvSpPr>
          <p:spPr bwMode="auto">
            <a:xfrm flipV="1">
              <a:off x="899" y="2104"/>
              <a:ext cx="0" cy="17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46" name="Line 6"/>
            <p:cNvSpPr>
              <a:spLocks noChangeShapeType="1"/>
            </p:cNvSpPr>
            <p:nvPr/>
          </p:nvSpPr>
          <p:spPr bwMode="auto">
            <a:xfrm>
              <a:off x="1389" y="3627"/>
              <a:ext cx="2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1847" name="Group 7"/>
            <p:cNvGrpSpPr>
              <a:grpSpLocks/>
            </p:cNvGrpSpPr>
            <p:nvPr/>
          </p:nvGrpSpPr>
          <p:grpSpPr bwMode="auto">
            <a:xfrm>
              <a:off x="1389" y="2366"/>
              <a:ext cx="981" cy="0"/>
              <a:chOff x="1389" y="2366"/>
              <a:chExt cx="981" cy="0"/>
            </a:xfrm>
          </p:grpSpPr>
          <p:sp>
            <p:nvSpPr>
              <p:cNvPr id="931848" name="Line 8"/>
              <p:cNvSpPr>
                <a:spLocks noChangeShapeType="1"/>
              </p:cNvSpPr>
              <p:nvPr/>
            </p:nvSpPr>
            <p:spPr bwMode="auto">
              <a:xfrm>
                <a:off x="1389" y="236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49" name="Line 9"/>
              <p:cNvSpPr>
                <a:spLocks noChangeShapeType="1"/>
              </p:cNvSpPr>
              <p:nvPr/>
            </p:nvSpPr>
            <p:spPr bwMode="auto">
              <a:xfrm>
                <a:off x="1748" y="236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50" name="Line 10"/>
              <p:cNvSpPr>
                <a:spLocks noChangeShapeType="1"/>
              </p:cNvSpPr>
              <p:nvPr/>
            </p:nvSpPr>
            <p:spPr bwMode="auto">
              <a:xfrm>
                <a:off x="2107" y="236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31851" name="Group 11"/>
            <p:cNvGrpSpPr>
              <a:grpSpLocks/>
            </p:cNvGrpSpPr>
            <p:nvPr/>
          </p:nvGrpSpPr>
          <p:grpSpPr bwMode="auto">
            <a:xfrm>
              <a:off x="3113" y="2775"/>
              <a:ext cx="1264" cy="0"/>
              <a:chOff x="3452" y="2841"/>
              <a:chExt cx="1264" cy="0"/>
            </a:xfrm>
          </p:grpSpPr>
          <p:sp>
            <p:nvSpPr>
              <p:cNvPr id="931852" name="Line 12"/>
              <p:cNvSpPr>
                <a:spLocks noChangeShapeType="1"/>
              </p:cNvSpPr>
              <p:nvPr/>
            </p:nvSpPr>
            <p:spPr bwMode="auto">
              <a:xfrm>
                <a:off x="3452" y="2841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53" name="Line 13"/>
              <p:cNvSpPr>
                <a:spLocks noChangeShapeType="1"/>
              </p:cNvSpPr>
              <p:nvPr/>
            </p:nvSpPr>
            <p:spPr bwMode="auto">
              <a:xfrm>
                <a:off x="3785" y="2841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54" name="Line 14"/>
              <p:cNvSpPr>
                <a:spLocks noChangeShapeType="1"/>
              </p:cNvSpPr>
              <p:nvPr/>
            </p:nvSpPr>
            <p:spPr bwMode="auto">
              <a:xfrm>
                <a:off x="4119" y="2841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55" name="Line 15"/>
              <p:cNvSpPr>
                <a:spLocks noChangeShapeType="1"/>
              </p:cNvSpPr>
              <p:nvPr/>
            </p:nvSpPr>
            <p:spPr bwMode="auto">
              <a:xfrm>
                <a:off x="4453" y="2841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1856" name="Line 16"/>
            <p:cNvSpPr>
              <a:spLocks noChangeShapeType="1"/>
            </p:cNvSpPr>
            <p:nvPr/>
          </p:nvSpPr>
          <p:spPr bwMode="auto">
            <a:xfrm flipV="1">
              <a:off x="4153" y="2556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1857" name="Group 17"/>
            <p:cNvGrpSpPr>
              <a:grpSpLocks/>
            </p:cNvGrpSpPr>
            <p:nvPr/>
          </p:nvGrpSpPr>
          <p:grpSpPr bwMode="auto">
            <a:xfrm>
              <a:off x="1455" y="3394"/>
              <a:ext cx="96" cy="219"/>
              <a:chOff x="2419" y="3723"/>
              <a:chExt cx="96" cy="219"/>
            </a:xfrm>
          </p:grpSpPr>
          <p:sp>
            <p:nvSpPr>
              <p:cNvPr id="931858" name="Line 18"/>
              <p:cNvSpPr>
                <a:spLocks noChangeShapeType="1"/>
              </p:cNvSpPr>
              <p:nvPr/>
            </p:nvSpPr>
            <p:spPr bwMode="auto">
              <a:xfrm flipV="1">
                <a:off x="2419" y="3723"/>
                <a:ext cx="0" cy="219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59" name="Line 19"/>
              <p:cNvSpPr>
                <a:spLocks noChangeShapeType="1"/>
              </p:cNvSpPr>
              <p:nvPr/>
            </p:nvSpPr>
            <p:spPr bwMode="auto">
              <a:xfrm>
                <a:off x="2515" y="3723"/>
                <a:ext cx="0" cy="219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1860" name="Line 20"/>
            <p:cNvSpPr>
              <a:spLocks noChangeShapeType="1"/>
            </p:cNvSpPr>
            <p:nvPr/>
          </p:nvSpPr>
          <p:spPr bwMode="auto">
            <a:xfrm flipV="1">
              <a:off x="3843" y="2556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61" name="Line 21"/>
            <p:cNvSpPr>
              <a:spLocks noChangeShapeType="1"/>
            </p:cNvSpPr>
            <p:nvPr/>
          </p:nvSpPr>
          <p:spPr bwMode="auto">
            <a:xfrm flipV="1">
              <a:off x="3502" y="2556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62" name="Line 22"/>
            <p:cNvSpPr>
              <a:spLocks noChangeShapeType="1"/>
            </p:cNvSpPr>
            <p:nvPr/>
          </p:nvSpPr>
          <p:spPr bwMode="auto">
            <a:xfrm flipV="1">
              <a:off x="3181" y="2556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63" name="Line 23"/>
            <p:cNvSpPr>
              <a:spLocks noChangeShapeType="1"/>
            </p:cNvSpPr>
            <p:nvPr/>
          </p:nvSpPr>
          <p:spPr bwMode="auto">
            <a:xfrm flipV="1">
              <a:off x="1819" y="2147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64" name="Line 24"/>
            <p:cNvSpPr>
              <a:spLocks noChangeShapeType="1"/>
            </p:cNvSpPr>
            <p:nvPr/>
          </p:nvSpPr>
          <p:spPr bwMode="auto">
            <a:xfrm flipV="1">
              <a:off x="1466" y="2147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65" name="Text Box 25"/>
            <p:cNvSpPr txBox="1">
              <a:spLocks noChangeArrowheads="1"/>
            </p:cNvSpPr>
            <p:nvPr/>
          </p:nvSpPr>
          <p:spPr bwMode="auto">
            <a:xfrm>
              <a:off x="1191" y="3762"/>
              <a:ext cx="4149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/>
                <a:t>Unhybridized                Hybridized</a:t>
              </a:r>
            </a:p>
          </p:txBody>
        </p:sp>
        <p:sp>
          <p:nvSpPr>
            <p:cNvPr id="931866" name="Text Box 26"/>
            <p:cNvSpPr txBox="1">
              <a:spLocks noChangeArrowheads="1"/>
            </p:cNvSpPr>
            <p:nvPr/>
          </p:nvSpPr>
          <p:spPr bwMode="auto">
            <a:xfrm rot="-5400000">
              <a:off x="225" y="2793"/>
              <a:ext cx="76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energy</a:t>
              </a:r>
            </a:p>
          </p:txBody>
        </p:sp>
        <p:sp>
          <p:nvSpPr>
            <p:cNvPr id="931867" name="Text Box 27"/>
            <p:cNvSpPr txBox="1">
              <a:spLocks noChangeArrowheads="1"/>
            </p:cNvSpPr>
            <p:nvPr/>
          </p:nvSpPr>
          <p:spPr bwMode="auto">
            <a:xfrm>
              <a:off x="1005" y="3453"/>
              <a:ext cx="33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s</a:t>
              </a:r>
              <a:endParaRPr lang="en-US"/>
            </a:p>
          </p:txBody>
        </p:sp>
        <p:sp>
          <p:nvSpPr>
            <p:cNvPr id="931868" name="Text Box 28"/>
            <p:cNvSpPr txBox="1">
              <a:spLocks noChangeArrowheads="1"/>
            </p:cNvSpPr>
            <p:nvPr/>
          </p:nvSpPr>
          <p:spPr bwMode="auto">
            <a:xfrm>
              <a:off x="989" y="2212"/>
              <a:ext cx="35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p</a:t>
              </a:r>
              <a:endParaRPr lang="en-US"/>
            </a:p>
          </p:txBody>
        </p:sp>
        <p:sp>
          <p:nvSpPr>
            <p:cNvPr id="931869" name="Text Box 29"/>
            <p:cNvSpPr txBox="1">
              <a:spLocks noChangeArrowheads="1"/>
            </p:cNvSpPr>
            <p:nvPr/>
          </p:nvSpPr>
          <p:spPr bwMode="auto">
            <a:xfrm>
              <a:off x="4509" y="2565"/>
              <a:ext cx="648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2</a:t>
              </a:r>
              <a:r>
                <a:rPr lang="en-US" sz="3200" i="1"/>
                <a:t>sp</a:t>
              </a:r>
              <a:r>
                <a:rPr lang="en-US" sz="3200" baseline="30000"/>
                <a:t>3</a:t>
              </a:r>
              <a:endParaRPr lang="en-US" sz="2800"/>
            </a:p>
          </p:txBody>
        </p:sp>
      </p:grpSp>
    </p:spTree>
  </p:cSld>
  <p:clrMapOvr>
    <a:masterClrMapping/>
  </p:clrMapOvr>
  <p:transition>
    <p:pull dir="rd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Hybridization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963" y="1349375"/>
            <a:ext cx="8555037" cy="2641600"/>
          </a:xfrm>
          <a:noFill/>
          <a:ln/>
        </p:spPr>
        <p:txBody>
          <a:bodyPr/>
          <a:lstStyle/>
          <a:p>
            <a:r>
              <a:rPr lang="en-US" sz="3200"/>
              <a:t>In the case of a carbon that has 4 single bonds, all of the orbitals are hybrids.</a:t>
            </a:r>
            <a:endParaRPr lang="en-US"/>
          </a:p>
          <a:p>
            <a:endParaRPr lang="en-US" sz="1800"/>
          </a:p>
          <a:p>
            <a:pPr algn="ctr"/>
            <a:r>
              <a:rPr lang="en-US" sz="3600" i="1"/>
              <a:t>sp</a:t>
            </a:r>
            <a:r>
              <a:rPr lang="en-US" sz="3600" baseline="30000"/>
              <a:t>3</a:t>
            </a:r>
          </a:p>
          <a:p>
            <a:endParaRPr lang="en-US"/>
          </a:p>
          <a:p>
            <a:r>
              <a:rPr lang="en-US"/>
              <a:t>			25% </a:t>
            </a:r>
            <a:r>
              <a:rPr lang="en-US" i="1"/>
              <a:t>s</a:t>
            </a:r>
            <a:r>
              <a:rPr lang="en-US"/>
              <a:t> and 75% </a:t>
            </a:r>
            <a:r>
              <a:rPr lang="en-US" i="1"/>
              <a:t>p</a:t>
            </a:r>
            <a:r>
              <a:rPr lang="en-US"/>
              <a:t> character</a:t>
            </a:r>
          </a:p>
        </p:txBody>
      </p:sp>
      <p:sp>
        <p:nvSpPr>
          <p:cNvPr id="933892" name="Oval 4"/>
          <p:cNvSpPr>
            <a:spLocks noChangeArrowheads="1"/>
          </p:cNvSpPr>
          <p:nvPr/>
        </p:nvSpPr>
        <p:spPr bwMode="auto">
          <a:xfrm>
            <a:off x="1042988" y="4454525"/>
            <a:ext cx="901700" cy="844550"/>
          </a:xfrm>
          <a:prstGeom prst="ellipse">
            <a:avLst/>
          </a:prstGeom>
          <a:gradFill rotWithShape="0">
            <a:gsLst>
              <a:gs pos="0">
                <a:srgbClr val="063DE8">
                  <a:gamma/>
                  <a:tint val="0"/>
                  <a:invGamma/>
                </a:srgbClr>
              </a:gs>
              <a:gs pos="100000">
                <a:srgbClr val="063DE8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3893" name="Oval 5"/>
          <p:cNvSpPr>
            <a:spLocks noChangeArrowheads="1"/>
          </p:cNvSpPr>
          <p:nvPr/>
        </p:nvSpPr>
        <p:spPr bwMode="auto">
          <a:xfrm>
            <a:off x="3100388" y="4730750"/>
            <a:ext cx="1073150" cy="292100"/>
          </a:xfrm>
          <a:prstGeom prst="ellipse">
            <a:avLst/>
          </a:prstGeom>
          <a:gradFill rotWithShape="0">
            <a:gsLst>
              <a:gs pos="0">
                <a:srgbClr val="FC0128">
                  <a:gamma/>
                  <a:tint val="0"/>
                  <a:invGamma/>
                </a:srgbClr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3894" name="Oval 6"/>
          <p:cNvSpPr>
            <a:spLocks noChangeArrowheads="1"/>
          </p:cNvSpPr>
          <p:nvPr/>
        </p:nvSpPr>
        <p:spPr bwMode="auto">
          <a:xfrm>
            <a:off x="4281488" y="4730750"/>
            <a:ext cx="1073150" cy="292100"/>
          </a:xfrm>
          <a:prstGeom prst="ellipse">
            <a:avLst/>
          </a:prstGeom>
          <a:gradFill rotWithShape="0">
            <a:gsLst>
              <a:gs pos="0">
                <a:srgbClr val="FC0128">
                  <a:gamma/>
                  <a:tint val="0"/>
                  <a:invGamma/>
                </a:srgbClr>
              </a:gs>
              <a:gs pos="100000">
                <a:srgbClr val="FC0128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3895" name="Rectangle 7"/>
          <p:cNvSpPr>
            <a:spLocks noChangeArrowheads="1"/>
          </p:cNvSpPr>
          <p:nvPr/>
        </p:nvSpPr>
        <p:spPr bwMode="auto">
          <a:xfrm>
            <a:off x="2273300" y="4613275"/>
            <a:ext cx="6889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/>
              <a:t>+ 3</a:t>
            </a:r>
          </a:p>
        </p:txBody>
      </p:sp>
      <p:sp>
        <p:nvSpPr>
          <p:cNvPr id="933896" name="Oval 8"/>
          <p:cNvSpPr>
            <a:spLocks noChangeArrowheads="1"/>
          </p:cNvSpPr>
          <p:nvPr/>
        </p:nvSpPr>
        <p:spPr bwMode="auto">
          <a:xfrm>
            <a:off x="6986588" y="4749800"/>
            <a:ext cx="349250" cy="254000"/>
          </a:xfrm>
          <a:prstGeom prst="ellipse">
            <a:avLst/>
          </a:prstGeom>
          <a:gradFill rotWithShape="0">
            <a:gsLst>
              <a:gs pos="0">
                <a:srgbClr val="B760F9">
                  <a:gamma/>
                  <a:tint val="0"/>
                  <a:invGamma/>
                </a:srgbClr>
              </a:gs>
              <a:gs pos="100000">
                <a:srgbClr val="B760F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3897" name="Oval 9"/>
          <p:cNvSpPr>
            <a:spLocks noChangeArrowheads="1"/>
          </p:cNvSpPr>
          <p:nvPr/>
        </p:nvSpPr>
        <p:spPr bwMode="auto">
          <a:xfrm>
            <a:off x="7405688" y="4683125"/>
            <a:ext cx="825500" cy="387350"/>
          </a:xfrm>
          <a:prstGeom prst="ellipse">
            <a:avLst/>
          </a:prstGeom>
          <a:gradFill rotWithShape="0">
            <a:gsLst>
              <a:gs pos="0">
                <a:srgbClr val="B760F9">
                  <a:gamma/>
                  <a:tint val="0"/>
                  <a:invGamma/>
                </a:srgbClr>
              </a:gs>
              <a:gs pos="100000">
                <a:srgbClr val="B760F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3898" name="Line 10"/>
          <p:cNvSpPr>
            <a:spLocks noChangeShapeType="1"/>
          </p:cNvSpPr>
          <p:nvPr/>
        </p:nvSpPr>
        <p:spPr bwMode="auto">
          <a:xfrm>
            <a:off x="5783263" y="4905375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3899" name="Rectangle 11"/>
          <p:cNvSpPr>
            <a:spLocks noChangeArrowheads="1"/>
          </p:cNvSpPr>
          <p:nvPr/>
        </p:nvSpPr>
        <p:spPr bwMode="auto">
          <a:xfrm>
            <a:off x="1311275" y="5353050"/>
            <a:ext cx="652621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 i="1"/>
              <a:t>s                             p                               sp</a:t>
            </a:r>
            <a:r>
              <a:rPr lang="en-US" sz="3600" baseline="30000"/>
              <a:t>3</a:t>
            </a:r>
          </a:p>
        </p:txBody>
      </p:sp>
      <p:sp>
        <p:nvSpPr>
          <p:cNvPr id="933900" name="Rectangle 12"/>
          <p:cNvSpPr>
            <a:spLocks noChangeArrowheads="1"/>
          </p:cNvSpPr>
          <p:nvPr/>
        </p:nvSpPr>
        <p:spPr bwMode="auto">
          <a:xfrm>
            <a:off x="495300" y="4624388"/>
            <a:ext cx="39211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/>
              <a:t>1</a:t>
            </a:r>
          </a:p>
        </p:txBody>
      </p:sp>
      <p:sp>
        <p:nvSpPr>
          <p:cNvPr id="933901" name="Rectangle 13"/>
          <p:cNvSpPr>
            <a:spLocks noChangeArrowheads="1"/>
          </p:cNvSpPr>
          <p:nvPr/>
        </p:nvSpPr>
        <p:spPr bwMode="auto">
          <a:xfrm>
            <a:off x="6561138" y="4649788"/>
            <a:ext cx="3921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/>
              <a:t>4</a:t>
            </a:r>
          </a:p>
        </p:txBody>
      </p:sp>
    </p:spTree>
  </p:cSld>
  <p:clrMapOvr>
    <a:masterClrMapping/>
  </p:clrMapOvr>
  <p:transition>
    <p:pull dir="rd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0"/>
            <a:ext cx="7112000" cy="939800"/>
          </a:xfrm>
          <a:noFill/>
          <a:ln/>
        </p:spPr>
        <p:txBody>
          <a:bodyPr/>
          <a:lstStyle/>
          <a:p>
            <a:r>
              <a:rPr lang="en-US"/>
              <a:t>Ethane, CH</a:t>
            </a:r>
            <a:r>
              <a:rPr lang="en-US" baseline="-25000"/>
              <a:t>3</a:t>
            </a:r>
            <a:r>
              <a:rPr lang="en-US"/>
              <a:t>CH</a:t>
            </a:r>
            <a:r>
              <a:rPr lang="en-US" baseline="-25000"/>
              <a:t>3</a:t>
            </a:r>
            <a:endParaRPr lang="en-US"/>
          </a:p>
        </p:txBody>
      </p:sp>
      <p:grpSp>
        <p:nvGrpSpPr>
          <p:cNvPr id="935939" name="Group 3"/>
          <p:cNvGrpSpPr>
            <a:grpSpLocks/>
          </p:cNvGrpSpPr>
          <p:nvPr/>
        </p:nvGrpSpPr>
        <p:grpSpPr bwMode="auto">
          <a:xfrm>
            <a:off x="0" y="962025"/>
            <a:ext cx="5765800" cy="5092700"/>
            <a:chOff x="344" y="949"/>
            <a:chExt cx="3632" cy="3175"/>
          </a:xfrm>
        </p:grpSpPr>
        <p:pic>
          <p:nvPicPr>
            <p:cNvPr id="935940" name="Picture 4"/>
            <p:cNvPicPr>
              <a:picLocks noChangeArrowheads="1"/>
            </p:cNvPicPr>
            <p:nvPr/>
          </p:nvPicPr>
          <p:blipFill>
            <a:blip r:embed="rId3" cstate="print"/>
            <a:srcRect t="19946"/>
            <a:stretch>
              <a:fillRect/>
            </a:stretch>
          </p:blipFill>
          <p:spPr bwMode="auto">
            <a:xfrm>
              <a:off x="344" y="1274"/>
              <a:ext cx="3632" cy="24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935941" name="Group 5"/>
            <p:cNvGrpSpPr>
              <a:grpSpLocks/>
            </p:cNvGrpSpPr>
            <p:nvPr/>
          </p:nvGrpSpPr>
          <p:grpSpPr bwMode="auto">
            <a:xfrm>
              <a:off x="1429" y="949"/>
              <a:ext cx="1239" cy="3175"/>
              <a:chOff x="1429" y="949"/>
              <a:chExt cx="1239" cy="3175"/>
            </a:xfrm>
          </p:grpSpPr>
          <p:sp>
            <p:nvSpPr>
              <p:cNvPr id="935942" name="Rectangle 6"/>
              <p:cNvSpPr>
                <a:spLocks noChangeArrowheads="1"/>
              </p:cNvSpPr>
              <p:nvPr/>
            </p:nvSpPr>
            <p:spPr bwMode="auto">
              <a:xfrm>
                <a:off x="1536" y="3536"/>
                <a:ext cx="1132" cy="5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/>
                  <a:t>1</a:t>
                </a:r>
                <a:r>
                  <a:rPr lang="en-US" sz="2800" i="1"/>
                  <a:t>s</a:t>
                </a:r>
                <a:r>
                  <a:rPr lang="en-US" sz="2800"/>
                  <a:t> orbital</a:t>
                </a:r>
              </a:p>
              <a:p>
                <a:pPr algn="ctr"/>
                <a:r>
                  <a:rPr lang="en-US" sz="2800"/>
                  <a:t> from H</a:t>
                </a:r>
              </a:p>
            </p:txBody>
          </p:sp>
          <p:sp>
            <p:nvSpPr>
              <p:cNvPr id="935943" name="Rectangle 7"/>
              <p:cNvSpPr>
                <a:spLocks noChangeArrowheads="1"/>
              </p:cNvSpPr>
              <p:nvPr/>
            </p:nvSpPr>
            <p:spPr bwMode="auto">
              <a:xfrm>
                <a:off x="1759" y="2296"/>
                <a:ext cx="865" cy="3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>
                    <a:latin typeface="Times" pitchFamily="-64" charset="0"/>
                  </a:rPr>
                  <a:t>Ó</a:t>
                </a:r>
                <a:r>
                  <a:rPr lang="en-US" sz="2800" b="1">
                    <a:latin typeface="Helvetica" pitchFamily="-64" charset="0"/>
                  </a:rPr>
                  <a:t> </a:t>
                </a:r>
                <a:r>
                  <a:rPr lang="en-US" sz="2800"/>
                  <a:t>bond</a:t>
                </a:r>
              </a:p>
            </p:txBody>
          </p:sp>
          <p:sp>
            <p:nvSpPr>
              <p:cNvPr id="935944" name="Rectangle 8"/>
              <p:cNvSpPr>
                <a:spLocks noChangeArrowheads="1"/>
              </p:cNvSpPr>
              <p:nvPr/>
            </p:nvSpPr>
            <p:spPr bwMode="auto">
              <a:xfrm>
                <a:off x="1656" y="949"/>
                <a:ext cx="931" cy="5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2800" i="1"/>
                  <a:t>sp</a:t>
                </a:r>
                <a:r>
                  <a:rPr lang="en-US" sz="2800" baseline="30000"/>
                  <a:t>3</a:t>
                </a:r>
                <a:endParaRPr lang="en-US" sz="2800"/>
              </a:p>
              <a:p>
                <a:pPr algn="ctr"/>
                <a:r>
                  <a:rPr lang="en-US" sz="2800"/>
                  <a:t>hybrids</a:t>
                </a:r>
                <a:endParaRPr lang="en-US"/>
              </a:p>
            </p:txBody>
          </p:sp>
          <p:sp>
            <p:nvSpPr>
              <p:cNvPr id="935945" name="Line 9"/>
              <p:cNvSpPr>
                <a:spLocks noChangeShapeType="1"/>
              </p:cNvSpPr>
              <p:nvPr/>
            </p:nvSpPr>
            <p:spPr bwMode="auto">
              <a:xfrm>
                <a:off x="2140" y="1426"/>
                <a:ext cx="332" cy="5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46" name="Line 10"/>
              <p:cNvSpPr>
                <a:spLocks noChangeShapeType="1"/>
              </p:cNvSpPr>
              <p:nvPr/>
            </p:nvSpPr>
            <p:spPr bwMode="auto">
              <a:xfrm flipH="1" flipV="1">
                <a:off x="1429" y="3337"/>
                <a:ext cx="211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47" name="Line 11"/>
              <p:cNvSpPr>
                <a:spLocks noChangeShapeType="1"/>
              </p:cNvSpPr>
              <p:nvPr/>
            </p:nvSpPr>
            <p:spPr bwMode="auto">
              <a:xfrm flipH="1">
                <a:off x="1796" y="1438"/>
                <a:ext cx="348" cy="5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35948" name="Text Box 12"/>
          <p:cNvSpPr txBox="1">
            <a:spLocks noChangeArrowheads="1"/>
          </p:cNvSpPr>
          <p:nvPr/>
        </p:nvSpPr>
        <p:spPr bwMode="auto">
          <a:xfrm>
            <a:off x="5264150" y="1871663"/>
            <a:ext cx="3348038" cy="35067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schemeClr val="accent1"/>
                </a:solidFill>
                <a:latin typeface="Times" pitchFamily="-64" charset="0"/>
              </a:rPr>
              <a:t>σ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bond</a:t>
            </a:r>
            <a:r>
              <a:rPr lang="en-US" sz="3200" dirty="0"/>
              <a:t> </a:t>
            </a:r>
            <a:r>
              <a:rPr lang="en-US" sz="2800" dirty="0"/>
              <a:t>- formed </a:t>
            </a:r>
          </a:p>
          <a:p>
            <a:r>
              <a:rPr lang="en-US" sz="2800" dirty="0"/>
              <a:t>by an endwise </a:t>
            </a:r>
          </a:p>
          <a:p>
            <a:r>
              <a:rPr lang="en-US" sz="2800" dirty="0"/>
              <a:t>(head-on) overlap.</a:t>
            </a:r>
            <a:endParaRPr lang="en-US" dirty="0"/>
          </a:p>
          <a:p>
            <a:endParaRPr lang="en-US" dirty="0"/>
          </a:p>
          <a:p>
            <a:r>
              <a:rPr lang="en-US" sz="2800" dirty="0"/>
              <a:t>Molecules are </a:t>
            </a:r>
          </a:p>
          <a:p>
            <a:r>
              <a:rPr lang="en-US" sz="2800" dirty="0"/>
              <a:t>able to rotate</a:t>
            </a:r>
          </a:p>
          <a:p>
            <a:r>
              <a:rPr lang="en-US" sz="2800" dirty="0"/>
              <a:t>around single</a:t>
            </a:r>
          </a:p>
          <a:p>
            <a:r>
              <a:rPr lang="en-US" sz="2800" dirty="0"/>
              <a:t>bonds. </a:t>
            </a:r>
          </a:p>
        </p:txBody>
      </p:sp>
    </p:spTree>
  </p:cSld>
  <p:clrMapOvr>
    <a:masterClrMapping/>
  </p:clrMapOvr>
  <p:transition>
    <p:pull dir="rd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63550"/>
            <a:ext cx="7308850" cy="939800"/>
          </a:xfrm>
          <a:noFill/>
          <a:ln/>
        </p:spPr>
        <p:txBody>
          <a:bodyPr/>
          <a:lstStyle/>
          <a:p>
            <a:r>
              <a:rPr lang="en-US"/>
              <a:t>Rotation of single bond</a:t>
            </a:r>
          </a:p>
        </p:txBody>
      </p:sp>
      <p:pic>
        <p:nvPicPr>
          <p:cNvPr id="937987" name="Picture 937986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301750"/>
            <a:ext cx="5683250" cy="4546600"/>
          </a:xfrm>
          <a:prstGeom prst="rect">
            <a:avLst/>
          </a:prstGeom>
          <a:noFill/>
        </p:spPr>
      </p:pic>
      <p:sp>
        <p:nvSpPr>
          <p:cNvPr id="937988" name="Rectangle 4"/>
          <p:cNvSpPr>
            <a:spLocks noChangeArrowheads="1"/>
          </p:cNvSpPr>
          <p:nvPr/>
        </p:nvSpPr>
        <p:spPr bwMode="auto">
          <a:xfrm>
            <a:off x="0" y="222250"/>
            <a:ext cx="3768725" cy="652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Ethane , CH</a:t>
            </a:r>
            <a:r>
              <a:rPr lang="en-US" sz="36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sz="36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7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37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79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7987"/>
                </p:tgtEl>
              </p:cMediaNode>
            </p:video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784225"/>
          </a:xfrm>
        </p:spPr>
        <p:txBody>
          <a:bodyPr/>
          <a:lstStyle/>
          <a:p>
            <a:r>
              <a:rPr lang="en-US" i="1"/>
              <a:t>sp</a:t>
            </a:r>
            <a:r>
              <a:rPr lang="en-US" baseline="30000"/>
              <a:t>2</a:t>
            </a:r>
            <a:r>
              <a:rPr lang="en-US"/>
              <a:t> hybrid orbitals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290638"/>
            <a:ext cx="8077200" cy="1512887"/>
          </a:xfrm>
        </p:spPr>
        <p:txBody>
          <a:bodyPr/>
          <a:lstStyle/>
          <a:p>
            <a:r>
              <a:rPr lang="en-US"/>
              <a:t>To account for double bonds, a second type of hybrid orbital must be pictured.  An </a:t>
            </a:r>
            <a:r>
              <a:rPr lang="en-US" i="1"/>
              <a:t>sp</a:t>
            </a:r>
            <a:r>
              <a:rPr lang="en-US" baseline="30000"/>
              <a:t>2</a:t>
            </a:r>
            <a:r>
              <a:rPr lang="en-US"/>
              <a:t> hybrid is produced by combining one s and 2 </a:t>
            </a:r>
            <a:r>
              <a:rPr lang="en-US" i="1"/>
              <a:t>p</a:t>
            </a:r>
            <a:r>
              <a:rPr lang="en-US"/>
              <a:t> orbitals.  One </a:t>
            </a:r>
            <a:r>
              <a:rPr lang="en-US" i="1"/>
              <a:t>p</a:t>
            </a:r>
            <a:r>
              <a:rPr lang="en-US"/>
              <a:t> orbital remains.</a:t>
            </a:r>
          </a:p>
        </p:txBody>
      </p:sp>
      <p:sp>
        <p:nvSpPr>
          <p:cNvPr id="940036" name="Line 4"/>
          <p:cNvSpPr>
            <a:spLocks noChangeShapeType="1"/>
          </p:cNvSpPr>
          <p:nvPr/>
        </p:nvSpPr>
        <p:spPr bwMode="auto">
          <a:xfrm flipV="1">
            <a:off x="1530350" y="3030538"/>
            <a:ext cx="0" cy="2747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0037" name="Line 5"/>
          <p:cNvSpPr>
            <a:spLocks noChangeShapeType="1"/>
          </p:cNvSpPr>
          <p:nvPr/>
        </p:nvSpPr>
        <p:spPr bwMode="auto">
          <a:xfrm>
            <a:off x="2308225" y="5448300"/>
            <a:ext cx="417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0038" name="Group 6"/>
          <p:cNvGrpSpPr>
            <a:grpSpLocks/>
          </p:cNvGrpSpPr>
          <p:nvPr/>
        </p:nvGrpSpPr>
        <p:grpSpPr bwMode="auto">
          <a:xfrm>
            <a:off x="2413000" y="5078413"/>
            <a:ext cx="152400" cy="347662"/>
            <a:chOff x="2419" y="3723"/>
            <a:chExt cx="96" cy="219"/>
          </a:xfrm>
        </p:grpSpPr>
        <p:sp>
          <p:nvSpPr>
            <p:cNvPr id="940039" name="Line 7"/>
            <p:cNvSpPr>
              <a:spLocks noChangeShapeType="1"/>
            </p:cNvSpPr>
            <p:nvPr/>
          </p:nvSpPr>
          <p:spPr bwMode="auto">
            <a:xfrm flipV="1">
              <a:off x="2419" y="3723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040" name="Line 8"/>
            <p:cNvSpPr>
              <a:spLocks noChangeShapeType="1"/>
            </p:cNvSpPr>
            <p:nvPr/>
          </p:nvSpPr>
          <p:spPr bwMode="auto">
            <a:xfrm>
              <a:off x="2515" y="3723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0041" name="Line 9"/>
          <p:cNvSpPr>
            <a:spLocks noChangeShapeType="1"/>
          </p:cNvSpPr>
          <p:nvPr/>
        </p:nvSpPr>
        <p:spPr bwMode="auto">
          <a:xfrm>
            <a:off x="5067300" y="4305300"/>
            <a:ext cx="417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0042" name="Line 10"/>
          <p:cNvSpPr>
            <a:spLocks noChangeShapeType="1"/>
          </p:cNvSpPr>
          <p:nvPr/>
        </p:nvSpPr>
        <p:spPr bwMode="auto">
          <a:xfrm>
            <a:off x="5597525" y="4305300"/>
            <a:ext cx="417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0043" name="Line 11"/>
          <p:cNvSpPr>
            <a:spLocks noChangeShapeType="1"/>
          </p:cNvSpPr>
          <p:nvPr/>
        </p:nvSpPr>
        <p:spPr bwMode="auto">
          <a:xfrm>
            <a:off x="6127750" y="4305300"/>
            <a:ext cx="417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0044" name="Line 12"/>
          <p:cNvSpPr>
            <a:spLocks noChangeShapeType="1"/>
          </p:cNvSpPr>
          <p:nvPr/>
        </p:nvSpPr>
        <p:spPr bwMode="auto">
          <a:xfrm flipV="1">
            <a:off x="6189663" y="3957638"/>
            <a:ext cx="0" cy="3476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0045" name="Line 13"/>
          <p:cNvSpPr>
            <a:spLocks noChangeShapeType="1"/>
          </p:cNvSpPr>
          <p:nvPr/>
        </p:nvSpPr>
        <p:spPr bwMode="auto">
          <a:xfrm flipV="1">
            <a:off x="5697538" y="3957638"/>
            <a:ext cx="0" cy="3476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0046" name="Line 14"/>
          <p:cNvSpPr>
            <a:spLocks noChangeShapeType="1"/>
          </p:cNvSpPr>
          <p:nvPr/>
        </p:nvSpPr>
        <p:spPr bwMode="auto">
          <a:xfrm flipV="1">
            <a:off x="5156200" y="3957638"/>
            <a:ext cx="0" cy="3476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0047" name="Group 15"/>
          <p:cNvGrpSpPr>
            <a:grpSpLocks/>
          </p:cNvGrpSpPr>
          <p:nvPr/>
        </p:nvGrpSpPr>
        <p:grpSpPr bwMode="auto">
          <a:xfrm>
            <a:off x="5045075" y="3098800"/>
            <a:ext cx="417513" cy="347663"/>
            <a:chOff x="3113" y="2556"/>
            <a:chExt cx="263" cy="219"/>
          </a:xfrm>
        </p:grpSpPr>
        <p:sp>
          <p:nvSpPr>
            <p:cNvPr id="940048" name="Line 16"/>
            <p:cNvSpPr>
              <a:spLocks noChangeShapeType="1"/>
            </p:cNvSpPr>
            <p:nvPr/>
          </p:nvSpPr>
          <p:spPr bwMode="auto">
            <a:xfrm>
              <a:off x="3113" y="2775"/>
              <a:ext cx="2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049" name="Line 17"/>
            <p:cNvSpPr>
              <a:spLocks noChangeShapeType="1"/>
            </p:cNvSpPr>
            <p:nvPr/>
          </p:nvSpPr>
          <p:spPr bwMode="auto">
            <a:xfrm flipV="1">
              <a:off x="3181" y="2556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0050" name="Group 18"/>
          <p:cNvGrpSpPr>
            <a:grpSpLocks/>
          </p:cNvGrpSpPr>
          <p:nvPr/>
        </p:nvGrpSpPr>
        <p:grpSpPr bwMode="auto">
          <a:xfrm>
            <a:off x="2308225" y="3098800"/>
            <a:ext cx="1557338" cy="347663"/>
            <a:chOff x="1389" y="2147"/>
            <a:chExt cx="981" cy="219"/>
          </a:xfrm>
        </p:grpSpPr>
        <p:grpSp>
          <p:nvGrpSpPr>
            <p:cNvPr id="940051" name="Group 19"/>
            <p:cNvGrpSpPr>
              <a:grpSpLocks/>
            </p:cNvGrpSpPr>
            <p:nvPr/>
          </p:nvGrpSpPr>
          <p:grpSpPr bwMode="auto">
            <a:xfrm>
              <a:off x="1389" y="2366"/>
              <a:ext cx="981" cy="0"/>
              <a:chOff x="1389" y="2366"/>
              <a:chExt cx="981" cy="0"/>
            </a:xfrm>
          </p:grpSpPr>
          <p:sp>
            <p:nvSpPr>
              <p:cNvPr id="940052" name="Line 20"/>
              <p:cNvSpPr>
                <a:spLocks noChangeShapeType="1"/>
              </p:cNvSpPr>
              <p:nvPr/>
            </p:nvSpPr>
            <p:spPr bwMode="auto">
              <a:xfrm>
                <a:off x="1389" y="236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053" name="Line 21"/>
              <p:cNvSpPr>
                <a:spLocks noChangeShapeType="1"/>
              </p:cNvSpPr>
              <p:nvPr/>
            </p:nvSpPr>
            <p:spPr bwMode="auto">
              <a:xfrm>
                <a:off x="1748" y="236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054" name="Line 22"/>
              <p:cNvSpPr>
                <a:spLocks noChangeShapeType="1"/>
              </p:cNvSpPr>
              <p:nvPr/>
            </p:nvSpPr>
            <p:spPr bwMode="auto">
              <a:xfrm>
                <a:off x="2107" y="236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0055" name="Line 23"/>
            <p:cNvSpPr>
              <a:spLocks noChangeShapeType="1"/>
            </p:cNvSpPr>
            <p:nvPr/>
          </p:nvSpPr>
          <p:spPr bwMode="auto">
            <a:xfrm flipV="1">
              <a:off x="1819" y="2147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056" name="Line 24"/>
            <p:cNvSpPr>
              <a:spLocks noChangeShapeType="1"/>
            </p:cNvSpPr>
            <p:nvPr/>
          </p:nvSpPr>
          <p:spPr bwMode="auto">
            <a:xfrm flipV="1">
              <a:off x="1466" y="2147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0057" name="Text Box 25"/>
          <p:cNvSpPr txBox="1">
            <a:spLocks noChangeArrowheads="1"/>
          </p:cNvSpPr>
          <p:nvPr/>
        </p:nvSpPr>
        <p:spPr bwMode="auto">
          <a:xfrm>
            <a:off x="1993900" y="5662613"/>
            <a:ext cx="5976938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Unhybridized          Hybridized</a:t>
            </a:r>
          </a:p>
        </p:txBody>
      </p:sp>
      <p:sp>
        <p:nvSpPr>
          <p:cNvPr id="940058" name="Text Box 26"/>
          <p:cNvSpPr txBox="1">
            <a:spLocks noChangeArrowheads="1"/>
          </p:cNvSpPr>
          <p:nvPr/>
        </p:nvSpPr>
        <p:spPr bwMode="auto">
          <a:xfrm rot="-5400000">
            <a:off x="460375" y="4124325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940059" name="Text Box 27"/>
          <p:cNvSpPr txBox="1">
            <a:spLocks noChangeArrowheads="1"/>
          </p:cNvSpPr>
          <p:nvPr/>
        </p:nvSpPr>
        <p:spPr bwMode="auto">
          <a:xfrm>
            <a:off x="1698625" y="5172075"/>
            <a:ext cx="530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940060" name="Text Box 28"/>
          <p:cNvSpPr txBox="1">
            <a:spLocks noChangeArrowheads="1"/>
          </p:cNvSpPr>
          <p:nvPr/>
        </p:nvSpPr>
        <p:spPr bwMode="auto">
          <a:xfrm>
            <a:off x="1673225" y="3201988"/>
            <a:ext cx="555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p</a:t>
            </a:r>
            <a:endParaRPr lang="en-US"/>
          </a:p>
        </p:txBody>
      </p:sp>
      <p:sp>
        <p:nvSpPr>
          <p:cNvPr id="940061" name="Text Box 29"/>
          <p:cNvSpPr txBox="1">
            <a:spLocks noChangeArrowheads="1"/>
          </p:cNvSpPr>
          <p:nvPr/>
        </p:nvSpPr>
        <p:spPr bwMode="auto">
          <a:xfrm>
            <a:off x="6754813" y="3971925"/>
            <a:ext cx="10287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2</a:t>
            </a:r>
            <a:r>
              <a:rPr lang="en-US" sz="3200" i="1"/>
              <a:t>sp</a:t>
            </a:r>
            <a:r>
              <a:rPr lang="en-US" sz="3200" baseline="30000"/>
              <a:t>2</a:t>
            </a:r>
            <a:endParaRPr lang="en-US" sz="2800"/>
          </a:p>
        </p:txBody>
      </p:sp>
      <p:sp>
        <p:nvSpPr>
          <p:cNvPr id="940062" name="Text Box 30"/>
          <p:cNvSpPr txBox="1">
            <a:spLocks noChangeArrowheads="1"/>
          </p:cNvSpPr>
          <p:nvPr/>
        </p:nvSpPr>
        <p:spPr bwMode="auto">
          <a:xfrm>
            <a:off x="6754813" y="3144838"/>
            <a:ext cx="555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p</a:t>
            </a:r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575" y="0"/>
            <a:ext cx="7112000" cy="939800"/>
          </a:xfrm>
        </p:spPr>
        <p:txBody>
          <a:bodyPr/>
          <a:lstStyle/>
          <a:p>
            <a:r>
              <a:rPr lang="en-US" i="1"/>
              <a:t>sp</a:t>
            </a:r>
            <a:r>
              <a:rPr lang="en-US" baseline="30000"/>
              <a:t>2</a:t>
            </a:r>
            <a:r>
              <a:rPr lang="en-US"/>
              <a:t> hybrid orbitals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863600"/>
            <a:ext cx="8077200" cy="1339850"/>
          </a:xfrm>
        </p:spPr>
        <p:txBody>
          <a:bodyPr/>
          <a:lstStyle/>
          <a:p>
            <a:r>
              <a:rPr lang="en-US" sz="3200"/>
              <a:t>The unhybridized </a:t>
            </a:r>
            <a:r>
              <a:rPr lang="en-US" sz="3200" i="1"/>
              <a:t>p</a:t>
            </a:r>
            <a:r>
              <a:rPr lang="en-US" sz="3200"/>
              <a:t> orbitals are able to overlap, resulting in the formation of a second bond - </a:t>
            </a:r>
            <a:r>
              <a:rPr lang="en-US" sz="3200" b="1">
                <a:latin typeface="Times" pitchFamily="-64" charset="0"/>
              </a:rPr>
              <a:t>π</a:t>
            </a:r>
            <a:r>
              <a:rPr lang="en-US" sz="3200"/>
              <a:t> bond.</a:t>
            </a:r>
          </a:p>
        </p:txBody>
      </p:sp>
      <p:sp>
        <p:nvSpPr>
          <p:cNvPr id="942084" name="Text Box 4"/>
          <p:cNvSpPr txBox="1">
            <a:spLocks noChangeArrowheads="1"/>
          </p:cNvSpPr>
          <p:nvPr/>
        </p:nvSpPr>
        <p:spPr bwMode="auto">
          <a:xfrm>
            <a:off x="4719638" y="2390775"/>
            <a:ext cx="4022725" cy="38735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800"/>
              <a:t>A </a:t>
            </a:r>
            <a:r>
              <a:rPr lang="en-US" sz="2800">
                <a:latin typeface="Times" pitchFamily="-64" charset="0"/>
              </a:rPr>
              <a:t>π</a:t>
            </a:r>
            <a:r>
              <a:rPr lang="en-US" sz="2800"/>
              <a:t> bond is a</a:t>
            </a:r>
          </a:p>
          <a:p>
            <a:r>
              <a:rPr lang="en-US" sz="2800"/>
              <a:t>sideways overlap</a:t>
            </a:r>
          </a:p>
          <a:p>
            <a:r>
              <a:rPr lang="en-US" sz="2800"/>
              <a:t>that occurs both</a:t>
            </a:r>
          </a:p>
          <a:p>
            <a:r>
              <a:rPr lang="en-US" sz="2800"/>
              <a:t>above and below the</a:t>
            </a:r>
          </a:p>
          <a:p>
            <a:r>
              <a:rPr lang="en-US" sz="2800"/>
              <a:t>plane of the molecule</a:t>
            </a:r>
            <a:endParaRPr lang="en-US"/>
          </a:p>
          <a:p>
            <a:endParaRPr lang="en-US"/>
          </a:p>
          <a:p>
            <a:r>
              <a:rPr lang="en-US" sz="2800"/>
              <a:t>Parts of the molecule</a:t>
            </a:r>
          </a:p>
          <a:p>
            <a:r>
              <a:rPr lang="en-US" sz="2800"/>
              <a:t>are no longer able to </a:t>
            </a:r>
          </a:p>
          <a:p>
            <a:r>
              <a:rPr lang="en-US" sz="2800"/>
              <a:t>rotate about the bond.</a:t>
            </a:r>
          </a:p>
        </p:txBody>
      </p:sp>
      <p:grpSp>
        <p:nvGrpSpPr>
          <p:cNvPr id="942085" name="Group 5"/>
          <p:cNvGrpSpPr>
            <a:grpSpLocks/>
          </p:cNvGrpSpPr>
          <p:nvPr/>
        </p:nvGrpSpPr>
        <p:grpSpPr bwMode="auto">
          <a:xfrm>
            <a:off x="371475" y="2816225"/>
            <a:ext cx="4078288" cy="2860675"/>
            <a:chOff x="571" y="2127"/>
            <a:chExt cx="2569" cy="1802"/>
          </a:xfrm>
        </p:grpSpPr>
        <p:sp>
          <p:nvSpPr>
            <p:cNvPr id="942086" name="Freeform 6"/>
            <p:cNvSpPr>
              <a:spLocks/>
            </p:cNvSpPr>
            <p:nvPr/>
          </p:nvSpPr>
          <p:spPr bwMode="auto">
            <a:xfrm>
              <a:off x="1563" y="2787"/>
              <a:ext cx="696" cy="536"/>
            </a:xfrm>
            <a:custGeom>
              <a:avLst/>
              <a:gdLst/>
              <a:ahLst/>
              <a:cxnLst>
                <a:cxn ang="0">
                  <a:pos x="368" y="24"/>
                </a:cxn>
                <a:cxn ang="0">
                  <a:pos x="368" y="24"/>
                </a:cxn>
                <a:cxn ang="0">
                  <a:pos x="264" y="0"/>
                </a:cxn>
                <a:cxn ang="0">
                  <a:pos x="160" y="24"/>
                </a:cxn>
                <a:cxn ang="0">
                  <a:pos x="72" y="80"/>
                </a:cxn>
                <a:cxn ang="0">
                  <a:pos x="16" y="168"/>
                </a:cxn>
                <a:cxn ang="0">
                  <a:pos x="0" y="272"/>
                </a:cxn>
                <a:cxn ang="0">
                  <a:pos x="24" y="376"/>
                </a:cxn>
                <a:cxn ang="0">
                  <a:pos x="80" y="456"/>
                </a:cxn>
                <a:cxn ang="0">
                  <a:pos x="168" y="520"/>
                </a:cxn>
                <a:cxn ang="0">
                  <a:pos x="280" y="536"/>
                </a:cxn>
                <a:cxn ang="0">
                  <a:pos x="384" y="520"/>
                </a:cxn>
                <a:cxn ang="0">
                  <a:pos x="496" y="456"/>
                </a:cxn>
                <a:cxn ang="0">
                  <a:pos x="624" y="368"/>
                </a:cxn>
                <a:cxn ang="0">
                  <a:pos x="680" y="320"/>
                </a:cxn>
                <a:cxn ang="0">
                  <a:pos x="696" y="264"/>
                </a:cxn>
                <a:cxn ang="0">
                  <a:pos x="680" y="216"/>
                </a:cxn>
                <a:cxn ang="0">
                  <a:pos x="624" y="168"/>
                </a:cxn>
                <a:cxn ang="0">
                  <a:pos x="488" y="80"/>
                </a:cxn>
                <a:cxn ang="0">
                  <a:pos x="368" y="24"/>
                </a:cxn>
              </a:cxnLst>
              <a:rect l="0" t="0" r="r" b="b"/>
              <a:pathLst>
                <a:path w="696" h="536">
                  <a:moveTo>
                    <a:pt x="368" y="24"/>
                  </a:moveTo>
                  <a:lnTo>
                    <a:pt x="368" y="24"/>
                  </a:lnTo>
                  <a:lnTo>
                    <a:pt x="264" y="0"/>
                  </a:lnTo>
                  <a:lnTo>
                    <a:pt x="160" y="24"/>
                  </a:lnTo>
                  <a:lnTo>
                    <a:pt x="72" y="80"/>
                  </a:lnTo>
                  <a:lnTo>
                    <a:pt x="16" y="168"/>
                  </a:lnTo>
                  <a:lnTo>
                    <a:pt x="0" y="272"/>
                  </a:lnTo>
                  <a:lnTo>
                    <a:pt x="24" y="376"/>
                  </a:lnTo>
                  <a:lnTo>
                    <a:pt x="80" y="456"/>
                  </a:lnTo>
                  <a:lnTo>
                    <a:pt x="168" y="520"/>
                  </a:lnTo>
                  <a:lnTo>
                    <a:pt x="280" y="536"/>
                  </a:lnTo>
                  <a:lnTo>
                    <a:pt x="384" y="520"/>
                  </a:lnTo>
                  <a:lnTo>
                    <a:pt x="496" y="456"/>
                  </a:lnTo>
                  <a:lnTo>
                    <a:pt x="624" y="368"/>
                  </a:lnTo>
                  <a:lnTo>
                    <a:pt x="680" y="320"/>
                  </a:lnTo>
                  <a:lnTo>
                    <a:pt x="696" y="264"/>
                  </a:lnTo>
                  <a:lnTo>
                    <a:pt x="680" y="216"/>
                  </a:lnTo>
                  <a:lnTo>
                    <a:pt x="624" y="168"/>
                  </a:lnTo>
                  <a:lnTo>
                    <a:pt x="488" y="80"/>
                  </a:lnTo>
                  <a:lnTo>
                    <a:pt x="368" y="2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087" name="Group 7"/>
            <p:cNvGrpSpPr>
              <a:grpSpLocks/>
            </p:cNvGrpSpPr>
            <p:nvPr/>
          </p:nvGrpSpPr>
          <p:grpSpPr bwMode="auto">
            <a:xfrm rot="-40697">
              <a:off x="2139" y="3149"/>
              <a:ext cx="378" cy="780"/>
              <a:chOff x="2163" y="2219"/>
              <a:chExt cx="336" cy="632"/>
            </a:xfrm>
          </p:grpSpPr>
          <p:sp>
            <p:nvSpPr>
              <p:cNvPr id="942088" name="Freeform 8"/>
              <p:cNvSpPr>
                <a:spLocks/>
              </p:cNvSpPr>
              <p:nvPr/>
            </p:nvSpPr>
            <p:spPr bwMode="auto">
              <a:xfrm>
                <a:off x="2171" y="2219"/>
                <a:ext cx="328" cy="632"/>
              </a:xfrm>
              <a:custGeom>
                <a:avLst/>
                <a:gdLst/>
                <a:ahLst/>
                <a:cxnLst>
                  <a:cxn ang="0">
                    <a:pos x="168" y="632"/>
                  </a:cxn>
                  <a:cxn ang="0">
                    <a:pos x="168" y="632"/>
                  </a:cxn>
                  <a:cxn ang="0">
                    <a:pos x="104" y="608"/>
                  </a:cxn>
                  <a:cxn ang="0">
                    <a:pos x="48" y="536"/>
                  </a:cxn>
                  <a:cxn ang="0">
                    <a:pos x="8" y="432"/>
                  </a:cxn>
                  <a:cxn ang="0">
                    <a:pos x="0" y="312"/>
                  </a:cxn>
                  <a:cxn ang="0">
                    <a:pos x="8" y="192"/>
                  </a:cxn>
                  <a:cxn ang="0">
                    <a:pos x="48" y="88"/>
                  </a:cxn>
                  <a:cxn ang="0">
                    <a:pos x="104" y="24"/>
                  </a:cxn>
                  <a:cxn ang="0">
                    <a:pos x="168" y="0"/>
                  </a:cxn>
                  <a:cxn ang="0">
                    <a:pos x="232" y="24"/>
                  </a:cxn>
                  <a:cxn ang="0">
                    <a:pos x="280" y="88"/>
                  </a:cxn>
                  <a:cxn ang="0">
                    <a:pos x="320" y="192"/>
                  </a:cxn>
                  <a:cxn ang="0">
                    <a:pos x="328" y="312"/>
                  </a:cxn>
                  <a:cxn ang="0">
                    <a:pos x="320" y="432"/>
                  </a:cxn>
                  <a:cxn ang="0">
                    <a:pos x="280" y="536"/>
                  </a:cxn>
                  <a:cxn ang="0">
                    <a:pos x="232" y="608"/>
                  </a:cxn>
                  <a:cxn ang="0">
                    <a:pos x="168" y="632"/>
                  </a:cxn>
                </a:cxnLst>
                <a:rect l="0" t="0" r="r" b="b"/>
                <a:pathLst>
                  <a:path w="328" h="632">
                    <a:moveTo>
                      <a:pt x="168" y="632"/>
                    </a:moveTo>
                    <a:lnTo>
                      <a:pt x="168" y="632"/>
                    </a:lnTo>
                    <a:lnTo>
                      <a:pt x="104" y="608"/>
                    </a:lnTo>
                    <a:lnTo>
                      <a:pt x="48" y="536"/>
                    </a:lnTo>
                    <a:lnTo>
                      <a:pt x="8" y="432"/>
                    </a:lnTo>
                    <a:lnTo>
                      <a:pt x="0" y="312"/>
                    </a:lnTo>
                    <a:lnTo>
                      <a:pt x="8" y="192"/>
                    </a:lnTo>
                    <a:lnTo>
                      <a:pt x="48" y="88"/>
                    </a:lnTo>
                    <a:lnTo>
                      <a:pt x="104" y="24"/>
                    </a:lnTo>
                    <a:lnTo>
                      <a:pt x="168" y="0"/>
                    </a:lnTo>
                    <a:lnTo>
                      <a:pt x="232" y="24"/>
                    </a:lnTo>
                    <a:lnTo>
                      <a:pt x="280" y="88"/>
                    </a:lnTo>
                    <a:lnTo>
                      <a:pt x="320" y="192"/>
                    </a:lnTo>
                    <a:lnTo>
                      <a:pt x="328" y="312"/>
                    </a:lnTo>
                    <a:lnTo>
                      <a:pt x="320" y="432"/>
                    </a:lnTo>
                    <a:lnTo>
                      <a:pt x="280" y="536"/>
                    </a:lnTo>
                    <a:lnTo>
                      <a:pt x="232" y="608"/>
                    </a:lnTo>
                    <a:lnTo>
                      <a:pt x="168" y="6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089" name="Freeform 9"/>
              <p:cNvSpPr>
                <a:spLocks/>
              </p:cNvSpPr>
              <p:nvPr/>
            </p:nvSpPr>
            <p:spPr bwMode="auto">
              <a:xfrm>
                <a:off x="2163" y="2219"/>
                <a:ext cx="336" cy="624"/>
              </a:xfrm>
              <a:custGeom>
                <a:avLst/>
                <a:gdLst/>
                <a:ahLst/>
                <a:cxnLst>
                  <a:cxn ang="0">
                    <a:pos x="168" y="624"/>
                  </a:cxn>
                  <a:cxn ang="0">
                    <a:pos x="104" y="600"/>
                  </a:cxn>
                  <a:cxn ang="0">
                    <a:pos x="48" y="536"/>
                  </a:cxn>
                  <a:cxn ang="0">
                    <a:pos x="16" y="432"/>
                  </a:cxn>
                  <a:cxn ang="0">
                    <a:pos x="0" y="312"/>
                  </a:cxn>
                  <a:cxn ang="0">
                    <a:pos x="16" y="192"/>
                  </a:cxn>
                  <a:cxn ang="0">
                    <a:pos x="48" y="88"/>
                  </a:cxn>
                  <a:cxn ang="0">
                    <a:pos x="104" y="16"/>
                  </a:cxn>
                  <a:cxn ang="0">
                    <a:pos x="168" y="0"/>
                  </a:cxn>
                  <a:cxn ang="0">
                    <a:pos x="232" y="16"/>
                  </a:cxn>
                  <a:cxn ang="0">
                    <a:pos x="288" y="88"/>
                  </a:cxn>
                  <a:cxn ang="0">
                    <a:pos x="320" y="192"/>
                  </a:cxn>
                  <a:cxn ang="0">
                    <a:pos x="336" y="312"/>
                  </a:cxn>
                  <a:cxn ang="0">
                    <a:pos x="320" y="432"/>
                  </a:cxn>
                  <a:cxn ang="0">
                    <a:pos x="288" y="536"/>
                  </a:cxn>
                  <a:cxn ang="0">
                    <a:pos x="232" y="600"/>
                  </a:cxn>
                  <a:cxn ang="0">
                    <a:pos x="168" y="624"/>
                  </a:cxn>
                </a:cxnLst>
                <a:rect l="0" t="0" r="r" b="b"/>
                <a:pathLst>
                  <a:path w="336" h="624">
                    <a:moveTo>
                      <a:pt x="168" y="624"/>
                    </a:moveTo>
                    <a:lnTo>
                      <a:pt x="104" y="600"/>
                    </a:lnTo>
                    <a:lnTo>
                      <a:pt x="48" y="536"/>
                    </a:lnTo>
                    <a:lnTo>
                      <a:pt x="16" y="432"/>
                    </a:lnTo>
                    <a:lnTo>
                      <a:pt x="0" y="312"/>
                    </a:lnTo>
                    <a:lnTo>
                      <a:pt x="16" y="192"/>
                    </a:lnTo>
                    <a:lnTo>
                      <a:pt x="48" y="88"/>
                    </a:lnTo>
                    <a:lnTo>
                      <a:pt x="104" y="16"/>
                    </a:lnTo>
                    <a:lnTo>
                      <a:pt x="168" y="0"/>
                    </a:lnTo>
                    <a:lnTo>
                      <a:pt x="232" y="16"/>
                    </a:lnTo>
                    <a:lnTo>
                      <a:pt x="288" y="88"/>
                    </a:lnTo>
                    <a:lnTo>
                      <a:pt x="320" y="192"/>
                    </a:lnTo>
                    <a:lnTo>
                      <a:pt x="336" y="312"/>
                    </a:lnTo>
                    <a:lnTo>
                      <a:pt x="320" y="432"/>
                    </a:lnTo>
                    <a:lnTo>
                      <a:pt x="288" y="536"/>
                    </a:lnTo>
                    <a:lnTo>
                      <a:pt x="232" y="600"/>
                    </a:lnTo>
                    <a:lnTo>
                      <a:pt x="168" y="62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090" name="Group 10"/>
            <p:cNvGrpSpPr>
              <a:grpSpLocks/>
            </p:cNvGrpSpPr>
            <p:nvPr/>
          </p:nvGrpSpPr>
          <p:grpSpPr bwMode="auto">
            <a:xfrm>
              <a:off x="1147" y="3132"/>
              <a:ext cx="378" cy="780"/>
              <a:chOff x="1147" y="3121"/>
              <a:chExt cx="378" cy="780"/>
            </a:xfrm>
          </p:grpSpPr>
          <p:sp>
            <p:nvSpPr>
              <p:cNvPr id="942091" name="Freeform 11"/>
              <p:cNvSpPr>
                <a:spLocks/>
              </p:cNvSpPr>
              <p:nvPr/>
            </p:nvSpPr>
            <p:spPr bwMode="auto">
              <a:xfrm rot="-40697">
                <a:off x="1156" y="3121"/>
                <a:ext cx="369" cy="780"/>
              </a:xfrm>
              <a:custGeom>
                <a:avLst/>
                <a:gdLst/>
                <a:ahLst/>
                <a:cxnLst>
                  <a:cxn ang="0">
                    <a:pos x="168" y="632"/>
                  </a:cxn>
                  <a:cxn ang="0">
                    <a:pos x="168" y="632"/>
                  </a:cxn>
                  <a:cxn ang="0">
                    <a:pos x="104" y="608"/>
                  </a:cxn>
                  <a:cxn ang="0">
                    <a:pos x="48" y="536"/>
                  </a:cxn>
                  <a:cxn ang="0">
                    <a:pos x="8" y="432"/>
                  </a:cxn>
                  <a:cxn ang="0">
                    <a:pos x="0" y="312"/>
                  </a:cxn>
                  <a:cxn ang="0">
                    <a:pos x="8" y="192"/>
                  </a:cxn>
                  <a:cxn ang="0">
                    <a:pos x="48" y="88"/>
                  </a:cxn>
                  <a:cxn ang="0">
                    <a:pos x="104" y="24"/>
                  </a:cxn>
                  <a:cxn ang="0">
                    <a:pos x="168" y="0"/>
                  </a:cxn>
                  <a:cxn ang="0">
                    <a:pos x="232" y="24"/>
                  </a:cxn>
                  <a:cxn ang="0">
                    <a:pos x="280" y="88"/>
                  </a:cxn>
                  <a:cxn ang="0">
                    <a:pos x="320" y="192"/>
                  </a:cxn>
                  <a:cxn ang="0">
                    <a:pos x="328" y="312"/>
                  </a:cxn>
                  <a:cxn ang="0">
                    <a:pos x="320" y="432"/>
                  </a:cxn>
                  <a:cxn ang="0">
                    <a:pos x="280" y="536"/>
                  </a:cxn>
                  <a:cxn ang="0">
                    <a:pos x="232" y="608"/>
                  </a:cxn>
                  <a:cxn ang="0">
                    <a:pos x="168" y="632"/>
                  </a:cxn>
                </a:cxnLst>
                <a:rect l="0" t="0" r="r" b="b"/>
                <a:pathLst>
                  <a:path w="328" h="632">
                    <a:moveTo>
                      <a:pt x="168" y="632"/>
                    </a:moveTo>
                    <a:lnTo>
                      <a:pt x="168" y="632"/>
                    </a:lnTo>
                    <a:lnTo>
                      <a:pt x="104" y="608"/>
                    </a:lnTo>
                    <a:lnTo>
                      <a:pt x="48" y="536"/>
                    </a:lnTo>
                    <a:lnTo>
                      <a:pt x="8" y="432"/>
                    </a:lnTo>
                    <a:lnTo>
                      <a:pt x="0" y="312"/>
                    </a:lnTo>
                    <a:lnTo>
                      <a:pt x="8" y="192"/>
                    </a:lnTo>
                    <a:lnTo>
                      <a:pt x="48" y="88"/>
                    </a:lnTo>
                    <a:lnTo>
                      <a:pt x="104" y="24"/>
                    </a:lnTo>
                    <a:lnTo>
                      <a:pt x="168" y="0"/>
                    </a:lnTo>
                    <a:lnTo>
                      <a:pt x="232" y="24"/>
                    </a:lnTo>
                    <a:lnTo>
                      <a:pt x="280" y="88"/>
                    </a:lnTo>
                    <a:lnTo>
                      <a:pt x="320" y="192"/>
                    </a:lnTo>
                    <a:lnTo>
                      <a:pt x="328" y="312"/>
                    </a:lnTo>
                    <a:lnTo>
                      <a:pt x="320" y="432"/>
                    </a:lnTo>
                    <a:lnTo>
                      <a:pt x="280" y="536"/>
                    </a:lnTo>
                    <a:lnTo>
                      <a:pt x="232" y="608"/>
                    </a:lnTo>
                    <a:lnTo>
                      <a:pt x="168" y="6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092" name="Freeform 12"/>
              <p:cNvSpPr>
                <a:spLocks/>
              </p:cNvSpPr>
              <p:nvPr/>
            </p:nvSpPr>
            <p:spPr bwMode="auto">
              <a:xfrm rot="-40697">
                <a:off x="1147" y="3122"/>
                <a:ext cx="378" cy="770"/>
              </a:xfrm>
              <a:custGeom>
                <a:avLst/>
                <a:gdLst/>
                <a:ahLst/>
                <a:cxnLst>
                  <a:cxn ang="0">
                    <a:pos x="168" y="624"/>
                  </a:cxn>
                  <a:cxn ang="0">
                    <a:pos x="104" y="600"/>
                  </a:cxn>
                  <a:cxn ang="0">
                    <a:pos x="48" y="536"/>
                  </a:cxn>
                  <a:cxn ang="0">
                    <a:pos x="16" y="432"/>
                  </a:cxn>
                  <a:cxn ang="0">
                    <a:pos x="0" y="312"/>
                  </a:cxn>
                  <a:cxn ang="0">
                    <a:pos x="16" y="192"/>
                  </a:cxn>
                  <a:cxn ang="0">
                    <a:pos x="48" y="88"/>
                  </a:cxn>
                  <a:cxn ang="0">
                    <a:pos x="104" y="16"/>
                  </a:cxn>
                  <a:cxn ang="0">
                    <a:pos x="168" y="0"/>
                  </a:cxn>
                  <a:cxn ang="0">
                    <a:pos x="232" y="16"/>
                  </a:cxn>
                  <a:cxn ang="0">
                    <a:pos x="288" y="88"/>
                  </a:cxn>
                  <a:cxn ang="0">
                    <a:pos x="320" y="192"/>
                  </a:cxn>
                  <a:cxn ang="0">
                    <a:pos x="336" y="312"/>
                  </a:cxn>
                  <a:cxn ang="0">
                    <a:pos x="320" y="432"/>
                  </a:cxn>
                  <a:cxn ang="0">
                    <a:pos x="288" y="536"/>
                  </a:cxn>
                  <a:cxn ang="0">
                    <a:pos x="232" y="600"/>
                  </a:cxn>
                  <a:cxn ang="0">
                    <a:pos x="168" y="624"/>
                  </a:cxn>
                </a:cxnLst>
                <a:rect l="0" t="0" r="r" b="b"/>
                <a:pathLst>
                  <a:path w="336" h="624">
                    <a:moveTo>
                      <a:pt x="168" y="624"/>
                    </a:moveTo>
                    <a:lnTo>
                      <a:pt x="104" y="600"/>
                    </a:lnTo>
                    <a:lnTo>
                      <a:pt x="48" y="536"/>
                    </a:lnTo>
                    <a:lnTo>
                      <a:pt x="16" y="432"/>
                    </a:lnTo>
                    <a:lnTo>
                      <a:pt x="0" y="312"/>
                    </a:lnTo>
                    <a:lnTo>
                      <a:pt x="16" y="192"/>
                    </a:lnTo>
                    <a:lnTo>
                      <a:pt x="48" y="88"/>
                    </a:lnTo>
                    <a:lnTo>
                      <a:pt x="104" y="16"/>
                    </a:lnTo>
                    <a:lnTo>
                      <a:pt x="168" y="0"/>
                    </a:lnTo>
                    <a:lnTo>
                      <a:pt x="232" y="16"/>
                    </a:lnTo>
                    <a:lnTo>
                      <a:pt x="288" y="88"/>
                    </a:lnTo>
                    <a:lnTo>
                      <a:pt x="320" y="192"/>
                    </a:lnTo>
                    <a:lnTo>
                      <a:pt x="336" y="312"/>
                    </a:lnTo>
                    <a:lnTo>
                      <a:pt x="320" y="432"/>
                    </a:lnTo>
                    <a:lnTo>
                      <a:pt x="288" y="536"/>
                    </a:lnTo>
                    <a:lnTo>
                      <a:pt x="232" y="600"/>
                    </a:lnTo>
                    <a:lnTo>
                      <a:pt x="168" y="62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2093" name="Line 13"/>
            <p:cNvSpPr>
              <a:spLocks noChangeShapeType="1"/>
            </p:cNvSpPr>
            <p:nvPr/>
          </p:nvSpPr>
          <p:spPr bwMode="auto">
            <a:xfrm>
              <a:off x="2163" y="3860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94" name="Freeform 14"/>
            <p:cNvSpPr>
              <a:spLocks/>
            </p:cNvSpPr>
            <p:nvPr/>
          </p:nvSpPr>
          <p:spPr bwMode="auto">
            <a:xfrm>
              <a:off x="571" y="2668"/>
              <a:ext cx="672" cy="536"/>
            </a:xfrm>
            <a:custGeom>
              <a:avLst/>
              <a:gdLst/>
              <a:ahLst/>
              <a:cxnLst>
                <a:cxn ang="0">
                  <a:pos x="296" y="536"/>
                </a:cxn>
                <a:cxn ang="0">
                  <a:pos x="296" y="536"/>
                </a:cxn>
                <a:cxn ang="0">
                  <a:pos x="184" y="520"/>
                </a:cxn>
                <a:cxn ang="0">
                  <a:pos x="96" y="472"/>
                </a:cxn>
                <a:cxn ang="0">
                  <a:pos x="24" y="384"/>
                </a:cxn>
                <a:cxn ang="0">
                  <a:pos x="0" y="288"/>
                </a:cxn>
                <a:cxn ang="0">
                  <a:pos x="16" y="184"/>
                </a:cxn>
                <a:cxn ang="0">
                  <a:pos x="64" y="96"/>
                </a:cxn>
                <a:cxn ang="0">
                  <a:pos x="152" y="32"/>
                </a:cxn>
                <a:cxn ang="0">
                  <a:pos x="256" y="0"/>
                </a:cxn>
                <a:cxn ang="0">
                  <a:pos x="360" y="16"/>
                </a:cxn>
                <a:cxn ang="0">
                  <a:pos x="456" y="64"/>
                </a:cxn>
                <a:cxn ang="0">
                  <a:pos x="544" y="152"/>
                </a:cxn>
                <a:cxn ang="0">
                  <a:pos x="640" y="280"/>
                </a:cxn>
                <a:cxn ang="0">
                  <a:pos x="672" y="344"/>
                </a:cxn>
                <a:cxn ang="0">
                  <a:pos x="672" y="400"/>
                </a:cxn>
                <a:cxn ang="0">
                  <a:pos x="640" y="440"/>
                </a:cxn>
                <a:cxn ang="0">
                  <a:pos x="576" y="472"/>
                </a:cxn>
                <a:cxn ang="0">
                  <a:pos x="416" y="512"/>
                </a:cxn>
                <a:cxn ang="0">
                  <a:pos x="296" y="536"/>
                </a:cxn>
              </a:cxnLst>
              <a:rect l="0" t="0" r="r" b="b"/>
              <a:pathLst>
                <a:path w="672" h="536">
                  <a:moveTo>
                    <a:pt x="296" y="536"/>
                  </a:moveTo>
                  <a:lnTo>
                    <a:pt x="296" y="536"/>
                  </a:lnTo>
                  <a:lnTo>
                    <a:pt x="184" y="520"/>
                  </a:lnTo>
                  <a:lnTo>
                    <a:pt x="96" y="472"/>
                  </a:lnTo>
                  <a:lnTo>
                    <a:pt x="24" y="384"/>
                  </a:lnTo>
                  <a:lnTo>
                    <a:pt x="0" y="288"/>
                  </a:lnTo>
                  <a:lnTo>
                    <a:pt x="16" y="184"/>
                  </a:lnTo>
                  <a:lnTo>
                    <a:pt x="64" y="96"/>
                  </a:lnTo>
                  <a:lnTo>
                    <a:pt x="152" y="32"/>
                  </a:lnTo>
                  <a:lnTo>
                    <a:pt x="256" y="0"/>
                  </a:lnTo>
                  <a:lnTo>
                    <a:pt x="360" y="16"/>
                  </a:lnTo>
                  <a:lnTo>
                    <a:pt x="456" y="64"/>
                  </a:lnTo>
                  <a:lnTo>
                    <a:pt x="544" y="152"/>
                  </a:lnTo>
                  <a:lnTo>
                    <a:pt x="640" y="280"/>
                  </a:lnTo>
                  <a:lnTo>
                    <a:pt x="672" y="344"/>
                  </a:lnTo>
                  <a:lnTo>
                    <a:pt x="672" y="400"/>
                  </a:lnTo>
                  <a:lnTo>
                    <a:pt x="640" y="440"/>
                  </a:lnTo>
                  <a:lnTo>
                    <a:pt x="576" y="472"/>
                  </a:lnTo>
                  <a:lnTo>
                    <a:pt x="416" y="512"/>
                  </a:lnTo>
                  <a:lnTo>
                    <a:pt x="296" y="5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95" name="Freeform 15"/>
            <p:cNvSpPr>
              <a:spLocks/>
            </p:cNvSpPr>
            <p:nvPr/>
          </p:nvSpPr>
          <p:spPr bwMode="auto">
            <a:xfrm>
              <a:off x="571" y="2668"/>
              <a:ext cx="672" cy="528"/>
            </a:xfrm>
            <a:custGeom>
              <a:avLst/>
              <a:gdLst/>
              <a:ahLst/>
              <a:cxnLst>
                <a:cxn ang="0">
                  <a:pos x="288" y="528"/>
                </a:cxn>
                <a:cxn ang="0">
                  <a:pos x="184" y="520"/>
                </a:cxn>
                <a:cxn ang="0">
                  <a:pos x="88" y="464"/>
                </a:cxn>
                <a:cxn ang="0">
                  <a:pos x="24" y="384"/>
                </a:cxn>
                <a:cxn ang="0">
                  <a:pos x="0" y="280"/>
                </a:cxn>
                <a:cxn ang="0">
                  <a:pos x="8" y="176"/>
                </a:cxn>
                <a:cxn ang="0">
                  <a:pos x="64" y="88"/>
                </a:cxn>
                <a:cxn ang="0">
                  <a:pos x="144" y="24"/>
                </a:cxn>
                <a:cxn ang="0">
                  <a:pos x="248" y="0"/>
                </a:cxn>
                <a:cxn ang="0">
                  <a:pos x="360" y="8"/>
                </a:cxn>
                <a:cxn ang="0">
                  <a:pos x="448" y="64"/>
                </a:cxn>
                <a:cxn ang="0">
                  <a:pos x="536" y="152"/>
                </a:cxn>
                <a:cxn ang="0">
                  <a:pos x="640" y="280"/>
                </a:cxn>
                <a:cxn ang="0">
                  <a:pos x="672" y="344"/>
                </a:cxn>
                <a:cxn ang="0">
                  <a:pos x="672" y="400"/>
                </a:cxn>
                <a:cxn ang="0">
                  <a:pos x="640" y="440"/>
                </a:cxn>
                <a:cxn ang="0">
                  <a:pos x="568" y="472"/>
                </a:cxn>
                <a:cxn ang="0">
                  <a:pos x="416" y="512"/>
                </a:cxn>
                <a:cxn ang="0">
                  <a:pos x="288" y="528"/>
                </a:cxn>
              </a:cxnLst>
              <a:rect l="0" t="0" r="r" b="b"/>
              <a:pathLst>
                <a:path w="672" h="528">
                  <a:moveTo>
                    <a:pt x="288" y="528"/>
                  </a:moveTo>
                  <a:lnTo>
                    <a:pt x="184" y="520"/>
                  </a:lnTo>
                  <a:lnTo>
                    <a:pt x="88" y="464"/>
                  </a:lnTo>
                  <a:lnTo>
                    <a:pt x="24" y="384"/>
                  </a:lnTo>
                  <a:lnTo>
                    <a:pt x="0" y="280"/>
                  </a:lnTo>
                  <a:lnTo>
                    <a:pt x="8" y="176"/>
                  </a:lnTo>
                  <a:lnTo>
                    <a:pt x="64" y="88"/>
                  </a:lnTo>
                  <a:lnTo>
                    <a:pt x="144" y="24"/>
                  </a:lnTo>
                  <a:lnTo>
                    <a:pt x="248" y="0"/>
                  </a:lnTo>
                  <a:lnTo>
                    <a:pt x="360" y="8"/>
                  </a:lnTo>
                  <a:lnTo>
                    <a:pt x="448" y="64"/>
                  </a:lnTo>
                  <a:lnTo>
                    <a:pt x="536" y="152"/>
                  </a:lnTo>
                  <a:lnTo>
                    <a:pt x="640" y="280"/>
                  </a:lnTo>
                  <a:lnTo>
                    <a:pt x="672" y="344"/>
                  </a:lnTo>
                  <a:lnTo>
                    <a:pt x="672" y="400"/>
                  </a:lnTo>
                  <a:lnTo>
                    <a:pt x="640" y="440"/>
                  </a:lnTo>
                  <a:lnTo>
                    <a:pt x="568" y="472"/>
                  </a:lnTo>
                  <a:lnTo>
                    <a:pt x="416" y="512"/>
                  </a:lnTo>
                  <a:lnTo>
                    <a:pt x="288" y="5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96" name="Rectangle 16"/>
            <p:cNvSpPr>
              <a:spLocks noChangeArrowheads="1"/>
            </p:cNvSpPr>
            <p:nvPr/>
          </p:nvSpPr>
          <p:spPr bwMode="auto">
            <a:xfrm>
              <a:off x="1263" y="2912"/>
              <a:ext cx="14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942097" name="Freeform 17"/>
            <p:cNvSpPr>
              <a:spLocks/>
            </p:cNvSpPr>
            <p:nvPr/>
          </p:nvSpPr>
          <p:spPr bwMode="auto">
            <a:xfrm>
              <a:off x="1411" y="2788"/>
              <a:ext cx="696" cy="536"/>
            </a:xfrm>
            <a:custGeom>
              <a:avLst/>
              <a:gdLst/>
              <a:ahLst/>
              <a:cxnLst>
                <a:cxn ang="0">
                  <a:pos x="328" y="24"/>
                </a:cxn>
                <a:cxn ang="0">
                  <a:pos x="328" y="24"/>
                </a:cxn>
                <a:cxn ang="0">
                  <a:pos x="432" y="0"/>
                </a:cxn>
                <a:cxn ang="0">
                  <a:pos x="536" y="24"/>
                </a:cxn>
                <a:cxn ang="0">
                  <a:pos x="624" y="80"/>
                </a:cxn>
                <a:cxn ang="0">
                  <a:pos x="680" y="168"/>
                </a:cxn>
                <a:cxn ang="0">
                  <a:pos x="696" y="272"/>
                </a:cxn>
                <a:cxn ang="0">
                  <a:pos x="672" y="376"/>
                </a:cxn>
                <a:cxn ang="0">
                  <a:pos x="616" y="456"/>
                </a:cxn>
                <a:cxn ang="0">
                  <a:pos x="520" y="520"/>
                </a:cxn>
                <a:cxn ang="0">
                  <a:pos x="416" y="536"/>
                </a:cxn>
                <a:cxn ang="0">
                  <a:pos x="312" y="520"/>
                </a:cxn>
                <a:cxn ang="0">
                  <a:pos x="200" y="456"/>
                </a:cxn>
                <a:cxn ang="0">
                  <a:pos x="72" y="368"/>
                </a:cxn>
                <a:cxn ang="0">
                  <a:pos x="16" y="320"/>
                </a:cxn>
                <a:cxn ang="0">
                  <a:pos x="0" y="264"/>
                </a:cxn>
                <a:cxn ang="0">
                  <a:pos x="16" y="216"/>
                </a:cxn>
                <a:cxn ang="0">
                  <a:pos x="72" y="168"/>
                </a:cxn>
                <a:cxn ang="0">
                  <a:pos x="208" y="80"/>
                </a:cxn>
                <a:cxn ang="0">
                  <a:pos x="328" y="24"/>
                </a:cxn>
              </a:cxnLst>
              <a:rect l="0" t="0" r="r" b="b"/>
              <a:pathLst>
                <a:path w="696" h="536">
                  <a:moveTo>
                    <a:pt x="328" y="24"/>
                  </a:moveTo>
                  <a:lnTo>
                    <a:pt x="328" y="24"/>
                  </a:lnTo>
                  <a:lnTo>
                    <a:pt x="432" y="0"/>
                  </a:lnTo>
                  <a:lnTo>
                    <a:pt x="536" y="24"/>
                  </a:lnTo>
                  <a:lnTo>
                    <a:pt x="624" y="80"/>
                  </a:lnTo>
                  <a:lnTo>
                    <a:pt x="680" y="168"/>
                  </a:lnTo>
                  <a:lnTo>
                    <a:pt x="696" y="272"/>
                  </a:lnTo>
                  <a:lnTo>
                    <a:pt x="672" y="376"/>
                  </a:lnTo>
                  <a:lnTo>
                    <a:pt x="616" y="456"/>
                  </a:lnTo>
                  <a:lnTo>
                    <a:pt x="520" y="520"/>
                  </a:lnTo>
                  <a:lnTo>
                    <a:pt x="416" y="536"/>
                  </a:lnTo>
                  <a:lnTo>
                    <a:pt x="312" y="520"/>
                  </a:lnTo>
                  <a:lnTo>
                    <a:pt x="200" y="456"/>
                  </a:lnTo>
                  <a:lnTo>
                    <a:pt x="72" y="368"/>
                  </a:lnTo>
                  <a:lnTo>
                    <a:pt x="16" y="320"/>
                  </a:lnTo>
                  <a:lnTo>
                    <a:pt x="0" y="264"/>
                  </a:lnTo>
                  <a:lnTo>
                    <a:pt x="16" y="216"/>
                  </a:lnTo>
                  <a:lnTo>
                    <a:pt x="72" y="168"/>
                  </a:lnTo>
                  <a:lnTo>
                    <a:pt x="208" y="80"/>
                  </a:lnTo>
                  <a:lnTo>
                    <a:pt x="328" y="2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98" name="Freeform 18"/>
            <p:cNvSpPr>
              <a:spLocks/>
            </p:cNvSpPr>
            <p:nvPr/>
          </p:nvSpPr>
          <p:spPr bwMode="auto">
            <a:xfrm>
              <a:off x="635" y="3020"/>
              <a:ext cx="648" cy="544"/>
            </a:xfrm>
            <a:custGeom>
              <a:avLst/>
              <a:gdLst/>
              <a:ahLst/>
              <a:cxnLst>
                <a:cxn ang="0">
                  <a:pos x="472" y="440"/>
                </a:cxn>
                <a:cxn ang="0">
                  <a:pos x="472" y="440"/>
                </a:cxn>
                <a:cxn ang="0">
                  <a:pos x="392" y="512"/>
                </a:cxn>
                <a:cxn ang="0">
                  <a:pos x="288" y="544"/>
                </a:cxn>
                <a:cxn ang="0">
                  <a:pos x="184" y="536"/>
                </a:cxn>
                <a:cxn ang="0">
                  <a:pos x="96" y="488"/>
                </a:cxn>
                <a:cxn ang="0">
                  <a:pos x="24" y="408"/>
                </a:cxn>
                <a:cxn ang="0">
                  <a:pos x="0" y="304"/>
                </a:cxn>
                <a:cxn ang="0">
                  <a:pos x="8" y="200"/>
                </a:cxn>
                <a:cxn ang="0">
                  <a:pos x="56" y="104"/>
                </a:cxn>
                <a:cxn ang="0">
                  <a:pos x="136" y="32"/>
                </a:cxn>
                <a:cxn ang="0">
                  <a:pos x="240" y="0"/>
                </a:cxn>
                <a:cxn ang="0">
                  <a:pos x="368" y="0"/>
                </a:cxn>
                <a:cxn ang="0">
                  <a:pos x="528" y="8"/>
                </a:cxn>
                <a:cxn ang="0">
                  <a:pos x="600" y="32"/>
                </a:cxn>
                <a:cxn ang="0">
                  <a:pos x="640" y="72"/>
                </a:cxn>
                <a:cxn ang="0">
                  <a:pos x="648" y="120"/>
                </a:cxn>
                <a:cxn ang="0">
                  <a:pos x="624" y="192"/>
                </a:cxn>
                <a:cxn ang="0">
                  <a:pos x="544" y="336"/>
                </a:cxn>
                <a:cxn ang="0">
                  <a:pos x="472" y="440"/>
                </a:cxn>
              </a:cxnLst>
              <a:rect l="0" t="0" r="r" b="b"/>
              <a:pathLst>
                <a:path w="648" h="544">
                  <a:moveTo>
                    <a:pt x="472" y="440"/>
                  </a:moveTo>
                  <a:lnTo>
                    <a:pt x="472" y="440"/>
                  </a:lnTo>
                  <a:lnTo>
                    <a:pt x="392" y="512"/>
                  </a:lnTo>
                  <a:lnTo>
                    <a:pt x="288" y="544"/>
                  </a:lnTo>
                  <a:lnTo>
                    <a:pt x="184" y="536"/>
                  </a:lnTo>
                  <a:lnTo>
                    <a:pt x="96" y="488"/>
                  </a:lnTo>
                  <a:lnTo>
                    <a:pt x="24" y="408"/>
                  </a:lnTo>
                  <a:lnTo>
                    <a:pt x="0" y="304"/>
                  </a:lnTo>
                  <a:lnTo>
                    <a:pt x="8" y="200"/>
                  </a:lnTo>
                  <a:lnTo>
                    <a:pt x="56" y="104"/>
                  </a:lnTo>
                  <a:lnTo>
                    <a:pt x="136" y="32"/>
                  </a:lnTo>
                  <a:lnTo>
                    <a:pt x="240" y="0"/>
                  </a:lnTo>
                  <a:lnTo>
                    <a:pt x="368" y="0"/>
                  </a:lnTo>
                  <a:lnTo>
                    <a:pt x="528" y="8"/>
                  </a:lnTo>
                  <a:lnTo>
                    <a:pt x="600" y="32"/>
                  </a:lnTo>
                  <a:lnTo>
                    <a:pt x="640" y="72"/>
                  </a:lnTo>
                  <a:lnTo>
                    <a:pt x="648" y="120"/>
                  </a:lnTo>
                  <a:lnTo>
                    <a:pt x="624" y="192"/>
                  </a:lnTo>
                  <a:lnTo>
                    <a:pt x="544" y="336"/>
                  </a:lnTo>
                  <a:lnTo>
                    <a:pt x="472" y="4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99" name="Freeform 19"/>
            <p:cNvSpPr>
              <a:spLocks/>
            </p:cNvSpPr>
            <p:nvPr/>
          </p:nvSpPr>
          <p:spPr bwMode="auto">
            <a:xfrm>
              <a:off x="627" y="3012"/>
              <a:ext cx="648" cy="544"/>
            </a:xfrm>
            <a:custGeom>
              <a:avLst/>
              <a:gdLst/>
              <a:ahLst/>
              <a:cxnLst>
                <a:cxn ang="0">
                  <a:pos x="472" y="440"/>
                </a:cxn>
                <a:cxn ang="0">
                  <a:pos x="392" y="512"/>
                </a:cxn>
                <a:cxn ang="0">
                  <a:pos x="296" y="544"/>
                </a:cxn>
                <a:cxn ang="0">
                  <a:pos x="192" y="536"/>
                </a:cxn>
                <a:cxn ang="0">
                  <a:pos x="96" y="488"/>
                </a:cxn>
                <a:cxn ang="0">
                  <a:pos x="32" y="408"/>
                </a:cxn>
                <a:cxn ang="0">
                  <a:pos x="0" y="312"/>
                </a:cxn>
                <a:cxn ang="0">
                  <a:pos x="8" y="200"/>
                </a:cxn>
                <a:cxn ang="0">
                  <a:pos x="64" y="112"/>
                </a:cxn>
                <a:cxn ang="0">
                  <a:pos x="144" y="40"/>
                </a:cxn>
                <a:cxn ang="0">
                  <a:pos x="240" y="8"/>
                </a:cxn>
                <a:cxn ang="0">
                  <a:pos x="368" y="0"/>
                </a:cxn>
                <a:cxn ang="0">
                  <a:pos x="528" y="16"/>
                </a:cxn>
                <a:cxn ang="0">
                  <a:pos x="600" y="32"/>
                </a:cxn>
                <a:cxn ang="0">
                  <a:pos x="640" y="72"/>
                </a:cxn>
                <a:cxn ang="0">
                  <a:pos x="648" y="128"/>
                </a:cxn>
                <a:cxn ang="0">
                  <a:pos x="624" y="200"/>
                </a:cxn>
                <a:cxn ang="0">
                  <a:pos x="552" y="336"/>
                </a:cxn>
                <a:cxn ang="0">
                  <a:pos x="472" y="440"/>
                </a:cxn>
              </a:cxnLst>
              <a:rect l="0" t="0" r="r" b="b"/>
              <a:pathLst>
                <a:path w="648" h="544">
                  <a:moveTo>
                    <a:pt x="472" y="440"/>
                  </a:moveTo>
                  <a:lnTo>
                    <a:pt x="392" y="512"/>
                  </a:lnTo>
                  <a:lnTo>
                    <a:pt x="296" y="544"/>
                  </a:lnTo>
                  <a:lnTo>
                    <a:pt x="192" y="536"/>
                  </a:lnTo>
                  <a:lnTo>
                    <a:pt x="96" y="488"/>
                  </a:lnTo>
                  <a:lnTo>
                    <a:pt x="32" y="408"/>
                  </a:lnTo>
                  <a:lnTo>
                    <a:pt x="0" y="312"/>
                  </a:lnTo>
                  <a:lnTo>
                    <a:pt x="8" y="200"/>
                  </a:lnTo>
                  <a:lnTo>
                    <a:pt x="64" y="112"/>
                  </a:lnTo>
                  <a:lnTo>
                    <a:pt x="144" y="40"/>
                  </a:lnTo>
                  <a:lnTo>
                    <a:pt x="240" y="8"/>
                  </a:lnTo>
                  <a:lnTo>
                    <a:pt x="368" y="0"/>
                  </a:lnTo>
                  <a:lnTo>
                    <a:pt x="528" y="16"/>
                  </a:lnTo>
                  <a:lnTo>
                    <a:pt x="600" y="32"/>
                  </a:lnTo>
                  <a:lnTo>
                    <a:pt x="640" y="72"/>
                  </a:lnTo>
                  <a:lnTo>
                    <a:pt x="648" y="128"/>
                  </a:lnTo>
                  <a:lnTo>
                    <a:pt x="624" y="200"/>
                  </a:lnTo>
                  <a:lnTo>
                    <a:pt x="552" y="336"/>
                  </a:lnTo>
                  <a:lnTo>
                    <a:pt x="472" y="4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00" name="Line 20"/>
            <p:cNvSpPr>
              <a:spLocks noChangeShapeType="1"/>
            </p:cNvSpPr>
            <p:nvPr/>
          </p:nvSpPr>
          <p:spPr bwMode="auto">
            <a:xfrm>
              <a:off x="3139" y="385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01" name="Freeform 21"/>
            <p:cNvSpPr>
              <a:spLocks/>
            </p:cNvSpPr>
            <p:nvPr/>
          </p:nvSpPr>
          <p:spPr bwMode="auto">
            <a:xfrm>
              <a:off x="2419" y="2667"/>
              <a:ext cx="680" cy="536"/>
            </a:xfrm>
            <a:custGeom>
              <a:avLst/>
              <a:gdLst/>
              <a:ahLst/>
              <a:cxnLst>
                <a:cxn ang="0">
                  <a:pos x="384" y="536"/>
                </a:cxn>
                <a:cxn ang="0">
                  <a:pos x="384" y="536"/>
                </a:cxn>
                <a:cxn ang="0">
                  <a:pos x="496" y="520"/>
                </a:cxn>
                <a:cxn ang="0">
                  <a:pos x="584" y="472"/>
                </a:cxn>
                <a:cxn ang="0">
                  <a:pos x="656" y="384"/>
                </a:cxn>
                <a:cxn ang="0">
                  <a:pos x="680" y="288"/>
                </a:cxn>
                <a:cxn ang="0">
                  <a:pos x="664" y="184"/>
                </a:cxn>
                <a:cxn ang="0">
                  <a:pos x="616" y="96"/>
                </a:cxn>
                <a:cxn ang="0">
                  <a:pos x="528" y="32"/>
                </a:cxn>
                <a:cxn ang="0">
                  <a:pos x="424" y="0"/>
                </a:cxn>
                <a:cxn ang="0">
                  <a:pos x="320" y="16"/>
                </a:cxn>
                <a:cxn ang="0">
                  <a:pos x="224" y="64"/>
                </a:cxn>
                <a:cxn ang="0">
                  <a:pos x="136" y="152"/>
                </a:cxn>
                <a:cxn ang="0">
                  <a:pos x="40" y="280"/>
                </a:cxn>
                <a:cxn ang="0">
                  <a:pos x="8" y="344"/>
                </a:cxn>
                <a:cxn ang="0">
                  <a:pos x="0" y="400"/>
                </a:cxn>
                <a:cxn ang="0">
                  <a:pos x="40" y="440"/>
                </a:cxn>
                <a:cxn ang="0">
                  <a:pos x="104" y="472"/>
                </a:cxn>
                <a:cxn ang="0">
                  <a:pos x="256" y="512"/>
                </a:cxn>
                <a:cxn ang="0">
                  <a:pos x="384" y="536"/>
                </a:cxn>
              </a:cxnLst>
              <a:rect l="0" t="0" r="r" b="b"/>
              <a:pathLst>
                <a:path w="680" h="536">
                  <a:moveTo>
                    <a:pt x="384" y="536"/>
                  </a:moveTo>
                  <a:lnTo>
                    <a:pt x="384" y="536"/>
                  </a:lnTo>
                  <a:lnTo>
                    <a:pt x="496" y="520"/>
                  </a:lnTo>
                  <a:lnTo>
                    <a:pt x="584" y="472"/>
                  </a:lnTo>
                  <a:lnTo>
                    <a:pt x="656" y="384"/>
                  </a:lnTo>
                  <a:lnTo>
                    <a:pt x="680" y="288"/>
                  </a:lnTo>
                  <a:lnTo>
                    <a:pt x="664" y="184"/>
                  </a:lnTo>
                  <a:lnTo>
                    <a:pt x="616" y="96"/>
                  </a:lnTo>
                  <a:lnTo>
                    <a:pt x="528" y="32"/>
                  </a:lnTo>
                  <a:lnTo>
                    <a:pt x="424" y="0"/>
                  </a:lnTo>
                  <a:lnTo>
                    <a:pt x="320" y="16"/>
                  </a:lnTo>
                  <a:lnTo>
                    <a:pt x="224" y="64"/>
                  </a:lnTo>
                  <a:lnTo>
                    <a:pt x="136" y="152"/>
                  </a:lnTo>
                  <a:lnTo>
                    <a:pt x="40" y="280"/>
                  </a:lnTo>
                  <a:lnTo>
                    <a:pt x="8" y="344"/>
                  </a:lnTo>
                  <a:lnTo>
                    <a:pt x="0" y="400"/>
                  </a:lnTo>
                  <a:lnTo>
                    <a:pt x="40" y="440"/>
                  </a:lnTo>
                  <a:lnTo>
                    <a:pt x="104" y="472"/>
                  </a:lnTo>
                  <a:lnTo>
                    <a:pt x="256" y="512"/>
                  </a:lnTo>
                  <a:lnTo>
                    <a:pt x="384" y="5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02" name="Freeform 22"/>
            <p:cNvSpPr>
              <a:spLocks/>
            </p:cNvSpPr>
            <p:nvPr/>
          </p:nvSpPr>
          <p:spPr bwMode="auto">
            <a:xfrm>
              <a:off x="2419" y="2667"/>
              <a:ext cx="672" cy="528"/>
            </a:xfrm>
            <a:custGeom>
              <a:avLst/>
              <a:gdLst/>
              <a:ahLst/>
              <a:cxnLst>
                <a:cxn ang="0">
                  <a:pos x="384" y="528"/>
                </a:cxn>
                <a:cxn ang="0">
                  <a:pos x="488" y="520"/>
                </a:cxn>
                <a:cxn ang="0">
                  <a:pos x="584" y="464"/>
                </a:cxn>
                <a:cxn ang="0">
                  <a:pos x="648" y="384"/>
                </a:cxn>
                <a:cxn ang="0">
                  <a:pos x="672" y="280"/>
                </a:cxn>
                <a:cxn ang="0">
                  <a:pos x="664" y="176"/>
                </a:cxn>
                <a:cxn ang="0">
                  <a:pos x="608" y="88"/>
                </a:cxn>
                <a:cxn ang="0">
                  <a:pos x="528" y="24"/>
                </a:cxn>
                <a:cxn ang="0">
                  <a:pos x="424" y="0"/>
                </a:cxn>
                <a:cxn ang="0">
                  <a:pos x="312" y="8"/>
                </a:cxn>
                <a:cxn ang="0">
                  <a:pos x="224" y="64"/>
                </a:cxn>
                <a:cxn ang="0">
                  <a:pos x="136" y="152"/>
                </a:cxn>
                <a:cxn ang="0">
                  <a:pos x="32" y="280"/>
                </a:cxn>
                <a:cxn ang="0">
                  <a:pos x="0" y="344"/>
                </a:cxn>
                <a:cxn ang="0">
                  <a:pos x="0" y="400"/>
                </a:cxn>
                <a:cxn ang="0">
                  <a:pos x="32" y="440"/>
                </a:cxn>
                <a:cxn ang="0">
                  <a:pos x="104" y="472"/>
                </a:cxn>
                <a:cxn ang="0">
                  <a:pos x="256" y="512"/>
                </a:cxn>
                <a:cxn ang="0">
                  <a:pos x="384" y="528"/>
                </a:cxn>
              </a:cxnLst>
              <a:rect l="0" t="0" r="r" b="b"/>
              <a:pathLst>
                <a:path w="672" h="528">
                  <a:moveTo>
                    <a:pt x="384" y="528"/>
                  </a:moveTo>
                  <a:lnTo>
                    <a:pt x="488" y="520"/>
                  </a:lnTo>
                  <a:lnTo>
                    <a:pt x="584" y="464"/>
                  </a:lnTo>
                  <a:lnTo>
                    <a:pt x="648" y="384"/>
                  </a:lnTo>
                  <a:lnTo>
                    <a:pt x="672" y="280"/>
                  </a:lnTo>
                  <a:lnTo>
                    <a:pt x="664" y="176"/>
                  </a:lnTo>
                  <a:lnTo>
                    <a:pt x="608" y="88"/>
                  </a:lnTo>
                  <a:lnTo>
                    <a:pt x="528" y="24"/>
                  </a:lnTo>
                  <a:lnTo>
                    <a:pt x="424" y="0"/>
                  </a:lnTo>
                  <a:lnTo>
                    <a:pt x="312" y="8"/>
                  </a:lnTo>
                  <a:lnTo>
                    <a:pt x="224" y="64"/>
                  </a:lnTo>
                  <a:lnTo>
                    <a:pt x="136" y="152"/>
                  </a:lnTo>
                  <a:lnTo>
                    <a:pt x="32" y="280"/>
                  </a:lnTo>
                  <a:lnTo>
                    <a:pt x="0" y="344"/>
                  </a:lnTo>
                  <a:lnTo>
                    <a:pt x="0" y="400"/>
                  </a:lnTo>
                  <a:lnTo>
                    <a:pt x="32" y="440"/>
                  </a:lnTo>
                  <a:lnTo>
                    <a:pt x="104" y="472"/>
                  </a:lnTo>
                  <a:lnTo>
                    <a:pt x="256" y="512"/>
                  </a:lnTo>
                  <a:lnTo>
                    <a:pt x="384" y="5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103" name="Group 23"/>
            <p:cNvGrpSpPr>
              <a:grpSpLocks/>
            </p:cNvGrpSpPr>
            <p:nvPr/>
          </p:nvGrpSpPr>
          <p:grpSpPr bwMode="auto">
            <a:xfrm rot="-40697">
              <a:off x="2131" y="2132"/>
              <a:ext cx="378" cy="780"/>
              <a:chOff x="2163" y="2219"/>
              <a:chExt cx="336" cy="632"/>
            </a:xfrm>
          </p:grpSpPr>
          <p:sp>
            <p:nvSpPr>
              <p:cNvPr id="942104" name="Freeform 24"/>
              <p:cNvSpPr>
                <a:spLocks/>
              </p:cNvSpPr>
              <p:nvPr/>
            </p:nvSpPr>
            <p:spPr bwMode="auto">
              <a:xfrm>
                <a:off x="2171" y="2219"/>
                <a:ext cx="328" cy="632"/>
              </a:xfrm>
              <a:custGeom>
                <a:avLst/>
                <a:gdLst/>
                <a:ahLst/>
                <a:cxnLst>
                  <a:cxn ang="0">
                    <a:pos x="168" y="632"/>
                  </a:cxn>
                  <a:cxn ang="0">
                    <a:pos x="168" y="632"/>
                  </a:cxn>
                  <a:cxn ang="0">
                    <a:pos x="104" y="608"/>
                  </a:cxn>
                  <a:cxn ang="0">
                    <a:pos x="48" y="536"/>
                  </a:cxn>
                  <a:cxn ang="0">
                    <a:pos x="8" y="432"/>
                  </a:cxn>
                  <a:cxn ang="0">
                    <a:pos x="0" y="312"/>
                  </a:cxn>
                  <a:cxn ang="0">
                    <a:pos x="8" y="192"/>
                  </a:cxn>
                  <a:cxn ang="0">
                    <a:pos x="48" y="88"/>
                  </a:cxn>
                  <a:cxn ang="0">
                    <a:pos x="104" y="24"/>
                  </a:cxn>
                  <a:cxn ang="0">
                    <a:pos x="168" y="0"/>
                  </a:cxn>
                  <a:cxn ang="0">
                    <a:pos x="232" y="24"/>
                  </a:cxn>
                  <a:cxn ang="0">
                    <a:pos x="280" y="88"/>
                  </a:cxn>
                  <a:cxn ang="0">
                    <a:pos x="320" y="192"/>
                  </a:cxn>
                  <a:cxn ang="0">
                    <a:pos x="328" y="312"/>
                  </a:cxn>
                  <a:cxn ang="0">
                    <a:pos x="320" y="432"/>
                  </a:cxn>
                  <a:cxn ang="0">
                    <a:pos x="280" y="536"/>
                  </a:cxn>
                  <a:cxn ang="0">
                    <a:pos x="232" y="608"/>
                  </a:cxn>
                  <a:cxn ang="0">
                    <a:pos x="168" y="632"/>
                  </a:cxn>
                </a:cxnLst>
                <a:rect l="0" t="0" r="r" b="b"/>
                <a:pathLst>
                  <a:path w="328" h="632">
                    <a:moveTo>
                      <a:pt x="168" y="632"/>
                    </a:moveTo>
                    <a:lnTo>
                      <a:pt x="168" y="632"/>
                    </a:lnTo>
                    <a:lnTo>
                      <a:pt x="104" y="608"/>
                    </a:lnTo>
                    <a:lnTo>
                      <a:pt x="48" y="536"/>
                    </a:lnTo>
                    <a:lnTo>
                      <a:pt x="8" y="432"/>
                    </a:lnTo>
                    <a:lnTo>
                      <a:pt x="0" y="312"/>
                    </a:lnTo>
                    <a:lnTo>
                      <a:pt x="8" y="192"/>
                    </a:lnTo>
                    <a:lnTo>
                      <a:pt x="48" y="88"/>
                    </a:lnTo>
                    <a:lnTo>
                      <a:pt x="104" y="24"/>
                    </a:lnTo>
                    <a:lnTo>
                      <a:pt x="168" y="0"/>
                    </a:lnTo>
                    <a:lnTo>
                      <a:pt x="232" y="24"/>
                    </a:lnTo>
                    <a:lnTo>
                      <a:pt x="280" y="88"/>
                    </a:lnTo>
                    <a:lnTo>
                      <a:pt x="320" y="192"/>
                    </a:lnTo>
                    <a:lnTo>
                      <a:pt x="328" y="312"/>
                    </a:lnTo>
                    <a:lnTo>
                      <a:pt x="320" y="432"/>
                    </a:lnTo>
                    <a:lnTo>
                      <a:pt x="280" y="536"/>
                    </a:lnTo>
                    <a:lnTo>
                      <a:pt x="232" y="608"/>
                    </a:lnTo>
                    <a:lnTo>
                      <a:pt x="168" y="6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05" name="Freeform 25"/>
              <p:cNvSpPr>
                <a:spLocks/>
              </p:cNvSpPr>
              <p:nvPr/>
            </p:nvSpPr>
            <p:spPr bwMode="auto">
              <a:xfrm>
                <a:off x="2163" y="2219"/>
                <a:ext cx="336" cy="624"/>
              </a:xfrm>
              <a:custGeom>
                <a:avLst/>
                <a:gdLst/>
                <a:ahLst/>
                <a:cxnLst>
                  <a:cxn ang="0">
                    <a:pos x="168" y="624"/>
                  </a:cxn>
                  <a:cxn ang="0">
                    <a:pos x="104" y="600"/>
                  </a:cxn>
                  <a:cxn ang="0">
                    <a:pos x="48" y="536"/>
                  </a:cxn>
                  <a:cxn ang="0">
                    <a:pos x="16" y="432"/>
                  </a:cxn>
                  <a:cxn ang="0">
                    <a:pos x="0" y="312"/>
                  </a:cxn>
                  <a:cxn ang="0">
                    <a:pos x="16" y="192"/>
                  </a:cxn>
                  <a:cxn ang="0">
                    <a:pos x="48" y="88"/>
                  </a:cxn>
                  <a:cxn ang="0">
                    <a:pos x="104" y="16"/>
                  </a:cxn>
                  <a:cxn ang="0">
                    <a:pos x="168" y="0"/>
                  </a:cxn>
                  <a:cxn ang="0">
                    <a:pos x="232" y="16"/>
                  </a:cxn>
                  <a:cxn ang="0">
                    <a:pos x="288" y="88"/>
                  </a:cxn>
                  <a:cxn ang="0">
                    <a:pos x="320" y="192"/>
                  </a:cxn>
                  <a:cxn ang="0">
                    <a:pos x="336" y="312"/>
                  </a:cxn>
                  <a:cxn ang="0">
                    <a:pos x="320" y="432"/>
                  </a:cxn>
                  <a:cxn ang="0">
                    <a:pos x="288" y="536"/>
                  </a:cxn>
                  <a:cxn ang="0">
                    <a:pos x="232" y="600"/>
                  </a:cxn>
                  <a:cxn ang="0">
                    <a:pos x="168" y="624"/>
                  </a:cxn>
                </a:cxnLst>
                <a:rect l="0" t="0" r="r" b="b"/>
                <a:pathLst>
                  <a:path w="336" h="624">
                    <a:moveTo>
                      <a:pt x="168" y="624"/>
                    </a:moveTo>
                    <a:lnTo>
                      <a:pt x="104" y="600"/>
                    </a:lnTo>
                    <a:lnTo>
                      <a:pt x="48" y="536"/>
                    </a:lnTo>
                    <a:lnTo>
                      <a:pt x="16" y="432"/>
                    </a:lnTo>
                    <a:lnTo>
                      <a:pt x="0" y="312"/>
                    </a:lnTo>
                    <a:lnTo>
                      <a:pt x="16" y="192"/>
                    </a:lnTo>
                    <a:lnTo>
                      <a:pt x="48" y="88"/>
                    </a:lnTo>
                    <a:lnTo>
                      <a:pt x="104" y="16"/>
                    </a:lnTo>
                    <a:lnTo>
                      <a:pt x="168" y="0"/>
                    </a:lnTo>
                    <a:lnTo>
                      <a:pt x="232" y="16"/>
                    </a:lnTo>
                    <a:lnTo>
                      <a:pt x="288" y="88"/>
                    </a:lnTo>
                    <a:lnTo>
                      <a:pt x="320" y="192"/>
                    </a:lnTo>
                    <a:lnTo>
                      <a:pt x="336" y="312"/>
                    </a:lnTo>
                    <a:lnTo>
                      <a:pt x="320" y="432"/>
                    </a:lnTo>
                    <a:lnTo>
                      <a:pt x="288" y="536"/>
                    </a:lnTo>
                    <a:lnTo>
                      <a:pt x="232" y="600"/>
                    </a:lnTo>
                    <a:lnTo>
                      <a:pt x="168" y="62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2106" name="Rectangle 26"/>
            <p:cNvSpPr>
              <a:spLocks noChangeArrowheads="1"/>
            </p:cNvSpPr>
            <p:nvPr/>
          </p:nvSpPr>
          <p:spPr bwMode="auto">
            <a:xfrm>
              <a:off x="2271" y="2911"/>
              <a:ext cx="14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942107" name="Freeform 27"/>
            <p:cNvSpPr>
              <a:spLocks/>
            </p:cNvSpPr>
            <p:nvPr/>
          </p:nvSpPr>
          <p:spPr bwMode="auto">
            <a:xfrm>
              <a:off x="2387" y="3019"/>
              <a:ext cx="648" cy="544"/>
            </a:xfrm>
            <a:custGeom>
              <a:avLst/>
              <a:gdLst/>
              <a:ahLst/>
              <a:cxnLst>
                <a:cxn ang="0">
                  <a:pos x="176" y="440"/>
                </a:cxn>
                <a:cxn ang="0">
                  <a:pos x="176" y="440"/>
                </a:cxn>
                <a:cxn ang="0">
                  <a:pos x="256" y="512"/>
                </a:cxn>
                <a:cxn ang="0">
                  <a:pos x="360" y="544"/>
                </a:cxn>
                <a:cxn ang="0">
                  <a:pos x="464" y="536"/>
                </a:cxn>
                <a:cxn ang="0">
                  <a:pos x="552" y="488"/>
                </a:cxn>
                <a:cxn ang="0">
                  <a:pos x="624" y="408"/>
                </a:cxn>
                <a:cxn ang="0">
                  <a:pos x="648" y="304"/>
                </a:cxn>
                <a:cxn ang="0">
                  <a:pos x="640" y="200"/>
                </a:cxn>
                <a:cxn ang="0">
                  <a:pos x="592" y="104"/>
                </a:cxn>
                <a:cxn ang="0">
                  <a:pos x="512" y="32"/>
                </a:cxn>
                <a:cxn ang="0">
                  <a:pos x="408" y="0"/>
                </a:cxn>
                <a:cxn ang="0">
                  <a:pos x="280" y="0"/>
                </a:cxn>
                <a:cxn ang="0">
                  <a:pos x="120" y="8"/>
                </a:cxn>
                <a:cxn ang="0">
                  <a:pos x="48" y="32"/>
                </a:cxn>
                <a:cxn ang="0">
                  <a:pos x="8" y="72"/>
                </a:cxn>
                <a:cxn ang="0">
                  <a:pos x="0" y="120"/>
                </a:cxn>
                <a:cxn ang="0">
                  <a:pos x="24" y="192"/>
                </a:cxn>
                <a:cxn ang="0">
                  <a:pos x="104" y="336"/>
                </a:cxn>
                <a:cxn ang="0">
                  <a:pos x="176" y="440"/>
                </a:cxn>
              </a:cxnLst>
              <a:rect l="0" t="0" r="r" b="b"/>
              <a:pathLst>
                <a:path w="648" h="544">
                  <a:moveTo>
                    <a:pt x="176" y="440"/>
                  </a:moveTo>
                  <a:lnTo>
                    <a:pt x="176" y="440"/>
                  </a:lnTo>
                  <a:lnTo>
                    <a:pt x="256" y="512"/>
                  </a:lnTo>
                  <a:lnTo>
                    <a:pt x="360" y="544"/>
                  </a:lnTo>
                  <a:lnTo>
                    <a:pt x="464" y="536"/>
                  </a:lnTo>
                  <a:lnTo>
                    <a:pt x="552" y="488"/>
                  </a:lnTo>
                  <a:lnTo>
                    <a:pt x="624" y="408"/>
                  </a:lnTo>
                  <a:lnTo>
                    <a:pt x="648" y="304"/>
                  </a:lnTo>
                  <a:lnTo>
                    <a:pt x="640" y="200"/>
                  </a:lnTo>
                  <a:lnTo>
                    <a:pt x="592" y="104"/>
                  </a:lnTo>
                  <a:lnTo>
                    <a:pt x="512" y="32"/>
                  </a:lnTo>
                  <a:lnTo>
                    <a:pt x="408" y="0"/>
                  </a:lnTo>
                  <a:lnTo>
                    <a:pt x="280" y="0"/>
                  </a:lnTo>
                  <a:lnTo>
                    <a:pt x="120" y="8"/>
                  </a:lnTo>
                  <a:lnTo>
                    <a:pt x="48" y="32"/>
                  </a:lnTo>
                  <a:lnTo>
                    <a:pt x="8" y="72"/>
                  </a:lnTo>
                  <a:lnTo>
                    <a:pt x="0" y="120"/>
                  </a:lnTo>
                  <a:lnTo>
                    <a:pt x="24" y="192"/>
                  </a:lnTo>
                  <a:lnTo>
                    <a:pt x="104" y="336"/>
                  </a:lnTo>
                  <a:lnTo>
                    <a:pt x="176" y="4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08" name="Freeform 28"/>
            <p:cNvSpPr>
              <a:spLocks/>
            </p:cNvSpPr>
            <p:nvPr/>
          </p:nvSpPr>
          <p:spPr bwMode="auto">
            <a:xfrm>
              <a:off x="2387" y="3011"/>
              <a:ext cx="648" cy="544"/>
            </a:xfrm>
            <a:custGeom>
              <a:avLst/>
              <a:gdLst/>
              <a:ahLst/>
              <a:cxnLst>
                <a:cxn ang="0">
                  <a:pos x="168" y="440"/>
                </a:cxn>
                <a:cxn ang="0">
                  <a:pos x="256" y="512"/>
                </a:cxn>
                <a:cxn ang="0">
                  <a:pos x="352" y="544"/>
                </a:cxn>
                <a:cxn ang="0">
                  <a:pos x="456" y="536"/>
                </a:cxn>
                <a:cxn ang="0">
                  <a:pos x="552" y="488"/>
                </a:cxn>
                <a:cxn ang="0">
                  <a:pos x="616" y="408"/>
                </a:cxn>
                <a:cxn ang="0">
                  <a:pos x="648" y="312"/>
                </a:cxn>
                <a:cxn ang="0">
                  <a:pos x="640" y="200"/>
                </a:cxn>
                <a:cxn ang="0">
                  <a:pos x="584" y="112"/>
                </a:cxn>
                <a:cxn ang="0">
                  <a:pos x="504" y="40"/>
                </a:cxn>
                <a:cxn ang="0">
                  <a:pos x="408" y="8"/>
                </a:cxn>
                <a:cxn ang="0">
                  <a:pos x="280" y="0"/>
                </a:cxn>
                <a:cxn ang="0">
                  <a:pos x="120" y="16"/>
                </a:cxn>
                <a:cxn ang="0">
                  <a:pos x="48" y="32"/>
                </a:cxn>
                <a:cxn ang="0">
                  <a:pos x="8" y="72"/>
                </a:cxn>
                <a:cxn ang="0">
                  <a:pos x="0" y="128"/>
                </a:cxn>
                <a:cxn ang="0">
                  <a:pos x="24" y="200"/>
                </a:cxn>
                <a:cxn ang="0">
                  <a:pos x="96" y="336"/>
                </a:cxn>
                <a:cxn ang="0">
                  <a:pos x="168" y="440"/>
                </a:cxn>
              </a:cxnLst>
              <a:rect l="0" t="0" r="r" b="b"/>
              <a:pathLst>
                <a:path w="648" h="544">
                  <a:moveTo>
                    <a:pt x="168" y="440"/>
                  </a:moveTo>
                  <a:lnTo>
                    <a:pt x="256" y="512"/>
                  </a:lnTo>
                  <a:lnTo>
                    <a:pt x="352" y="544"/>
                  </a:lnTo>
                  <a:lnTo>
                    <a:pt x="456" y="536"/>
                  </a:lnTo>
                  <a:lnTo>
                    <a:pt x="552" y="488"/>
                  </a:lnTo>
                  <a:lnTo>
                    <a:pt x="616" y="408"/>
                  </a:lnTo>
                  <a:lnTo>
                    <a:pt x="648" y="312"/>
                  </a:lnTo>
                  <a:lnTo>
                    <a:pt x="640" y="200"/>
                  </a:lnTo>
                  <a:lnTo>
                    <a:pt x="584" y="112"/>
                  </a:lnTo>
                  <a:lnTo>
                    <a:pt x="504" y="40"/>
                  </a:lnTo>
                  <a:lnTo>
                    <a:pt x="408" y="8"/>
                  </a:lnTo>
                  <a:lnTo>
                    <a:pt x="280" y="0"/>
                  </a:lnTo>
                  <a:lnTo>
                    <a:pt x="120" y="16"/>
                  </a:lnTo>
                  <a:lnTo>
                    <a:pt x="48" y="32"/>
                  </a:lnTo>
                  <a:lnTo>
                    <a:pt x="8" y="72"/>
                  </a:lnTo>
                  <a:lnTo>
                    <a:pt x="0" y="128"/>
                  </a:lnTo>
                  <a:lnTo>
                    <a:pt x="24" y="200"/>
                  </a:lnTo>
                  <a:lnTo>
                    <a:pt x="96" y="336"/>
                  </a:lnTo>
                  <a:lnTo>
                    <a:pt x="168" y="4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109" name="Group 29"/>
            <p:cNvGrpSpPr>
              <a:grpSpLocks/>
            </p:cNvGrpSpPr>
            <p:nvPr/>
          </p:nvGrpSpPr>
          <p:grpSpPr bwMode="auto">
            <a:xfrm rot="-40697">
              <a:off x="1140" y="2127"/>
              <a:ext cx="378" cy="780"/>
              <a:chOff x="2163" y="2219"/>
              <a:chExt cx="336" cy="632"/>
            </a:xfrm>
          </p:grpSpPr>
          <p:sp>
            <p:nvSpPr>
              <p:cNvPr id="942110" name="Freeform 30"/>
              <p:cNvSpPr>
                <a:spLocks/>
              </p:cNvSpPr>
              <p:nvPr/>
            </p:nvSpPr>
            <p:spPr bwMode="auto">
              <a:xfrm>
                <a:off x="2171" y="2219"/>
                <a:ext cx="328" cy="632"/>
              </a:xfrm>
              <a:custGeom>
                <a:avLst/>
                <a:gdLst/>
                <a:ahLst/>
                <a:cxnLst>
                  <a:cxn ang="0">
                    <a:pos x="168" y="632"/>
                  </a:cxn>
                  <a:cxn ang="0">
                    <a:pos x="168" y="632"/>
                  </a:cxn>
                  <a:cxn ang="0">
                    <a:pos x="104" y="608"/>
                  </a:cxn>
                  <a:cxn ang="0">
                    <a:pos x="48" y="536"/>
                  </a:cxn>
                  <a:cxn ang="0">
                    <a:pos x="8" y="432"/>
                  </a:cxn>
                  <a:cxn ang="0">
                    <a:pos x="0" y="312"/>
                  </a:cxn>
                  <a:cxn ang="0">
                    <a:pos x="8" y="192"/>
                  </a:cxn>
                  <a:cxn ang="0">
                    <a:pos x="48" y="88"/>
                  </a:cxn>
                  <a:cxn ang="0">
                    <a:pos x="104" y="24"/>
                  </a:cxn>
                  <a:cxn ang="0">
                    <a:pos x="168" y="0"/>
                  </a:cxn>
                  <a:cxn ang="0">
                    <a:pos x="232" y="24"/>
                  </a:cxn>
                  <a:cxn ang="0">
                    <a:pos x="280" y="88"/>
                  </a:cxn>
                  <a:cxn ang="0">
                    <a:pos x="320" y="192"/>
                  </a:cxn>
                  <a:cxn ang="0">
                    <a:pos x="328" y="312"/>
                  </a:cxn>
                  <a:cxn ang="0">
                    <a:pos x="320" y="432"/>
                  </a:cxn>
                  <a:cxn ang="0">
                    <a:pos x="280" y="536"/>
                  </a:cxn>
                  <a:cxn ang="0">
                    <a:pos x="232" y="608"/>
                  </a:cxn>
                  <a:cxn ang="0">
                    <a:pos x="168" y="632"/>
                  </a:cxn>
                </a:cxnLst>
                <a:rect l="0" t="0" r="r" b="b"/>
                <a:pathLst>
                  <a:path w="328" h="632">
                    <a:moveTo>
                      <a:pt x="168" y="632"/>
                    </a:moveTo>
                    <a:lnTo>
                      <a:pt x="168" y="632"/>
                    </a:lnTo>
                    <a:lnTo>
                      <a:pt x="104" y="608"/>
                    </a:lnTo>
                    <a:lnTo>
                      <a:pt x="48" y="536"/>
                    </a:lnTo>
                    <a:lnTo>
                      <a:pt x="8" y="432"/>
                    </a:lnTo>
                    <a:lnTo>
                      <a:pt x="0" y="312"/>
                    </a:lnTo>
                    <a:lnTo>
                      <a:pt x="8" y="192"/>
                    </a:lnTo>
                    <a:lnTo>
                      <a:pt x="48" y="88"/>
                    </a:lnTo>
                    <a:lnTo>
                      <a:pt x="104" y="24"/>
                    </a:lnTo>
                    <a:lnTo>
                      <a:pt x="168" y="0"/>
                    </a:lnTo>
                    <a:lnTo>
                      <a:pt x="232" y="24"/>
                    </a:lnTo>
                    <a:lnTo>
                      <a:pt x="280" y="88"/>
                    </a:lnTo>
                    <a:lnTo>
                      <a:pt x="320" y="192"/>
                    </a:lnTo>
                    <a:lnTo>
                      <a:pt x="328" y="312"/>
                    </a:lnTo>
                    <a:lnTo>
                      <a:pt x="320" y="432"/>
                    </a:lnTo>
                    <a:lnTo>
                      <a:pt x="280" y="536"/>
                    </a:lnTo>
                    <a:lnTo>
                      <a:pt x="232" y="608"/>
                    </a:lnTo>
                    <a:lnTo>
                      <a:pt x="168" y="63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11" name="Freeform 31"/>
              <p:cNvSpPr>
                <a:spLocks/>
              </p:cNvSpPr>
              <p:nvPr/>
            </p:nvSpPr>
            <p:spPr bwMode="auto">
              <a:xfrm>
                <a:off x="2163" y="2219"/>
                <a:ext cx="336" cy="624"/>
              </a:xfrm>
              <a:custGeom>
                <a:avLst/>
                <a:gdLst/>
                <a:ahLst/>
                <a:cxnLst>
                  <a:cxn ang="0">
                    <a:pos x="168" y="624"/>
                  </a:cxn>
                  <a:cxn ang="0">
                    <a:pos x="104" y="600"/>
                  </a:cxn>
                  <a:cxn ang="0">
                    <a:pos x="48" y="536"/>
                  </a:cxn>
                  <a:cxn ang="0">
                    <a:pos x="16" y="432"/>
                  </a:cxn>
                  <a:cxn ang="0">
                    <a:pos x="0" y="312"/>
                  </a:cxn>
                  <a:cxn ang="0">
                    <a:pos x="16" y="192"/>
                  </a:cxn>
                  <a:cxn ang="0">
                    <a:pos x="48" y="88"/>
                  </a:cxn>
                  <a:cxn ang="0">
                    <a:pos x="104" y="16"/>
                  </a:cxn>
                  <a:cxn ang="0">
                    <a:pos x="168" y="0"/>
                  </a:cxn>
                  <a:cxn ang="0">
                    <a:pos x="232" y="16"/>
                  </a:cxn>
                  <a:cxn ang="0">
                    <a:pos x="288" y="88"/>
                  </a:cxn>
                  <a:cxn ang="0">
                    <a:pos x="320" y="192"/>
                  </a:cxn>
                  <a:cxn ang="0">
                    <a:pos x="336" y="312"/>
                  </a:cxn>
                  <a:cxn ang="0">
                    <a:pos x="320" y="432"/>
                  </a:cxn>
                  <a:cxn ang="0">
                    <a:pos x="288" y="536"/>
                  </a:cxn>
                  <a:cxn ang="0">
                    <a:pos x="232" y="600"/>
                  </a:cxn>
                  <a:cxn ang="0">
                    <a:pos x="168" y="624"/>
                  </a:cxn>
                </a:cxnLst>
                <a:rect l="0" t="0" r="r" b="b"/>
                <a:pathLst>
                  <a:path w="336" h="624">
                    <a:moveTo>
                      <a:pt x="168" y="624"/>
                    </a:moveTo>
                    <a:lnTo>
                      <a:pt x="104" y="600"/>
                    </a:lnTo>
                    <a:lnTo>
                      <a:pt x="48" y="536"/>
                    </a:lnTo>
                    <a:lnTo>
                      <a:pt x="16" y="432"/>
                    </a:lnTo>
                    <a:lnTo>
                      <a:pt x="0" y="312"/>
                    </a:lnTo>
                    <a:lnTo>
                      <a:pt x="16" y="192"/>
                    </a:lnTo>
                    <a:lnTo>
                      <a:pt x="48" y="88"/>
                    </a:lnTo>
                    <a:lnTo>
                      <a:pt x="104" y="16"/>
                    </a:lnTo>
                    <a:lnTo>
                      <a:pt x="168" y="0"/>
                    </a:lnTo>
                    <a:lnTo>
                      <a:pt x="232" y="16"/>
                    </a:lnTo>
                    <a:lnTo>
                      <a:pt x="288" y="88"/>
                    </a:lnTo>
                    <a:lnTo>
                      <a:pt x="320" y="192"/>
                    </a:lnTo>
                    <a:lnTo>
                      <a:pt x="336" y="312"/>
                    </a:lnTo>
                    <a:lnTo>
                      <a:pt x="320" y="432"/>
                    </a:lnTo>
                    <a:lnTo>
                      <a:pt x="288" y="536"/>
                    </a:lnTo>
                    <a:lnTo>
                      <a:pt x="232" y="600"/>
                    </a:lnTo>
                    <a:lnTo>
                      <a:pt x="168" y="624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pull dir="rd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Ethene</a:t>
            </a:r>
          </a:p>
        </p:txBody>
      </p:sp>
      <p:pic>
        <p:nvPicPr>
          <p:cNvPr id="944131" name="Picture 944130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9175" y="1209675"/>
            <a:ext cx="4894263" cy="48942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4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44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413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4131"/>
                </p:tgtEl>
              </p:cMediaNode>
            </p:video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6178" name="Object 2"/>
          <p:cNvGraphicFramePr>
            <a:graphicFrameLocks/>
          </p:cNvGraphicFramePr>
          <p:nvPr/>
        </p:nvGraphicFramePr>
        <p:xfrm>
          <a:off x="920750" y="1593850"/>
          <a:ext cx="73279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83" name="Aldus IntelliDraw Drawing" r:id="rId4" imgW="7340600" imgH="4762500" progId="IntelliDraw">
                  <p:embed/>
                </p:oleObj>
              </mc:Choice>
              <mc:Fallback>
                <p:oleObj name="Aldus IntelliDraw Drawing" r:id="rId4" imgW="7340600" imgH="4762500" progId="IntelliDraw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593850"/>
                        <a:ext cx="73279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Bonding in ethene</a:t>
            </a:r>
          </a:p>
        </p:txBody>
      </p:sp>
      <p:sp>
        <p:nvSpPr>
          <p:cNvPr id="946180" name="Rectangle 4"/>
          <p:cNvSpPr>
            <a:spLocks noChangeArrowheads="1"/>
          </p:cNvSpPr>
          <p:nvPr/>
        </p:nvSpPr>
        <p:spPr bwMode="auto">
          <a:xfrm>
            <a:off x="6170613" y="1636713"/>
            <a:ext cx="15652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r>
              <a:rPr lang="en-US"/>
              <a:t> orbital</a:t>
            </a:r>
          </a:p>
        </p:txBody>
      </p:sp>
      <p:sp>
        <p:nvSpPr>
          <p:cNvPr id="946181" name="Rectangle 5"/>
          <p:cNvSpPr>
            <a:spLocks noChangeArrowheads="1"/>
          </p:cNvSpPr>
          <p:nvPr/>
        </p:nvSpPr>
        <p:spPr bwMode="auto">
          <a:xfrm>
            <a:off x="3713163" y="1903413"/>
            <a:ext cx="17700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latin typeface="Times" pitchFamily="-64" charset="0"/>
              </a:rPr>
              <a:t>π</a:t>
            </a:r>
            <a:r>
              <a:rPr lang="en-US" sz="2800"/>
              <a:t> overlap</a:t>
            </a:r>
          </a:p>
        </p:txBody>
      </p:sp>
      <p:sp>
        <p:nvSpPr>
          <p:cNvPr id="946182" name="Rectangle 6"/>
          <p:cNvSpPr>
            <a:spLocks noChangeArrowheads="1"/>
          </p:cNvSpPr>
          <p:nvPr/>
        </p:nvSpPr>
        <p:spPr bwMode="auto">
          <a:xfrm>
            <a:off x="3922713" y="3679825"/>
            <a:ext cx="13636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l-GR" dirty="0">
                <a:latin typeface="Times" pitchFamily="-64" charset="0"/>
              </a:rPr>
              <a:t>σ</a:t>
            </a:r>
            <a:r>
              <a:rPr lang="en-US" sz="2800" dirty="0"/>
              <a:t> bond</a:t>
            </a:r>
          </a:p>
        </p:txBody>
      </p:sp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6475413" y="5813425"/>
            <a:ext cx="13398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latin typeface="Times" pitchFamily="-64" charset="0"/>
              </a:rPr>
              <a:t>π</a:t>
            </a:r>
            <a:r>
              <a:rPr lang="en-US" sz="2800"/>
              <a:t> bond</a:t>
            </a:r>
          </a:p>
        </p:txBody>
      </p:sp>
      <p:sp>
        <p:nvSpPr>
          <p:cNvPr id="946184" name="Rectangle 8"/>
          <p:cNvSpPr>
            <a:spLocks noChangeArrowheads="1"/>
          </p:cNvSpPr>
          <p:nvPr/>
        </p:nvSpPr>
        <p:spPr bwMode="auto">
          <a:xfrm>
            <a:off x="3770313" y="5618163"/>
            <a:ext cx="17700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latin typeface="Times" pitchFamily="-64" charset="0"/>
              </a:rPr>
              <a:t>π</a:t>
            </a:r>
            <a:r>
              <a:rPr lang="en-US" sz="2800"/>
              <a:t> overlap</a:t>
            </a:r>
          </a:p>
        </p:txBody>
      </p:sp>
      <p:sp>
        <p:nvSpPr>
          <p:cNvPr id="946185" name="Line 9"/>
          <p:cNvSpPr>
            <a:spLocks noChangeShapeType="1"/>
          </p:cNvSpPr>
          <p:nvPr/>
        </p:nvSpPr>
        <p:spPr bwMode="auto">
          <a:xfrm flipH="1" flipV="1">
            <a:off x="5734050" y="5772150"/>
            <a:ext cx="781050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6186" name="Rectangle 10"/>
          <p:cNvSpPr>
            <a:spLocks noChangeArrowheads="1"/>
          </p:cNvSpPr>
          <p:nvPr/>
        </p:nvSpPr>
        <p:spPr bwMode="auto">
          <a:xfrm>
            <a:off x="574675" y="2741613"/>
            <a:ext cx="12922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i="1"/>
              <a:t>sp</a:t>
            </a:r>
            <a:r>
              <a:rPr lang="en-US" sz="3200" baseline="30000"/>
              <a:t>2</a:t>
            </a:r>
            <a:endParaRPr lang="en-US"/>
          </a:p>
          <a:p>
            <a:pPr algn="ctr"/>
            <a:r>
              <a:rPr lang="en-US"/>
              <a:t>hybrids</a:t>
            </a:r>
          </a:p>
        </p:txBody>
      </p:sp>
      <p:sp>
        <p:nvSpPr>
          <p:cNvPr id="946187" name="Line 11"/>
          <p:cNvSpPr>
            <a:spLocks noChangeShapeType="1"/>
          </p:cNvSpPr>
          <p:nvPr/>
        </p:nvSpPr>
        <p:spPr bwMode="auto">
          <a:xfrm>
            <a:off x="1670050" y="3575050"/>
            <a:ext cx="10033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6188" name="Line 12"/>
          <p:cNvSpPr>
            <a:spLocks noChangeShapeType="1"/>
          </p:cNvSpPr>
          <p:nvPr/>
        </p:nvSpPr>
        <p:spPr bwMode="auto">
          <a:xfrm>
            <a:off x="1479550" y="3594100"/>
            <a:ext cx="3937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6189" name="Line 13"/>
          <p:cNvSpPr>
            <a:spLocks noChangeShapeType="1"/>
          </p:cNvSpPr>
          <p:nvPr/>
        </p:nvSpPr>
        <p:spPr bwMode="auto">
          <a:xfrm>
            <a:off x="6851650" y="2032000"/>
            <a:ext cx="46990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6190" name="Rectangle 14"/>
          <p:cNvSpPr>
            <a:spLocks noChangeArrowheads="1"/>
          </p:cNvSpPr>
          <p:nvPr/>
        </p:nvSpPr>
        <p:spPr bwMode="auto">
          <a:xfrm>
            <a:off x="7337425" y="4189413"/>
            <a:ext cx="12922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i="1"/>
              <a:t>sp</a:t>
            </a:r>
            <a:r>
              <a:rPr lang="en-US" sz="3200" baseline="30000"/>
              <a:t>2</a:t>
            </a:r>
            <a:endParaRPr lang="en-US"/>
          </a:p>
          <a:p>
            <a:pPr algn="ctr"/>
            <a:r>
              <a:rPr lang="en-US"/>
              <a:t>hybrids</a:t>
            </a:r>
          </a:p>
        </p:txBody>
      </p:sp>
      <p:sp>
        <p:nvSpPr>
          <p:cNvPr id="946191" name="Line 15"/>
          <p:cNvSpPr>
            <a:spLocks noChangeShapeType="1"/>
          </p:cNvSpPr>
          <p:nvPr/>
        </p:nvSpPr>
        <p:spPr bwMode="auto">
          <a:xfrm flipH="1" flipV="1">
            <a:off x="6496050" y="4400550"/>
            <a:ext cx="11049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6192" name="Line 16"/>
          <p:cNvSpPr>
            <a:spLocks noChangeShapeType="1"/>
          </p:cNvSpPr>
          <p:nvPr/>
        </p:nvSpPr>
        <p:spPr bwMode="auto">
          <a:xfrm flipH="1" flipV="1">
            <a:off x="7372350" y="3943350"/>
            <a:ext cx="2476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0"/>
            <a:ext cx="8208963" cy="800100"/>
          </a:xfrm>
        </p:spPr>
        <p:txBody>
          <a:bodyPr/>
          <a:lstStyle/>
          <a:p>
            <a:r>
              <a:rPr lang="en-US"/>
              <a:t>Wave theory of the electron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38" y="731838"/>
            <a:ext cx="8077200" cy="5360987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1924</a:t>
            </a:r>
            <a:r>
              <a:rPr lang="en-US" sz="3200"/>
              <a:t>  De Broglie suggested that electrons have wave properties to account for why their energy was quantized.</a:t>
            </a:r>
            <a:r>
              <a:rPr lang="en-US"/>
              <a:t> </a:t>
            </a:r>
          </a:p>
          <a:p>
            <a:endParaRPr lang="en-US" sz="800"/>
          </a:p>
          <a:p>
            <a:pPr>
              <a:buFontTx/>
              <a:buChar char="•"/>
            </a:pPr>
            <a:r>
              <a:rPr lang="en-US" sz="3200"/>
              <a:t>He reasoned that the electron in the hydrogen atom was fixed in the space around the nucleus.</a:t>
            </a:r>
          </a:p>
          <a:p>
            <a:pPr>
              <a:buFontTx/>
              <a:buChar char="•"/>
            </a:pPr>
            <a:endParaRPr lang="en-US" sz="800"/>
          </a:p>
          <a:p>
            <a:pPr>
              <a:buFontTx/>
              <a:buChar char="•"/>
            </a:pPr>
            <a:r>
              <a:rPr lang="en-US" sz="3200"/>
              <a:t>He felt that the electron would best be represented as a standing wave.</a:t>
            </a:r>
            <a:endParaRPr lang="en-US"/>
          </a:p>
          <a:p>
            <a:pPr>
              <a:buFontTx/>
              <a:buChar char="•"/>
            </a:pPr>
            <a:endParaRPr lang="en-US" sz="800"/>
          </a:p>
          <a:p>
            <a:pPr>
              <a:buFontTx/>
              <a:buChar char="•"/>
            </a:pPr>
            <a:r>
              <a:rPr lang="en-US" sz="3200"/>
              <a:t>As a standing wave, each electron’s path must equal a whole number times the wavelength.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 bldLvl="5" autoUpdateAnimBg="0" advAuto="400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Bonding in ethene</a:t>
            </a:r>
          </a:p>
        </p:txBody>
      </p:sp>
      <p:pic>
        <p:nvPicPr>
          <p:cNvPr id="948227" name="Picture 948226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2738" y="1438275"/>
            <a:ext cx="5999162" cy="44989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8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48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822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8227"/>
                </p:tgtEl>
              </p:cMediaNode>
            </p:video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sp</a:t>
            </a:r>
            <a:r>
              <a:rPr lang="en-US"/>
              <a:t> hybrid orbital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185863"/>
            <a:ext cx="8077200" cy="1304925"/>
          </a:xfrm>
        </p:spPr>
        <p:txBody>
          <a:bodyPr/>
          <a:lstStyle/>
          <a:p>
            <a:r>
              <a:rPr lang="en-US"/>
              <a:t>Forming a triple bond is also possible.  This requires that two</a:t>
            </a:r>
            <a:r>
              <a:rPr lang="en-US" i="1"/>
              <a:t> p </a:t>
            </a:r>
            <a:r>
              <a:rPr lang="en-US"/>
              <a:t>orbitals remain unhybridized.</a:t>
            </a:r>
          </a:p>
        </p:txBody>
      </p:sp>
      <p:sp>
        <p:nvSpPr>
          <p:cNvPr id="950276" name="Line 4"/>
          <p:cNvSpPr>
            <a:spLocks noChangeShapeType="1"/>
          </p:cNvSpPr>
          <p:nvPr/>
        </p:nvSpPr>
        <p:spPr bwMode="auto">
          <a:xfrm flipV="1">
            <a:off x="1790700" y="2546350"/>
            <a:ext cx="0" cy="2747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0277" name="Line 5"/>
          <p:cNvSpPr>
            <a:spLocks noChangeShapeType="1"/>
          </p:cNvSpPr>
          <p:nvPr/>
        </p:nvSpPr>
        <p:spPr bwMode="auto">
          <a:xfrm>
            <a:off x="2568575" y="4964113"/>
            <a:ext cx="417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0278" name="Group 6"/>
          <p:cNvGrpSpPr>
            <a:grpSpLocks/>
          </p:cNvGrpSpPr>
          <p:nvPr/>
        </p:nvGrpSpPr>
        <p:grpSpPr bwMode="auto">
          <a:xfrm>
            <a:off x="2673350" y="4594225"/>
            <a:ext cx="152400" cy="347663"/>
            <a:chOff x="2419" y="3723"/>
            <a:chExt cx="96" cy="219"/>
          </a:xfrm>
        </p:grpSpPr>
        <p:sp>
          <p:nvSpPr>
            <p:cNvPr id="950279" name="Line 7"/>
            <p:cNvSpPr>
              <a:spLocks noChangeShapeType="1"/>
            </p:cNvSpPr>
            <p:nvPr/>
          </p:nvSpPr>
          <p:spPr bwMode="auto">
            <a:xfrm flipV="1">
              <a:off x="2419" y="3723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80" name="Line 8"/>
            <p:cNvSpPr>
              <a:spLocks noChangeShapeType="1"/>
            </p:cNvSpPr>
            <p:nvPr/>
          </p:nvSpPr>
          <p:spPr bwMode="auto">
            <a:xfrm>
              <a:off x="2515" y="3723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0281" name="Group 9"/>
          <p:cNvGrpSpPr>
            <a:grpSpLocks/>
          </p:cNvGrpSpPr>
          <p:nvPr/>
        </p:nvGrpSpPr>
        <p:grpSpPr bwMode="auto">
          <a:xfrm>
            <a:off x="5848350" y="2614613"/>
            <a:ext cx="417513" cy="347662"/>
            <a:chOff x="3937" y="2688"/>
            <a:chExt cx="263" cy="219"/>
          </a:xfrm>
        </p:grpSpPr>
        <p:sp>
          <p:nvSpPr>
            <p:cNvPr id="950282" name="Line 10"/>
            <p:cNvSpPr>
              <a:spLocks noChangeShapeType="1"/>
            </p:cNvSpPr>
            <p:nvPr/>
          </p:nvSpPr>
          <p:spPr bwMode="auto">
            <a:xfrm>
              <a:off x="3937" y="2907"/>
              <a:ext cx="2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83" name="Line 11"/>
            <p:cNvSpPr>
              <a:spLocks noChangeShapeType="1"/>
            </p:cNvSpPr>
            <p:nvPr/>
          </p:nvSpPr>
          <p:spPr bwMode="auto">
            <a:xfrm flipV="1">
              <a:off x="3976" y="2688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0284" name="Group 12"/>
          <p:cNvGrpSpPr>
            <a:grpSpLocks/>
          </p:cNvGrpSpPr>
          <p:nvPr/>
        </p:nvGrpSpPr>
        <p:grpSpPr bwMode="auto">
          <a:xfrm>
            <a:off x="5327650" y="3822700"/>
            <a:ext cx="947738" cy="347663"/>
            <a:chOff x="3269" y="2688"/>
            <a:chExt cx="597" cy="219"/>
          </a:xfrm>
        </p:grpSpPr>
        <p:sp>
          <p:nvSpPr>
            <p:cNvPr id="950285" name="Line 13"/>
            <p:cNvSpPr>
              <a:spLocks noChangeShapeType="1"/>
            </p:cNvSpPr>
            <p:nvPr/>
          </p:nvSpPr>
          <p:spPr bwMode="auto">
            <a:xfrm>
              <a:off x="3269" y="2907"/>
              <a:ext cx="2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86" name="Line 14"/>
            <p:cNvSpPr>
              <a:spLocks noChangeShapeType="1"/>
            </p:cNvSpPr>
            <p:nvPr/>
          </p:nvSpPr>
          <p:spPr bwMode="auto">
            <a:xfrm>
              <a:off x="3603" y="2907"/>
              <a:ext cx="2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 flipV="1">
              <a:off x="3666" y="2688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88" name="Line 16"/>
            <p:cNvSpPr>
              <a:spLocks noChangeShapeType="1"/>
            </p:cNvSpPr>
            <p:nvPr/>
          </p:nvSpPr>
          <p:spPr bwMode="auto">
            <a:xfrm flipV="1">
              <a:off x="3325" y="2688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0289" name="Group 17"/>
          <p:cNvGrpSpPr>
            <a:grpSpLocks/>
          </p:cNvGrpSpPr>
          <p:nvPr/>
        </p:nvGrpSpPr>
        <p:grpSpPr bwMode="auto">
          <a:xfrm>
            <a:off x="5305425" y="2614613"/>
            <a:ext cx="417513" cy="347662"/>
            <a:chOff x="3113" y="2556"/>
            <a:chExt cx="263" cy="219"/>
          </a:xfrm>
        </p:grpSpPr>
        <p:sp>
          <p:nvSpPr>
            <p:cNvPr id="950290" name="Line 18"/>
            <p:cNvSpPr>
              <a:spLocks noChangeShapeType="1"/>
            </p:cNvSpPr>
            <p:nvPr/>
          </p:nvSpPr>
          <p:spPr bwMode="auto">
            <a:xfrm>
              <a:off x="3113" y="2775"/>
              <a:ext cx="2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91" name="Line 19"/>
            <p:cNvSpPr>
              <a:spLocks noChangeShapeType="1"/>
            </p:cNvSpPr>
            <p:nvPr/>
          </p:nvSpPr>
          <p:spPr bwMode="auto">
            <a:xfrm flipV="1">
              <a:off x="3181" y="2556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0292" name="Group 20"/>
          <p:cNvGrpSpPr>
            <a:grpSpLocks/>
          </p:cNvGrpSpPr>
          <p:nvPr/>
        </p:nvGrpSpPr>
        <p:grpSpPr bwMode="auto">
          <a:xfrm>
            <a:off x="2568575" y="2614613"/>
            <a:ext cx="1557338" cy="347662"/>
            <a:chOff x="1389" y="2147"/>
            <a:chExt cx="981" cy="219"/>
          </a:xfrm>
        </p:grpSpPr>
        <p:grpSp>
          <p:nvGrpSpPr>
            <p:cNvPr id="950293" name="Group 21"/>
            <p:cNvGrpSpPr>
              <a:grpSpLocks/>
            </p:cNvGrpSpPr>
            <p:nvPr/>
          </p:nvGrpSpPr>
          <p:grpSpPr bwMode="auto">
            <a:xfrm>
              <a:off x="1389" y="2366"/>
              <a:ext cx="981" cy="0"/>
              <a:chOff x="1389" y="2366"/>
              <a:chExt cx="981" cy="0"/>
            </a:xfrm>
          </p:grpSpPr>
          <p:sp>
            <p:nvSpPr>
              <p:cNvPr id="950294" name="Line 22"/>
              <p:cNvSpPr>
                <a:spLocks noChangeShapeType="1"/>
              </p:cNvSpPr>
              <p:nvPr/>
            </p:nvSpPr>
            <p:spPr bwMode="auto">
              <a:xfrm>
                <a:off x="1389" y="236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295" name="Line 23"/>
              <p:cNvSpPr>
                <a:spLocks noChangeShapeType="1"/>
              </p:cNvSpPr>
              <p:nvPr/>
            </p:nvSpPr>
            <p:spPr bwMode="auto">
              <a:xfrm>
                <a:off x="1748" y="236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296" name="Line 24"/>
              <p:cNvSpPr>
                <a:spLocks noChangeShapeType="1"/>
              </p:cNvSpPr>
              <p:nvPr/>
            </p:nvSpPr>
            <p:spPr bwMode="auto">
              <a:xfrm>
                <a:off x="2107" y="2366"/>
                <a:ext cx="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0297" name="Line 25"/>
            <p:cNvSpPr>
              <a:spLocks noChangeShapeType="1"/>
            </p:cNvSpPr>
            <p:nvPr/>
          </p:nvSpPr>
          <p:spPr bwMode="auto">
            <a:xfrm flipV="1">
              <a:off x="1819" y="2147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98" name="Line 26"/>
            <p:cNvSpPr>
              <a:spLocks noChangeShapeType="1"/>
            </p:cNvSpPr>
            <p:nvPr/>
          </p:nvSpPr>
          <p:spPr bwMode="auto">
            <a:xfrm flipV="1">
              <a:off x="1466" y="2147"/>
              <a:ext cx="0" cy="21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2254250" y="5178425"/>
            <a:ext cx="597693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Unhybridized          Hybridized</a:t>
            </a:r>
          </a:p>
        </p:txBody>
      </p:sp>
      <p:sp>
        <p:nvSpPr>
          <p:cNvPr id="950300" name="Text Box 28"/>
          <p:cNvSpPr txBox="1">
            <a:spLocks noChangeArrowheads="1"/>
          </p:cNvSpPr>
          <p:nvPr/>
        </p:nvSpPr>
        <p:spPr bwMode="auto">
          <a:xfrm rot="-5400000">
            <a:off x="720725" y="3640138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950301" name="Text Box 29"/>
          <p:cNvSpPr txBox="1">
            <a:spLocks noChangeArrowheads="1"/>
          </p:cNvSpPr>
          <p:nvPr/>
        </p:nvSpPr>
        <p:spPr bwMode="auto">
          <a:xfrm>
            <a:off x="1958975" y="4687888"/>
            <a:ext cx="530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950302" name="Text Box 30"/>
          <p:cNvSpPr txBox="1">
            <a:spLocks noChangeArrowheads="1"/>
          </p:cNvSpPr>
          <p:nvPr/>
        </p:nvSpPr>
        <p:spPr bwMode="auto">
          <a:xfrm>
            <a:off x="1933575" y="2717800"/>
            <a:ext cx="555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p</a:t>
            </a:r>
            <a:endParaRPr lang="en-US"/>
          </a:p>
        </p:txBody>
      </p:sp>
      <p:sp>
        <p:nvSpPr>
          <p:cNvPr id="950303" name="Text Box 31"/>
          <p:cNvSpPr txBox="1">
            <a:spLocks noChangeArrowheads="1"/>
          </p:cNvSpPr>
          <p:nvPr/>
        </p:nvSpPr>
        <p:spPr bwMode="auto">
          <a:xfrm>
            <a:off x="7015163" y="3836988"/>
            <a:ext cx="83978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sz="3200" i="1"/>
              <a:t>sp</a:t>
            </a:r>
            <a:endParaRPr lang="en-US"/>
          </a:p>
        </p:txBody>
      </p:sp>
      <p:sp>
        <p:nvSpPr>
          <p:cNvPr id="950304" name="Text Box 32"/>
          <p:cNvSpPr txBox="1">
            <a:spLocks noChangeArrowheads="1"/>
          </p:cNvSpPr>
          <p:nvPr/>
        </p:nvSpPr>
        <p:spPr bwMode="auto">
          <a:xfrm>
            <a:off x="7015163" y="2660650"/>
            <a:ext cx="555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p</a:t>
            </a:r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sp</a:t>
            </a:r>
            <a:r>
              <a:rPr lang="en-US"/>
              <a:t> hybrid orbital</a:t>
            </a:r>
          </a:p>
        </p:txBody>
      </p:sp>
      <p:pic>
        <p:nvPicPr>
          <p:cNvPr id="9523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2975" y="3095625"/>
            <a:ext cx="2835275" cy="2795588"/>
          </a:xfrm>
          <a:noFill/>
          <a:ln/>
        </p:spPr>
      </p:pic>
      <p:pic>
        <p:nvPicPr>
          <p:cNvPr id="952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188" y="3127375"/>
            <a:ext cx="2835275" cy="279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52325" name="Text Box 5"/>
          <p:cNvSpPr txBox="1">
            <a:spLocks noChangeArrowheads="1"/>
          </p:cNvSpPr>
          <p:nvPr/>
        </p:nvSpPr>
        <p:spPr bwMode="auto">
          <a:xfrm>
            <a:off x="1506538" y="1658938"/>
            <a:ext cx="707866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Now two </a:t>
            </a:r>
            <a:r>
              <a:rPr lang="en-US" sz="3200" i="1"/>
              <a:t>p</a:t>
            </a:r>
            <a:r>
              <a:rPr lang="en-US" sz="3200"/>
              <a:t> orbitals are available to </a:t>
            </a:r>
          </a:p>
          <a:p>
            <a:r>
              <a:rPr lang="en-US" sz="3200"/>
              <a:t>form </a:t>
            </a:r>
            <a:r>
              <a:rPr lang="en-US" sz="3200">
                <a:latin typeface="Times" pitchFamily="-64" charset="0"/>
              </a:rPr>
              <a:t>π</a:t>
            </a:r>
            <a:r>
              <a:rPr lang="en-US" sz="3200"/>
              <a:t> bonds.</a:t>
            </a:r>
          </a:p>
        </p:txBody>
      </p:sp>
    </p:spTree>
  </p:cSld>
  <p:clrMapOvr>
    <a:masterClrMapping/>
  </p:clrMapOvr>
  <p:transition>
    <p:pull dir="rd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Ethyne</a:t>
            </a:r>
          </a:p>
        </p:txBody>
      </p:sp>
      <p:pic>
        <p:nvPicPr>
          <p:cNvPr id="954371" name="Picture 954370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725" y="2239963"/>
            <a:ext cx="6354763" cy="25415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54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437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4371"/>
                </p:tgtEl>
              </p:cMediaNode>
            </p:video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Bonding in ethyne</a:t>
            </a:r>
          </a:p>
        </p:txBody>
      </p:sp>
      <p:sp>
        <p:nvSpPr>
          <p:cNvPr id="956419" name="Rectangle 3"/>
          <p:cNvSpPr>
            <a:spLocks noChangeArrowheads="1"/>
          </p:cNvSpPr>
          <p:nvPr/>
        </p:nvSpPr>
        <p:spPr bwMode="auto">
          <a:xfrm>
            <a:off x="874713" y="2227263"/>
            <a:ext cx="15589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/>
              <a:t>sp hybrid</a:t>
            </a:r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6792913" y="5427663"/>
            <a:ext cx="173513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latin typeface="Times" pitchFamily="-64" charset="0"/>
              </a:rPr>
              <a:t>π</a:t>
            </a:r>
            <a:r>
              <a:rPr lang="en-US"/>
              <a:t> overlaps</a:t>
            </a:r>
          </a:p>
        </p:txBody>
      </p:sp>
      <p:sp>
        <p:nvSpPr>
          <p:cNvPr id="956421" name="Line 5"/>
          <p:cNvSpPr>
            <a:spLocks noChangeShapeType="1"/>
          </p:cNvSpPr>
          <p:nvPr/>
        </p:nvSpPr>
        <p:spPr bwMode="auto">
          <a:xfrm>
            <a:off x="1727200" y="2717800"/>
            <a:ext cx="203200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6422" name="Line 6"/>
          <p:cNvSpPr>
            <a:spLocks noChangeShapeType="1"/>
          </p:cNvSpPr>
          <p:nvPr/>
        </p:nvSpPr>
        <p:spPr bwMode="auto">
          <a:xfrm flipH="1" flipV="1">
            <a:off x="5953125" y="5481638"/>
            <a:ext cx="820738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56423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863" y="1449388"/>
            <a:ext cx="7802562" cy="467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Bonding in ethyne</a:t>
            </a:r>
          </a:p>
        </p:txBody>
      </p:sp>
      <p:pic>
        <p:nvPicPr>
          <p:cNvPr id="958467" name="Picture 958466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1473200"/>
            <a:ext cx="6043613" cy="45323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8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58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84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8467"/>
                </p:tgtEl>
              </p:cMediaNode>
            </p:video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758825"/>
          </a:xfrm>
        </p:spPr>
        <p:txBody>
          <a:bodyPr/>
          <a:lstStyle/>
          <a:p>
            <a:r>
              <a:rPr lang="en-US"/>
              <a:t>Other hybrid orbitals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1187450"/>
            <a:ext cx="8755062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i="1"/>
              <a:t>d</a:t>
            </a:r>
            <a:r>
              <a:rPr lang="en-US" sz="3200"/>
              <a:t> orbitals can also be involved in the formation of hybrid orbitals.</a:t>
            </a:r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/>
              <a:t>		</a:t>
            </a:r>
            <a:r>
              <a:rPr lang="en-US" sz="3200"/>
              <a:t>Hybrid		Shape</a:t>
            </a:r>
          </a:p>
          <a:p>
            <a:pPr>
              <a:lnSpc>
                <a:spcPct val="80000"/>
              </a:lnSpc>
            </a:pPr>
            <a:r>
              <a:rPr lang="en-US" sz="3200"/>
              <a:t>		   </a:t>
            </a:r>
            <a:r>
              <a:rPr lang="en-US" sz="3200" i="1"/>
              <a:t>sp</a:t>
            </a:r>
            <a:r>
              <a:rPr lang="en-US" sz="3200"/>
              <a:t>			Linear</a:t>
            </a:r>
          </a:p>
          <a:p>
            <a:pPr>
              <a:lnSpc>
                <a:spcPct val="80000"/>
              </a:lnSpc>
            </a:pPr>
            <a:r>
              <a:rPr lang="en-US" sz="3200"/>
              <a:t>		   </a:t>
            </a:r>
            <a:r>
              <a:rPr lang="en-US" sz="3200" i="1"/>
              <a:t>sp</a:t>
            </a:r>
            <a:r>
              <a:rPr lang="en-US" sz="3200" baseline="30000"/>
              <a:t>2</a:t>
            </a:r>
            <a:r>
              <a:rPr lang="en-US" sz="3200"/>
              <a:t>		Trigonal planar</a:t>
            </a:r>
          </a:p>
          <a:p>
            <a:pPr>
              <a:lnSpc>
                <a:spcPct val="80000"/>
              </a:lnSpc>
            </a:pPr>
            <a:r>
              <a:rPr lang="en-US" sz="3200"/>
              <a:t>		  </a:t>
            </a:r>
            <a:r>
              <a:rPr lang="en-US" sz="3200" i="1"/>
              <a:t> sp</a:t>
            </a:r>
            <a:r>
              <a:rPr lang="en-US" sz="3200" baseline="30000"/>
              <a:t>3</a:t>
            </a:r>
            <a:r>
              <a:rPr lang="en-US" sz="3200"/>
              <a:t>		Tetrahedral</a:t>
            </a:r>
          </a:p>
          <a:p>
            <a:pPr>
              <a:lnSpc>
                <a:spcPct val="80000"/>
              </a:lnSpc>
            </a:pPr>
            <a:r>
              <a:rPr lang="en-US" sz="3200"/>
              <a:t>		  </a:t>
            </a:r>
            <a:r>
              <a:rPr lang="en-US" sz="3200" i="1"/>
              <a:t> sp</a:t>
            </a:r>
            <a:r>
              <a:rPr lang="en-US" sz="3200" baseline="30000"/>
              <a:t>3</a:t>
            </a:r>
            <a:r>
              <a:rPr lang="en-US" sz="3200" i="1"/>
              <a:t>d</a:t>
            </a:r>
            <a:r>
              <a:rPr lang="en-US" sz="3200"/>
              <a:t>		Trigonal bipyramidal</a:t>
            </a:r>
          </a:p>
          <a:p>
            <a:pPr>
              <a:lnSpc>
                <a:spcPct val="80000"/>
              </a:lnSpc>
            </a:pPr>
            <a:r>
              <a:rPr lang="en-US" sz="3200"/>
              <a:t>		   </a:t>
            </a:r>
            <a:r>
              <a:rPr lang="en-US" sz="3200" i="1"/>
              <a:t>sp</a:t>
            </a:r>
            <a:r>
              <a:rPr lang="en-US" sz="3200" baseline="30000"/>
              <a:t>3</a:t>
            </a:r>
            <a:r>
              <a:rPr lang="en-US" sz="3200" i="1"/>
              <a:t>d </a:t>
            </a:r>
            <a:r>
              <a:rPr lang="en-US" sz="3200" baseline="30000"/>
              <a:t>2</a:t>
            </a:r>
            <a:r>
              <a:rPr lang="en-US" sz="3200"/>
              <a:t>		Octahedral</a:t>
            </a:r>
          </a:p>
          <a:p>
            <a:pPr>
              <a:lnSpc>
                <a:spcPct val="80000"/>
              </a:lnSpc>
            </a:pPr>
            <a:r>
              <a:rPr lang="en-US" sz="3200"/>
              <a:t>		   </a:t>
            </a:r>
            <a:r>
              <a:rPr lang="en-US" sz="3200" i="1"/>
              <a:t>sp</a:t>
            </a:r>
            <a:r>
              <a:rPr lang="en-US" sz="3200" baseline="30000"/>
              <a:t>3</a:t>
            </a:r>
            <a:r>
              <a:rPr lang="en-US" sz="3200" i="1"/>
              <a:t>d </a:t>
            </a:r>
            <a:r>
              <a:rPr lang="en-US" sz="3200" baseline="30000"/>
              <a:t>3</a:t>
            </a:r>
            <a:r>
              <a:rPr lang="en-US" sz="3200" i="1"/>
              <a:t> </a:t>
            </a:r>
            <a:r>
              <a:rPr lang="en-US" sz="3200"/>
              <a:t>		Pentagonal bipyramidal</a:t>
            </a:r>
          </a:p>
          <a:p>
            <a:pPr>
              <a:lnSpc>
                <a:spcPct val="80000"/>
              </a:lnSpc>
            </a:pPr>
            <a:endParaRPr lang="en-US" sz="3200"/>
          </a:p>
        </p:txBody>
      </p:sp>
      <p:sp>
        <p:nvSpPr>
          <p:cNvPr id="960516" name="Line 4"/>
          <p:cNvSpPr>
            <a:spLocks noChangeShapeType="1"/>
          </p:cNvSpPr>
          <p:nvPr/>
        </p:nvSpPr>
        <p:spPr bwMode="auto">
          <a:xfrm>
            <a:off x="1252538" y="2662238"/>
            <a:ext cx="6367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Orbital Method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atomic orbitals combine to form molecular orbitals, the number of molecular orbitals formed must equal the number of atomic orbitals mathematically combined.</a:t>
            </a:r>
          </a:p>
          <a:p>
            <a:endParaRPr lang="en-US" sz="1400"/>
          </a:p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Example - H</a:t>
            </a:r>
            <a:r>
              <a:rPr 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/>
          </a:p>
          <a:p>
            <a:r>
              <a:rPr lang="en-US"/>
              <a:t>	Two 1</a:t>
            </a:r>
            <a:r>
              <a:rPr lang="en-US" i="1"/>
              <a:t>s</a:t>
            </a:r>
            <a:r>
              <a:rPr lang="en-US"/>
              <a:t> orbitals will combine forming two molecular orbitals.  The overall energy of the new orbitals is the same as the original two 1</a:t>
            </a:r>
            <a:r>
              <a:rPr lang="en-US" i="1"/>
              <a:t>s</a:t>
            </a:r>
            <a:r>
              <a:rPr lang="en-US"/>
              <a:t>.  However, they will be at different energies.</a:t>
            </a:r>
          </a:p>
        </p:txBody>
      </p:sp>
    </p:spTree>
  </p:cSld>
  <p:clrMapOvr>
    <a:masterClrMapping/>
  </p:clrMapOvr>
  <p:transition>
    <p:pull dir="rd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</a:t>
            </a:r>
            <a:r>
              <a:rPr lang="en-US" baseline="-25000"/>
              <a:t>2 </a:t>
            </a:r>
            <a:r>
              <a:rPr lang="en-US"/>
              <a:t>molecular orbital diagram</a:t>
            </a:r>
          </a:p>
        </p:txBody>
      </p:sp>
      <p:grpSp>
        <p:nvGrpSpPr>
          <p:cNvPr id="965635" name="Group 3"/>
          <p:cNvGrpSpPr>
            <a:grpSpLocks/>
          </p:cNvGrpSpPr>
          <p:nvPr/>
        </p:nvGrpSpPr>
        <p:grpSpPr bwMode="auto">
          <a:xfrm>
            <a:off x="1238250" y="2243138"/>
            <a:ext cx="4622800" cy="4014787"/>
            <a:chOff x="1085" y="1490"/>
            <a:chExt cx="2912" cy="2529"/>
          </a:xfrm>
        </p:grpSpPr>
        <p:grpSp>
          <p:nvGrpSpPr>
            <p:cNvPr id="965636" name="Group 4"/>
            <p:cNvGrpSpPr>
              <a:grpSpLocks/>
            </p:cNvGrpSpPr>
            <p:nvPr/>
          </p:nvGrpSpPr>
          <p:grpSpPr bwMode="auto">
            <a:xfrm>
              <a:off x="1085" y="1490"/>
              <a:ext cx="2912" cy="1852"/>
              <a:chOff x="1622" y="1512"/>
              <a:chExt cx="2912" cy="1852"/>
            </a:xfrm>
          </p:grpSpPr>
          <p:grpSp>
            <p:nvGrpSpPr>
              <p:cNvPr id="965637" name="Group 5"/>
              <p:cNvGrpSpPr>
                <a:grpSpLocks/>
              </p:cNvGrpSpPr>
              <p:nvPr/>
            </p:nvGrpSpPr>
            <p:grpSpPr bwMode="auto">
              <a:xfrm>
                <a:off x="1622" y="1512"/>
                <a:ext cx="2912" cy="1852"/>
                <a:chOff x="1107" y="1491"/>
                <a:chExt cx="2912" cy="1852"/>
              </a:xfrm>
            </p:grpSpPr>
            <p:grpSp>
              <p:nvGrpSpPr>
                <p:cNvPr id="965638" name="Group 6"/>
                <p:cNvGrpSpPr>
                  <a:grpSpLocks/>
                </p:cNvGrpSpPr>
                <p:nvPr/>
              </p:nvGrpSpPr>
              <p:grpSpPr bwMode="auto">
                <a:xfrm>
                  <a:off x="1107" y="2417"/>
                  <a:ext cx="2912" cy="0"/>
                  <a:chOff x="1107" y="2316"/>
                  <a:chExt cx="2912" cy="0"/>
                </a:xfrm>
              </p:grpSpPr>
              <p:sp>
                <p:nvSpPr>
                  <p:cNvPr id="96563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107" y="2316"/>
                    <a:ext cx="548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564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471" y="2316"/>
                    <a:ext cx="548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641" name="Group 9"/>
                <p:cNvGrpSpPr>
                  <a:grpSpLocks/>
                </p:cNvGrpSpPr>
                <p:nvPr/>
              </p:nvGrpSpPr>
              <p:grpSpPr bwMode="auto">
                <a:xfrm>
                  <a:off x="2289" y="1491"/>
                  <a:ext cx="548" cy="1852"/>
                  <a:chOff x="2288" y="1491"/>
                  <a:chExt cx="548" cy="1852"/>
                </a:xfrm>
              </p:grpSpPr>
              <p:sp>
                <p:nvSpPr>
                  <p:cNvPr id="96564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288" y="1491"/>
                    <a:ext cx="548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564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288" y="3343"/>
                    <a:ext cx="548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65644" name="Line 12"/>
              <p:cNvSpPr>
                <a:spLocks noChangeShapeType="1"/>
              </p:cNvSpPr>
              <p:nvPr/>
            </p:nvSpPr>
            <p:spPr bwMode="auto">
              <a:xfrm flipV="1">
                <a:off x="2170" y="1512"/>
                <a:ext cx="624" cy="8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45" name="Line 13"/>
              <p:cNvSpPr>
                <a:spLocks noChangeShapeType="1"/>
              </p:cNvSpPr>
              <p:nvPr/>
            </p:nvSpPr>
            <p:spPr bwMode="auto">
              <a:xfrm>
                <a:off x="3342" y="1512"/>
                <a:ext cx="647" cy="9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46" name="Line 14"/>
              <p:cNvSpPr>
                <a:spLocks noChangeShapeType="1"/>
              </p:cNvSpPr>
              <p:nvPr/>
            </p:nvSpPr>
            <p:spPr bwMode="auto">
              <a:xfrm flipH="1">
                <a:off x="3353" y="2433"/>
                <a:ext cx="625" cy="9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47" name="Line 15"/>
              <p:cNvSpPr>
                <a:spLocks noChangeShapeType="1"/>
              </p:cNvSpPr>
              <p:nvPr/>
            </p:nvSpPr>
            <p:spPr bwMode="auto">
              <a:xfrm>
                <a:off x="2148" y="2444"/>
                <a:ext cx="646" cy="9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5648" name="Line 16"/>
            <p:cNvSpPr>
              <a:spLocks noChangeShapeType="1"/>
            </p:cNvSpPr>
            <p:nvPr/>
          </p:nvSpPr>
          <p:spPr bwMode="auto">
            <a:xfrm flipV="1">
              <a:off x="1337" y="2202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9" name="Line 17"/>
            <p:cNvSpPr>
              <a:spLocks noChangeShapeType="1"/>
            </p:cNvSpPr>
            <p:nvPr/>
          </p:nvSpPr>
          <p:spPr bwMode="auto">
            <a:xfrm flipV="1">
              <a:off x="3712" y="2199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50" name="Line 18"/>
            <p:cNvSpPr>
              <a:spLocks noChangeShapeType="1"/>
            </p:cNvSpPr>
            <p:nvPr/>
          </p:nvSpPr>
          <p:spPr bwMode="auto">
            <a:xfrm flipV="1">
              <a:off x="2408" y="3131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51" name="Line 19"/>
            <p:cNvSpPr>
              <a:spLocks noChangeShapeType="1"/>
            </p:cNvSpPr>
            <p:nvPr/>
          </p:nvSpPr>
          <p:spPr bwMode="auto">
            <a:xfrm flipH="1">
              <a:off x="2624" y="3150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52" name="Text Box 20"/>
            <p:cNvSpPr txBox="1">
              <a:spLocks noChangeArrowheads="1"/>
            </p:cNvSpPr>
            <p:nvPr/>
          </p:nvSpPr>
          <p:spPr bwMode="auto">
            <a:xfrm>
              <a:off x="1206" y="2707"/>
              <a:ext cx="26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965653" name="Text Box 21"/>
            <p:cNvSpPr txBox="1">
              <a:spLocks noChangeArrowheads="1"/>
            </p:cNvSpPr>
            <p:nvPr/>
          </p:nvSpPr>
          <p:spPr bwMode="auto">
            <a:xfrm>
              <a:off x="3581" y="2707"/>
              <a:ext cx="26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965654" name="Text Box 22"/>
            <p:cNvSpPr txBox="1">
              <a:spLocks noChangeArrowheads="1"/>
            </p:cNvSpPr>
            <p:nvPr/>
          </p:nvSpPr>
          <p:spPr bwMode="auto">
            <a:xfrm>
              <a:off x="1170" y="2423"/>
              <a:ext cx="33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r>
                <a:rPr lang="en-US" i="1"/>
                <a:t>s</a:t>
              </a:r>
            </a:p>
          </p:txBody>
        </p:sp>
        <p:sp>
          <p:nvSpPr>
            <p:cNvPr id="965655" name="Text Box 23"/>
            <p:cNvSpPr txBox="1">
              <a:spLocks noChangeArrowheads="1"/>
            </p:cNvSpPr>
            <p:nvPr/>
          </p:nvSpPr>
          <p:spPr bwMode="auto">
            <a:xfrm>
              <a:off x="3545" y="2420"/>
              <a:ext cx="33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r>
                <a:rPr lang="en-US" i="1"/>
                <a:t>s</a:t>
              </a:r>
              <a:endParaRPr lang="en-US"/>
            </a:p>
          </p:txBody>
        </p:sp>
        <p:sp>
          <p:nvSpPr>
            <p:cNvPr id="965656" name="Text Box 24"/>
            <p:cNvSpPr txBox="1">
              <a:spLocks noChangeArrowheads="1"/>
            </p:cNvSpPr>
            <p:nvPr/>
          </p:nvSpPr>
          <p:spPr bwMode="auto">
            <a:xfrm>
              <a:off x="2295" y="3379"/>
              <a:ext cx="492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3600" dirty="0">
                  <a:latin typeface="Times" pitchFamily="-64" charset="0"/>
                </a:rPr>
                <a:t>σ</a:t>
              </a:r>
              <a:r>
                <a:rPr lang="en-US" sz="3600" b="1" dirty="0">
                  <a:latin typeface="Times" pitchFamily="-64" charset="0"/>
                </a:rPr>
                <a:t> </a:t>
              </a:r>
              <a:r>
                <a:rPr lang="en-US" baseline="-25000" dirty="0"/>
                <a:t>1</a:t>
              </a:r>
              <a:r>
                <a:rPr lang="en-US" i="1" baseline="-25000" dirty="0"/>
                <a:t>s</a:t>
              </a:r>
              <a:endParaRPr lang="en-US" baseline="-25000" dirty="0"/>
            </a:p>
            <a:p>
              <a:pPr algn="ctr"/>
              <a:r>
                <a:rPr lang="en-US" dirty="0"/>
                <a:t>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65657" name="Text Box 25"/>
            <p:cNvSpPr txBox="1">
              <a:spLocks noChangeArrowheads="1"/>
            </p:cNvSpPr>
            <p:nvPr/>
          </p:nvSpPr>
          <p:spPr bwMode="auto">
            <a:xfrm>
              <a:off x="2208" y="1517"/>
              <a:ext cx="589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3600" dirty="0">
                  <a:latin typeface="Times" pitchFamily="-64" charset="0"/>
                </a:rPr>
                <a:t>σ </a:t>
              </a:r>
              <a:r>
                <a:rPr lang="en-US" sz="3600" b="1" baseline="30000" dirty="0">
                  <a:latin typeface="Times" pitchFamily="-64" charset="0"/>
                </a:rPr>
                <a:t>*</a:t>
              </a:r>
              <a:r>
                <a:rPr lang="en-US" baseline="-25000" dirty="0"/>
                <a:t>1</a:t>
              </a:r>
              <a:r>
                <a:rPr lang="en-US" i="1" baseline="-25000" dirty="0"/>
                <a:t>s</a:t>
              </a:r>
              <a:endParaRPr lang="en-US" dirty="0"/>
            </a:p>
          </p:txBody>
        </p:sp>
      </p:grpSp>
      <p:pic>
        <p:nvPicPr>
          <p:cNvPr id="965658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306763"/>
            <a:ext cx="863600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65659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0988" y="4843463"/>
            <a:ext cx="14986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65660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9238" y="1835150"/>
            <a:ext cx="15621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65661" name="Text Box 29"/>
          <p:cNvSpPr txBox="1">
            <a:spLocks noChangeArrowheads="1"/>
          </p:cNvSpPr>
          <p:nvPr/>
        </p:nvSpPr>
        <p:spPr bwMode="auto">
          <a:xfrm>
            <a:off x="6207125" y="5827713"/>
            <a:ext cx="2347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Orbital shapes</a:t>
            </a:r>
          </a:p>
        </p:txBody>
      </p:sp>
      <p:sp>
        <p:nvSpPr>
          <p:cNvPr id="965662" name="Line 30"/>
          <p:cNvSpPr>
            <a:spLocks noChangeShapeType="1"/>
          </p:cNvSpPr>
          <p:nvPr/>
        </p:nvSpPr>
        <p:spPr bwMode="auto">
          <a:xfrm flipV="1">
            <a:off x="974725" y="1965325"/>
            <a:ext cx="0" cy="3792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663" name="Text Box 31"/>
          <p:cNvSpPr txBox="1">
            <a:spLocks noChangeArrowheads="1"/>
          </p:cNvSpPr>
          <p:nvPr/>
        </p:nvSpPr>
        <p:spPr bwMode="auto">
          <a:xfrm rot="-5400000">
            <a:off x="11113" y="3514725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</p:spTree>
  </p:cSld>
  <p:clrMapOvr>
    <a:masterClrMapping/>
  </p:clrMapOvr>
  <p:transition>
    <p:pull dir="rd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orbitals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9550"/>
            <a:ext cx="8077200" cy="4921250"/>
          </a:xfrm>
        </p:spPr>
        <p:txBody>
          <a:bodyPr/>
          <a:lstStyle/>
          <a:p>
            <a:r>
              <a:rPr lang="en-US" dirty="0"/>
              <a:t>When two atomic </a:t>
            </a:r>
            <a:r>
              <a:rPr lang="en-US" dirty="0" err="1"/>
              <a:t>orbitals</a:t>
            </a:r>
            <a:r>
              <a:rPr lang="en-US" dirty="0"/>
              <a:t> combine, three types of molecular </a:t>
            </a:r>
            <a:r>
              <a:rPr lang="en-US" dirty="0" err="1"/>
              <a:t>orbitals</a:t>
            </a:r>
            <a:r>
              <a:rPr lang="en-US" dirty="0"/>
              <a:t> are produced.</a:t>
            </a:r>
          </a:p>
          <a:p>
            <a:endParaRPr lang="en-US" sz="800" dirty="0"/>
          </a:p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Bonding orbital - </a:t>
            </a:r>
            <a:r>
              <a:rPr lang="el-GR" sz="3200" dirty="0">
                <a:latin typeface="Times" pitchFamily="-64" charset="0"/>
              </a:rPr>
              <a:t>σ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 </a:t>
            </a:r>
            <a:r>
              <a:rPr lang="en-US" sz="3200" dirty="0">
                <a:latin typeface="Times" pitchFamily="-64" charset="0"/>
              </a:rPr>
              <a:t>π</a:t>
            </a:r>
            <a:endParaRPr lang="en-US" dirty="0"/>
          </a:p>
          <a:p>
            <a:r>
              <a:rPr lang="en-US" dirty="0"/>
              <a:t>	The energy is lower than the atomic </a:t>
            </a:r>
            <a:r>
              <a:rPr lang="en-US" dirty="0" err="1"/>
              <a:t>orbitals</a:t>
            </a:r>
            <a:r>
              <a:rPr lang="en-US" dirty="0"/>
              <a:t> and the electron density overlaps.</a:t>
            </a:r>
          </a:p>
          <a:p>
            <a:endParaRPr lang="en-US" sz="800" dirty="0"/>
          </a:p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Antibonding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orbital - </a:t>
            </a:r>
            <a:r>
              <a:rPr lang="el-GR" sz="3200" dirty="0">
                <a:latin typeface="Times" pitchFamily="-64" charset="0"/>
              </a:rPr>
              <a:t>σ </a:t>
            </a:r>
            <a:r>
              <a:rPr lang="en-US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*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sz="3200" dirty="0">
                <a:latin typeface="Times" pitchFamily="-64" charset="0"/>
              </a:rPr>
              <a:t>π</a:t>
            </a:r>
            <a:r>
              <a:rPr lang="en-US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*</a:t>
            </a:r>
            <a:endParaRPr lang="en-US" dirty="0"/>
          </a:p>
          <a:p>
            <a:r>
              <a:rPr lang="en-US" dirty="0"/>
              <a:t>	The energy is higher than the atomic </a:t>
            </a:r>
            <a:r>
              <a:rPr lang="en-US" dirty="0" err="1"/>
              <a:t>orbitals</a:t>
            </a:r>
            <a:r>
              <a:rPr lang="en-US" dirty="0"/>
              <a:t> and the electron density does not overlap.</a:t>
            </a:r>
          </a:p>
          <a:p>
            <a:endParaRPr lang="en-US" sz="800" dirty="0"/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Nonbonding - n</a:t>
            </a:r>
            <a:endParaRPr lang="en-US" dirty="0"/>
          </a:p>
          <a:p>
            <a:r>
              <a:rPr lang="en-US" dirty="0"/>
              <a:t>	Electron pairs not involved in bonding.</a:t>
            </a:r>
          </a:p>
        </p:txBody>
      </p:sp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 Broglie waves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1052513"/>
          </a:xfrm>
        </p:spPr>
        <p:txBody>
          <a:bodyPr/>
          <a:lstStyle/>
          <a:p>
            <a:r>
              <a:rPr lang="en-US" sz="3200"/>
              <a:t>Using de Broglie’s equation, we can calculate the wavelength of an electron.</a:t>
            </a:r>
            <a:endParaRPr lang="en-US"/>
          </a:p>
        </p:txBody>
      </p:sp>
      <p:sp>
        <p:nvSpPr>
          <p:cNvPr id="1037316" name="Text Box 4"/>
          <p:cNvSpPr txBox="1">
            <a:spLocks noChangeArrowheads="1"/>
          </p:cNvSpPr>
          <p:nvPr/>
        </p:nvSpPr>
        <p:spPr bwMode="auto">
          <a:xfrm>
            <a:off x="1787525" y="3140075"/>
            <a:ext cx="77136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λ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 </a:t>
            </a:r>
            <a:r>
              <a:rPr lang="en-US" sz="2800" dirty="0"/>
              <a:t>=</a:t>
            </a:r>
          </a:p>
        </p:txBody>
      </p:sp>
      <p:grpSp>
        <p:nvGrpSpPr>
          <p:cNvPr id="1037317" name="Group 5"/>
          <p:cNvGrpSpPr>
            <a:grpSpLocks/>
          </p:cNvGrpSpPr>
          <p:nvPr/>
        </p:nvGrpSpPr>
        <p:grpSpPr bwMode="auto">
          <a:xfrm>
            <a:off x="2570163" y="2897188"/>
            <a:ext cx="5260975" cy="946150"/>
            <a:chOff x="2115" y="1876"/>
            <a:chExt cx="3314" cy="596"/>
          </a:xfrm>
        </p:grpSpPr>
        <p:sp>
          <p:nvSpPr>
            <p:cNvPr id="1037318" name="Text Box 6"/>
            <p:cNvSpPr txBox="1">
              <a:spLocks noChangeArrowheads="1"/>
            </p:cNvSpPr>
            <p:nvPr/>
          </p:nvSpPr>
          <p:spPr bwMode="auto">
            <a:xfrm>
              <a:off x="2115" y="1876"/>
              <a:ext cx="3314" cy="5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6.6 x 10</a:t>
              </a:r>
              <a:r>
                <a:rPr lang="en-US" sz="2800" baseline="30000"/>
                <a:t>-34</a:t>
              </a:r>
              <a:r>
                <a:rPr lang="en-US" sz="2800"/>
                <a:t> kg m</a:t>
              </a:r>
              <a:r>
                <a:rPr lang="en-US" sz="2800" baseline="30000"/>
                <a:t>2</a:t>
              </a:r>
              <a:r>
                <a:rPr lang="en-US" sz="2800"/>
                <a:t> s</a:t>
              </a:r>
              <a:r>
                <a:rPr lang="en-US" sz="2800" baseline="30000"/>
                <a:t>-1</a:t>
              </a:r>
              <a:endParaRPr lang="en-US" sz="2800"/>
            </a:p>
            <a:p>
              <a:pPr algn="ctr"/>
              <a:r>
                <a:rPr lang="en-US" sz="2800"/>
                <a:t>(9.1 x 10</a:t>
              </a:r>
              <a:r>
                <a:rPr lang="en-US" sz="2800" baseline="30000"/>
                <a:t>-31</a:t>
              </a:r>
              <a:r>
                <a:rPr lang="en-US" sz="2800"/>
                <a:t> kg)(2.2 x 10</a:t>
              </a:r>
              <a:r>
                <a:rPr lang="en-US" sz="2800" baseline="30000"/>
                <a:t>6</a:t>
              </a:r>
              <a:r>
                <a:rPr lang="en-US" sz="2800"/>
                <a:t> m s</a:t>
              </a:r>
              <a:r>
                <a:rPr lang="en-US" sz="2800" baseline="30000"/>
                <a:t>-1</a:t>
              </a:r>
              <a:r>
                <a:rPr lang="en-US" sz="2800"/>
                <a:t>)</a:t>
              </a:r>
            </a:p>
          </p:txBody>
        </p:sp>
        <p:sp>
          <p:nvSpPr>
            <p:cNvPr id="1037319" name="Line 7"/>
            <p:cNvSpPr>
              <a:spLocks noChangeShapeType="1"/>
            </p:cNvSpPr>
            <p:nvPr/>
          </p:nvSpPr>
          <p:spPr bwMode="auto">
            <a:xfrm>
              <a:off x="2289" y="2177"/>
              <a:ext cx="29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7320" name="Text Box 8"/>
          <p:cNvSpPr txBox="1">
            <a:spLocks noChangeArrowheads="1"/>
          </p:cNvSpPr>
          <p:nvPr/>
        </p:nvSpPr>
        <p:spPr bwMode="auto">
          <a:xfrm>
            <a:off x="401638" y="4930775"/>
            <a:ext cx="8586787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The speed of an electron had already been reported by Bohr as 2.2 x 10</a:t>
            </a:r>
            <a:r>
              <a:rPr lang="en-US" sz="3200" baseline="30000"/>
              <a:t>6</a:t>
            </a:r>
            <a:r>
              <a:rPr lang="en-US" sz="3200"/>
              <a:t> m s</a:t>
            </a:r>
            <a:r>
              <a:rPr lang="en-US" sz="3200" baseline="30000"/>
              <a:t>-1</a:t>
            </a:r>
            <a:r>
              <a:rPr lang="en-US" sz="3200"/>
              <a:t>.</a:t>
            </a:r>
            <a:r>
              <a:rPr lang="en-US" sz="2800"/>
              <a:t> </a:t>
            </a:r>
          </a:p>
        </p:txBody>
      </p:sp>
      <p:sp>
        <p:nvSpPr>
          <p:cNvPr id="1037321" name="Text Box 9"/>
          <p:cNvSpPr txBox="1">
            <a:spLocks noChangeArrowheads="1"/>
          </p:cNvSpPr>
          <p:nvPr/>
        </p:nvSpPr>
        <p:spPr bwMode="auto">
          <a:xfrm>
            <a:off x="2095500" y="4006850"/>
            <a:ext cx="286226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= 3.3 x 10</a:t>
            </a:r>
            <a:r>
              <a:rPr lang="en-US" sz="3200" baseline="30000"/>
              <a:t>-10 </a:t>
            </a:r>
            <a:r>
              <a:rPr lang="en-US" sz="3200"/>
              <a:t>m</a:t>
            </a:r>
          </a:p>
        </p:txBody>
      </p:sp>
    </p:spTree>
  </p:cSld>
  <p:clrMapOvr>
    <a:masterClrMapping/>
  </p:clrMapOvr>
  <p:transition>
    <p:wipe dir="r"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7112000" cy="939800"/>
          </a:xfrm>
        </p:spPr>
        <p:txBody>
          <a:bodyPr/>
          <a:lstStyle/>
          <a:p>
            <a:r>
              <a:rPr lang="en-US"/>
              <a:t>MO diagram of helium</a:t>
            </a:r>
          </a:p>
        </p:txBody>
      </p:sp>
      <p:grpSp>
        <p:nvGrpSpPr>
          <p:cNvPr id="969731" name="Group 3"/>
          <p:cNvGrpSpPr>
            <a:grpSpLocks/>
          </p:cNvGrpSpPr>
          <p:nvPr/>
        </p:nvGrpSpPr>
        <p:grpSpPr bwMode="auto">
          <a:xfrm>
            <a:off x="0" y="1722438"/>
            <a:ext cx="5468938" cy="4575174"/>
            <a:chOff x="247" y="1238"/>
            <a:chExt cx="3445" cy="2882"/>
          </a:xfrm>
        </p:grpSpPr>
        <p:grpSp>
          <p:nvGrpSpPr>
            <p:cNvPr id="969732" name="Group 4"/>
            <p:cNvGrpSpPr>
              <a:grpSpLocks/>
            </p:cNvGrpSpPr>
            <p:nvPr/>
          </p:nvGrpSpPr>
          <p:grpSpPr bwMode="auto">
            <a:xfrm>
              <a:off x="780" y="1611"/>
              <a:ext cx="2912" cy="1852"/>
              <a:chOff x="1622" y="1512"/>
              <a:chExt cx="2912" cy="1852"/>
            </a:xfrm>
          </p:grpSpPr>
          <p:grpSp>
            <p:nvGrpSpPr>
              <p:cNvPr id="969733" name="Group 5"/>
              <p:cNvGrpSpPr>
                <a:grpSpLocks/>
              </p:cNvGrpSpPr>
              <p:nvPr/>
            </p:nvGrpSpPr>
            <p:grpSpPr bwMode="auto">
              <a:xfrm>
                <a:off x="1622" y="1512"/>
                <a:ext cx="2912" cy="1852"/>
                <a:chOff x="1107" y="1491"/>
                <a:chExt cx="2912" cy="1852"/>
              </a:xfrm>
            </p:grpSpPr>
            <p:grpSp>
              <p:nvGrpSpPr>
                <p:cNvPr id="969734" name="Group 6"/>
                <p:cNvGrpSpPr>
                  <a:grpSpLocks/>
                </p:cNvGrpSpPr>
                <p:nvPr/>
              </p:nvGrpSpPr>
              <p:grpSpPr bwMode="auto">
                <a:xfrm>
                  <a:off x="1107" y="2417"/>
                  <a:ext cx="2912" cy="0"/>
                  <a:chOff x="1107" y="2316"/>
                  <a:chExt cx="2912" cy="0"/>
                </a:xfrm>
              </p:grpSpPr>
              <p:sp>
                <p:nvSpPr>
                  <p:cNvPr id="96973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107" y="2316"/>
                    <a:ext cx="548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973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471" y="2316"/>
                    <a:ext cx="548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9737" name="Group 9"/>
                <p:cNvGrpSpPr>
                  <a:grpSpLocks/>
                </p:cNvGrpSpPr>
                <p:nvPr/>
              </p:nvGrpSpPr>
              <p:grpSpPr bwMode="auto">
                <a:xfrm>
                  <a:off x="2289" y="1491"/>
                  <a:ext cx="548" cy="1852"/>
                  <a:chOff x="2288" y="1491"/>
                  <a:chExt cx="548" cy="1852"/>
                </a:xfrm>
              </p:grpSpPr>
              <p:sp>
                <p:nvSpPr>
                  <p:cNvPr id="96973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288" y="1491"/>
                    <a:ext cx="548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973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288" y="3343"/>
                    <a:ext cx="548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69740" name="Line 12"/>
              <p:cNvSpPr>
                <a:spLocks noChangeShapeType="1"/>
              </p:cNvSpPr>
              <p:nvPr/>
            </p:nvSpPr>
            <p:spPr bwMode="auto">
              <a:xfrm flipV="1">
                <a:off x="2170" y="1512"/>
                <a:ext cx="624" cy="8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1" name="Line 13"/>
              <p:cNvSpPr>
                <a:spLocks noChangeShapeType="1"/>
              </p:cNvSpPr>
              <p:nvPr/>
            </p:nvSpPr>
            <p:spPr bwMode="auto">
              <a:xfrm>
                <a:off x="3342" y="1512"/>
                <a:ext cx="647" cy="9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2" name="Line 14"/>
              <p:cNvSpPr>
                <a:spLocks noChangeShapeType="1"/>
              </p:cNvSpPr>
              <p:nvPr/>
            </p:nvSpPr>
            <p:spPr bwMode="auto">
              <a:xfrm flipH="1">
                <a:off x="3353" y="2433"/>
                <a:ext cx="625" cy="9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3" name="Line 15"/>
              <p:cNvSpPr>
                <a:spLocks noChangeShapeType="1"/>
              </p:cNvSpPr>
              <p:nvPr/>
            </p:nvSpPr>
            <p:spPr bwMode="auto">
              <a:xfrm>
                <a:off x="2148" y="2444"/>
                <a:ext cx="646" cy="9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9744" name="Line 16"/>
            <p:cNvSpPr>
              <a:spLocks noChangeShapeType="1"/>
            </p:cNvSpPr>
            <p:nvPr/>
          </p:nvSpPr>
          <p:spPr bwMode="auto">
            <a:xfrm flipV="1">
              <a:off x="2103" y="3252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5" name="Line 17"/>
            <p:cNvSpPr>
              <a:spLocks noChangeShapeType="1"/>
            </p:cNvSpPr>
            <p:nvPr/>
          </p:nvSpPr>
          <p:spPr bwMode="auto">
            <a:xfrm flipH="1">
              <a:off x="2319" y="3271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6" name="Text Box 18"/>
            <p:cNvSpPr txBox="1">
              <a:spLocks noChangeArrowheads="1"/>
            </p:cNvSpPr>
            <p:nvPr/>
          </p:nvSpPr>
          <p:spPr bwMode="auto">
            <a:xfrm>
              <a:off x="901" y="2828"/>
              <a:ext cx="3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He</a:t>
              </a:r>
            </a:p>
          </p:txBody>
        </p:sp>
        <p:sp>
          <p:nvSpPr>
            <p:cNvPr id="969747" name="Text Box 19"/>
            <p:cNvSpPr txBox="1">
              <a:spLocks noChangeArrowheads="1"/>
            </p:cNvSpPr>
            <p:nvPr/>
          </p:nvSpPr>
          <p:spPr bwMode="auto">
            <a:xfrm>
              <a:off x="3276" y="2828"/>
              <a:ext cx="37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He</a:t>
              </a:r>
            </a:p>
          </p:txBody>
        </p:sp>
        <p:sp>
          <p:nvSpPr>
            <p:cNvPr id="969748" name="Text Box 20"/>
            <p:cNvSpPr txBox="1">
              <a:spLocks noChangeArrowheads="1"/>
            </p:cNvSpPr>
            <p:nvPr/>
          </p:nvSpPr>
          <p:spPr bwMode="auto">
            <a:xfrm>
              <a:off x="865" y="2544"/>
              <a:ext cx="33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r>
                <a:rPr lang="en-US" i="1"/>
                <a:t>s</a:t>
              </a:r>
              <a:endParaRPr lang="en-US"/>
            </a:p>
          </p:txBody>
        </p:sp>
        <p:sp>
          <p:nvSpPr>
            <p:cNvPr id="969749" name="Text Box 21"/>
            <p:cNvSpPr txBox="1">
              <a:spLocks noChangeArrowheads="1"/>
            </p:cNvSpPr>
            <p:nvPr/>
          </p:nvSpPr>
          <p:spPr bwMode="auto">
            <a:xfrm>
              <a:off x="3240" y="2541"/>
              <a:ext cx="33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r>
                <a:rPr lang="en-US" i="1"/>
                <a:t>s</a:t>
              </a:r>
            </a:p>
          </p:txBody>
        </p:sp>
        <p:sp>
          <p:nvSpPr>
            <p:cNvPr id="969750" name="Text Box 22"/>
            <p:cNvSpPr txBox="1">
              <a:spLocks noChangeArrowheads="1"/>
            </p:cNvSpPr>
            <p:nvPr/>
          </p:nvSpPr>
          <p:spPr bwMode="auto">
            <a:xfrm>
              <a:off x="2008" y="3558"/>
              <a:ext cx="456" cy="5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2800" dirty="0">
                  <a:latin typeface="Times" pitchFamily="-64" charset="0"/>
                </a:rPr>
                <a:t>σ </a:t>
              </a:r>
              <a:r>
                <a:rPr lang="en-US" baseline="-25000" dirty="0"/>
                <a:t>1</a:t>
              </a:r>
              <a:r>
                <a:rPr lang="en-US" i="1" baseline="-25000" dirty="0"/>
                <a:t>s</a:t>
              </a:r>
              <a:endParaRPr lang="en-US" dirty="0"/>
            </a:p>
            <a:p>
              <a:pPr algn="ctr"/>
              <a:r>
                <a:rPr lang="en-US" dirty="0"/>
                <a:t>He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69751" name="Text Box 23"/>
            <p:cNvSpPr txBox="1">
              <a:spLocks noChangeArrowheads="1"/>
            </p:cNvSpPr>
            <p:nvPr/>
          </p:nvSpPr>
          <p:spPr bwMode="auto">
            <a:xfrm>
              <a:off x="1903" y="1692"/>
              <a:ext cx="53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Times" pitchFamily="-64" charset="0"/>
                </a:rPr>
                <a:t>σ </a:t>
              </a:r>
              <a:r>
                <a:rPr lang="en-US" sz="3600" b="1" baseline="30000" dirty="0">
                  <a:latin typeface="Times" pitchFamily="-64" charset="0"/>
                </a:rPr>
                <a:t>*</a:t>
              </a:r>
              <a:r>
                <a:rPr lang="en-US" baseline="-25000" dirty="0"/>
                <a:t>1</a:t>
              </a:r>
              <a:r>
                <a:rPr lang="en-US" i="1" baseline="-25000" dirty="0"/>
                <a:t>s</a:t>
              </a:r>
            </a:p>
          </p:txBody>
        </p:sp>
        <p:sp>
          <p:nvSpPr>
            <p:cNvPr id="969752" name="Line 24"/>
            <p:cNvSpPr>
              <a:spLocks noChangeShapeType="1"/>
            </p:cNvSpPr>
            <p:nvPr/>
          </p:nvSpPr>
          <p:spPr bwMode="auto">
            <a:xfrm flipV="1">
              <a:off x="614" y="1238"/>
              <a:ext cx="0" cy="2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3" name="Text Box 25"/>
            <p:cNvSpPr txBox="1">
              <a:spLocks noChangeArrowheads="1"/>
            </p:cNvSpPr>
            <p:nvPr/>
          </p:nvSpPr>
          <p:spPr bwMode="auto">
            <a:xfrm rot="-5400000">
              <a:off x="7" y="2209"/>
              <a:ext cx="76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energy</a:t>
              </a:r>
            </a:p>
          </p:txBody>
        </p:sp>
        <p:sp>
          <p:nvSpPr>
            <p:cNvPr id="969754" name="Line 26"/>
            <p:cNvSpPr>
              <a:spLocks noChangeShapeType="1"/>
            </p:cNvSpPr>
            <p:nvPr/>
          </p:nvSpPr>
          <p:spPr bwMode="auto">
            <a:xfrm flipV="1">
              <a:off x="2100" y="1397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5" name="Line 27"/>
            <p:cNvSpPr>
              <a:spLocks noChangeShapeType="1"/>
            </p:cNvSpPr>
            <p:nvPr/>
          </p:nvSpPr>
          <p:spPr bwMode="auto">
            <a:xfrm flipH="1">
              <a:off x="2316" y="1416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6" name="Line 28"/>
            <p:cNvSpPr>
              <a:spLocks noChangeShapeType="1"/>
            </p:cNvSpPr>
            <p:nvPr/>
          </p:nvSpPr>
          <p:spPr bwMode="auto">
            <a:xfrm flipV="1">
              <a:off x="950" y="2329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7" name="Line 29"/>
            <p:cNvSpPr>
              <a:spLocks noChangeShapeType="1"/>
            </p:cNvSpPr>
            <p:nvPr/>
          </p:nvSpPr>
          <p:spPr bwMode="auto">
            <a:xfrm flipH="1">
              <a:off x="1166" y="2348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8" name="Line 30"/>
            <p:cNvSpPr>
              <a:spLocks noChangeShapeType="1"/>
            </p:cNvSpPr>
            <p:nvPr/>
          </p:nvSpPr>
          <p:spPr bwMode="auto">
            <a:xfrm flipV="1">
              <a:off x="3317" y="2318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9" name="Line 31"/>
            <p:cNvSpPr>
              <a:spLocks noChangeShapeType="1"/>
            </p:cNvSpPr>
            <p:nvPr/>
          </p:nvSpPr>
          <p:spPr bwMode="auto">
            <a:xfrm flipH="1">
              <a:off x="3533" y="2337"/>
              <a:ext cx="0" cy="17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9760" name="Text Box 32"/>
          <p:cNvSpPr txBox="1">
            <a:spLocks noChangeArrowheads="1"/>
          </p:cNvSpPr>
          <p:nvPr/>
        </p:nvSpPr>
        <p:spPr bwMode="auto">
          <a:xfrm>
            <a:off x="5641975" y="906463"/>
            <a:ext cx="3436938" cy="538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If we develop a</a:t>
            </a:r>
          </a:p>
          <a:p>
            <a:r>
              <a:rPr lang="en-US" sz="2800"/>
              <a:t>diagram for helium</a:t>
            </a:r>
          </a:p>
          <a:p>
            <a:r>
              <a:rPr lang="en-US" sz="2800"/>
              <a:t>we see that both</a:t>
            </a:r>
          </a:p>
          <a:p>
            <a:r>
              <a:rPr lang="en-US" sz="2800"/>
              <a:t>a bonding and</a:t>
            </a:r>
          </a:p>
          <a:p>
            <a:r>
              <a:rPr lang="en-US" sz="2800"/>
              <a:t>antibonding </a:t>
            </a:r>
          </a:p>
          <a:p>
            <a:r>
              <a:rPr lang="en-US" sz="2800"/>
              <a:t>orbital will be </a:t>
            </a:r>
          </a:p>
          <a:p>
            <a:r>
              <a:rPr lang="en-US" sz="2800"/>
              <a:t>filled.</a:t>
            </a:r>
          </a:p>
          <a:p>
            <a:endParaRPr lang="en-US" sz="1600" baseline="-25000"/>
          </a:p>
          <a:p>
            <a:r>
              <a:rPr lang="en-US" sz="2800"/>
              <a:t>The result is that</a:t>
            </a:r>
          </a:p>
          <a:p>
            <a:r>
              <a:rPr lang="en-US" sz="2800"/>
              <a:t>it is no more stable</a:t>
            </a:r>
          </a:p>
          <a:p>
            <a:r>
              <a:rPr lang="en-US" sz="2800"/>
              <a:t>than the unbonded</a:t>
            </a:r>
          </a:p>
          <a:p>
            <a:r>
              <a:rPr lang="en-US" sz="2800"/>
              <a:t>form -- it will not</a:t>
            </a:r>
          </a:p>
          <a:p>
            <a:r>
              <a:rPr lang="en-US" sz="2800"/>
              <a:t>bond</a:t>
            </a:r>
          </a:p>
        </p:txBody>
      </p:sp>
    </p:spTree>
  </p:cSld>
  <p:clrMapOvr>
    <a:masterClrMapping/>
  </p:clrMapOvr>
  <p:transition>
    <p:pull dir="rd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orbital bonding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7788"/>
            <a:ext cx="9144000" cy="4800600"/>
          </a:xfrm>
        </p:spPr>
        <p:txBody>
          <a:bodyPr/>
          <a:lstStyle/>
          <a:p>
            <a:r>
              <a:rPr lang="en-US" sz="3200"/>
              <a:t>For a molecule to be stable, you must have more electrons in bonding orbitals than in antibonding orbitals.</a:t>
            </a:r>
            <a:endParaRPr lang="en-US"/>
          </a:p>
          <a:p>
            <a:endParaRPr lang="en-US"/>
          </a:p>
          <a:p>
            <a:r>
              <a:rPr lang="en-US"/>
              <a:t>	</a:t>
            </a:r>
            <a:r>
              <a:rPr lang="en-US" sz="3200"/>
              <a:t>The bonded form will be at a lower energy so will be more stable.</a:t>
            </a:r>
            <a:r>
              <a:rPr lang="en-US"/>
              <a:t> </a:t>
            </a:r>
          </a:p>
          <a:p>
            <a:endParaRPr lang="en-US" sz="3200"/>
          </a:p>
          <a:p>
            <a:r>
              <a:rPr lang="en-US" sz="3200"/>
              <a:t>#bonds formed=bonding e</a:t>
            </a:r>
            <a:r>
              <a:rPr lang="en-US" sz="3200" baseline="30000"/>
              <a:t>-</a:t>
            </a:r>
            <a:r>
              <a:rPr lang="en-US" sz="3200"/>
              <a:t> -antibonding e</a:t>
            </a:r>
            <a:r>
              <a:rPr lang="en-US" sz="3200" baseline="30000"/>
              <a:t>-</a:t>
            </a:r>
            <a:r>
              <a:rPr lang="en-US"/>
              <a:t> </a:t>
            </a:r>
          </a:p>
          <a:p>
            <a:endParaRPr lang="en-US" sz="800"/>
          </a:p>
          <a:p>
            <a:r>
              <a:rPr lang="en-US"/>
              <a:t> 						       </a:t>
            </a:r>
            <a:r>
              <a:rPr lang="en-US" sz="3200"/>
              <a:t>2</a:t>
            </a:r>
            <a:r>
              <a:rPr lang="en-US"/>
              <a:t>	</a:t>
            </a:r>
          </a:p>
        </p:txBody>
      </p:sp>
      <p:sp>
        <p:nvSpPr>
          <p:cNvPr id="971780" name="Line 4"/>
          <p:cNvSpPr>
            <a:spLocks noChangeShapeType="1"/>
          </p:cNvSpPr>
          <p:nvPr/>
        </p:nvSpPr>
        <p:spPr bwMode="auto">
          <a:xfrm>
            <a:off x="3522663" y="5214938"/>
            <a:ext cx="5389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0"/>
            <a:ext cx="7134225" cy="773113"/>
          </a:xfrm>
        </p:spPr>
        <p:txBody>
          <a:bodyPr/>
          <a:lstStyle/>
          <a:p>
            <a:r>
              <a:rPr lang="en-US"/>
              <a:t>MO diagram for O</a:t>
            </a:r>
            <a:r>
              <a:rPr lang="en-US" baseline="-25000"/>
              <a:t>2</a:t>
            </a:r>
          </a:p>
        </p:txBody>
      </p:sp>
      <p:grpSp>
        <p:nvGrpSpPr>
          <p:cNvPr id="973827" name="Group 3"/>
          <p:cNvGrpSpPr>
            <a:grpSpLocks/>
          </p:cNvGrpSpPr>
          <p:nvPr/>
        </p:nvGrpSpPr>
        <p:grpSpPr bwMode="auto">
          <a:xfrm>
            <a:off x="760413" y="381000"/>
            <a:ext cx="7127875" cy="5051425"/>
            <a:chOff x="621" y="964"/>
            <a:chExt cx="4490" cy="3182"/>
          </a:xfrm>
        </p:grpSpPr>
        <p:sp>
          <p:nvSpPr>
            <p:cNvPr id="973828" name="Line 4"/>
            <p:cNvSpPr>
              <a:spLocks noChangeShapeType="1"/>
            </p:cNvSpPr>
            <p:nvPr/>
          </p:nvSpPr>
          <p:spPr bwMode="auto">
            <a:xfrm>
              <a:off x="816" y="1632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29" name="Line 5"/>
            <p:cNvSpPr>
              <a:spLocks noChangeShapeType="1"/>
            </p:cNvSpPr>
            <p:nvPr/>
          </p:nvSpPr>
          <p:spPr bwMode="auto">
            <a:xfrm flipH="1" flipV="1">
              <a:off x="940" y="1632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830" name="Group 6"/>
            <p:cNvGrpSpPr>
              <a:grpSpLocks/>
            </p:cNvGrpSpPr>
            <p:nvPr/>
          </p:nvGrpSpPr>
          <p:grpSpPr bwMode="auto">
            <a:xfrm>
              <a:off x="621" y="964"/>
              <a:ext cx="4490" cy="3182"/>
              <a:chOff x="621" y="964"/>
              <a:chExt cx="4490" cy="3182"/>
            </a:xfrm>
          </p:grpSpPr>
          <p:sp>
            <p:nvSpPr>
              <p:cNvPr id="973831" name="Line 7"/>
              <p:cNvSpPr>
                <a:spLocks noChangeShapeType="1"/>
              </p:cNvSpPr>
              <p:nvPr/>
            </p:nvSpPr>
            <p:spPr bwMode="auto">
              <a:xfrm>
                <a:off x="1325" y="3760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32" name="Line 8"/>
              <p:cNvSpPr>
                <a:spLocks noChangeShapeType="1"/>
              </p:cNvSpPr>
              <p:nvPr/>
            </p:nvSpPr>
            <p:spPr bwMode="auto">
              <a:xfrm>
                <a:off x="1325" y="2979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3833" name="Group 9"/>
              <p:cNvGrpSpPr>
                <a:grpSpLocks/>
              </p:cNvGrpSpPr>
              <p:nvPr/>
            </p:nvGrpSpPr>
            <p:grpSpPr bwMode="auto">
              <a:xfrm>
                <a:off x="772" y="1813"/>
                <a:ext cx="772" cy="0"/>
                <a:chOff x="432" y="1769"/>
                <a:chExt cx="772" cy="0"/>
              </a:xfrm>
            </p:grpSpPr>
            <p:sp>
              <p:nvSpPr>
                <p:cNvPr id="973834" name="Line 10"/>
                <p:cNvSpPr>
                  <a:spLocks noChangeShapeType="1"/>
                </p:cNvSpPr>
                <p:nvPr/>
              </p:nvSpPr>
              <p:spPr bwMode="auto">
                <a:xfrm>
                  <a:off x="432" y="1769"/>
                  <a:ext cx="219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835" name="Line 11"/>
                <p:cNvSpPr>
                  <a:spLocks noChangeShapeType="1"/>
                </p:cNvSpPr>
                <p:nvPr/>
              </p:nvSpPr>
              <p:spPr bwMode="auto">
                <a:xfrm>
                  <a:off x="708" y="1769"/>
                  <a:ext cx="219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836" name="Line 12"/>
                <p:cNvSpPr>
                  <a:spLocks noChangeShapeType="1"/>
                </p:cNvSpPr>
                <p:nvPr/>
              </p:nvSpPr>
              <p:spPr bwMode="auto">
                <a:xfrm>
                  <a:off x="985" y="1769"/>
                  <a:ext cx="219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73837" name="Text Box 13"/>
              <p:cNvSpPr txBox="1">
                <a:spLocks noChangeArrowheads="1"/>
              </p:cNvSpPr>
              <p:nvPr/>
            </p:nvSpPr>
            <p:spPr bwMode="auto">
              <a:xfrm>
                <a:off x="1269" y="3784"/>
                <a:ext cx="33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  <a:r>
                  <a:rPr lang="en-US" i="1"/>
                  <a:t>s</a:t>
                </a:r>
                <a:endParaRPr lang="en-US"/>
              </a:p>
            </p:txBody>
          </p:sp>
          <p:sp>
            <p:nvSpPr>
              <p:cNvPr id="973838" name="Text Box 14"/>
              <p:cNvSpPr txBox="1">
                <a:spLocks noChangeArrowheads="1"/>
              </p:cNvSpPr>
              <p:nvPr/>
            </p:nvSpPr>
            <p:spPr bwMode="auto">
              <a:xfrm>
                <a:off x="1267" y="2994"/>
                <a:ext cx="33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  <a:r>
                  <a:rPr lang="en-US" i="1"/>
                  <a:t>s</a:t>
                </a:r>
                <a:endParaRPr lang="en-US"/>
              </a:p>
            </p:txBody>
          </p:sp>
          <p:sp>
            <p:nvSpPr>
              <p:cNvPr id="973839" name="Text Box 15"/>
              <p:cNvSpPr txBox="1">
                <a:spLocks noChangeArrowheads="1"/>
              </p:cNvSpPr>
              <p:nvPr/>
            </p:nvSpPr>
            <p:spPr bwMode="auto">
              <a:xfrm>
                <a:off x="621" y="1831"/>
                <a:ext cx="111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  <a:r>
                  <a:rPr lang="en-US" i="1"/>
                  <a:t>p</a:t>
                </a:r>
                <a:r>
                  <a:rPr lang="en-US" i="1" baseline="-25000"/>
                  <a:t>x</a:t>
                </a:r>
                <a:r>
                  <a:rPr lang="en-US"/>
                  <a:t> 2</a:t>
                </a:r>
                <a:r>
                  <a:rPr lang="en-US" i="1"/>
                  <a:t>p</a:t>
                </a:r>
                <a:r>
                  <a:rPr lang="en-US" i="1" baseline="-25000"/>
                  <a:t>y</a:t>
                </a:r>
                <a:r>
                  <a:rPr lang="en-US"/>
                  <a:t> 2</a:t>
                </a:r>
                <a:r>
                  <a:rPr lang="en-US" i="1"/>
                  <a:t>p</a:t>
                </a:r>
                <a:r>
                  <a:rPr lang="en-US" i="1" baseline="-25000"/>
                  <a:t>z</a:t>
                </a:r>
                <a:endParaRPr lang="en-US"/>
              </a:p>
            </p:txBody>
          </p:sp>
          <p:sp>
            <p:nvSpPr>
              <p:cNvPr id="973840" name="Line 16"/>
              <p:cNvSpPr>
                <a:spLocks noChangeShapeType="1"/>
              </p:cNvSpPr>
              <p:nvPr/>
            </p:nvSpPr>
            <p:spPr bwMode="auto">
              <a:xfrm>
                <a:off x="4178" y="3760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41" name="Line 17"/>
              <p:cNvSpPr>
                <a:spLocks noChangeShapeType="1"/>
              </p:cNvSpPr>
              <p:nvPr/>
            </p:nvSpPr>
            <p:spPr bwMode="auto">
              <a:xfrm>
                <a:off x="4178" y="2979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73842" name="Group 18"/>
              <p:cNvGrpSpPr>
                <a:grpSpLocks/>
              </p:cNvGrpSpPr>
              <p:nvPr/>
            </p:nvGrpSpPr>
            <p:grpSpPr bwMode="auto">
              <a:xfrm>
                <a:off x="4178" y="1813"/>
                <a:ext cx="772" cy="0"/>
                <a:chOff x="432" y="1769"/>
                <a:chExt cx="772" cy="0"/>
              </a:xfrm>
            </p:grpSpPr>
            <p:sp>
              <p:nvSpPr>
                <p:cNvPr id="973843" name="Line 19"/>
                <p:cNvSpPr>
                  <a:spLocks noChangeShapeType="1"/>
                </p:cNvSpPr>
                <p:nvPr/>
              </p:nvSpPr>
              <p:spPr bwMode="auto">
                <a:xfrm>
                  <a:off x="432" y="1769"/>
                  <a:ext cx="219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844" name="Line 20"/>
                <p:cNvSpPr>
                  <a:spLocks noChangeShapeType="1"/>
                </p:cNvSpPr>
                <p:nvPr/>
              </p:nvSpPr>
              <p:spPr bwMode="auto">
                <a:xfrm>
                  <a:off x="708" y="1769"/>
                  <a:ext cx="219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845" name="Line 21"/>
                <p:cNvSpPr>
                  <a:spLocks noChangeShapeType="1"/>
                </p:cNvSpPr>
                <p:nvPr/>
              </p:nvSpPr>
              <p:spPr bwMode="auto">
                <a:xfrm>
                  <a:off x="985" y="1769"/>
                  <a:ext cx="219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73846" name="Text Box 22"/>
              <p:cNvSpPr txBox="1">
                <a:spLocks noChangeArrowheads="1"/>
              </p:cNvSpPr>
              <p:nvPr/>
            </p:nvSpPr>
            <p:spPr bwMode="auto">
              <a:xfrm>
                <a:off x="3994" y="1832"/>
                <a:ext cx="111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  <a:r>
                  <a:rPr lang="en-US" i="1"/>
                  <a:t>p</a:t>
                </a:r>
                <a:r>
                  <a:rPr lang="en-US" i="1" baseline="-25000"/>
                  <a:t>x</a:t>
                </a:r>
                <a:r>
                  <a:rPr lang="en-US"/>
                  <a:t> 2</a:t>
                </a:r>
                <a:r>
                  <a:rPr lang="en-US" i="1"/>
                  <a:t>p</a:t>
                </a:r>
                <a:r>
                  <a:rPr lang="en-US" i="1" baseline="-25000"/>
                  <a:t>y</a:t>
                </a:r>
                <a:r>
                  <a:rPr lang="en-US"/>
                  <a:t> 2</a:t>
                </a:r>
                <a:r>
                  <a:rPr lang="en-US" i="1"/>
                  <a:t>p</a:t>
                </a:r>
                <a:r>
                  <a:rPr lang="en-US" i="1" baseline="-25000"/>
                  <a:t>z</a:t>
                </a:r>
                <a:endParaRPr lang="en-US"/>
              </a:p>
            </p:txBody>
          </p:sp>
          <p:sp>
            <p:nvSpPr>
              <p:cNvPr id="973847" name="Text Box 23"/>
              <p:cNvSpPr txBox="1">
                <a:spLocks noChangeArrowheads="1"/>
              </p:cNvSpPr>
              <p:nvPr/>
            </p:nvSpPr>
            <p:spPr bwMode="auto">
              <a:xfrm>
                <a:off x="4125" y="2995"/>
                <a:ext cx="33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  <a:r>
                  <a:rPr lang="en-US" i="1"/>
                  <a:t>s</a:t>
                </a:r>
                <a:endParaRPr lang="en-US"/>
              </a:p>
            </p:txBody>
          </p:sp>
          <p:sp>
            <p:nvSpPr>
              <p:cNvPr id="973848" name="Text Box 24"/>
              <p:cNvSpPr txBox="1">
                <a:spLocks noChangeArrowheads="1"/>
              </p:cNvSpPr>
              <p:nvPr/>
            </p:nvSpPr>
            <p:spPr bwMode="auto">
              <a:xfrm>
                <a:off x="4116" y="3784"/>
                <a:ext cx="33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  <a:r>
                  <a:rPr lang="en-US" i="1"/>
                  <a:t>s</a:t>
                </a:r>
                <a:endParaRPr lang="en-US"/>
              </a:p>
            </p:txBody>
          </p:sp>
          <p:sp>
            <p:nvSpPr>
              <p:cNvPr id="973849" name="Line 25"/>
              <p:cNvSpPr>
                <a:spLocks noChangeShapeType="1"/>
              </p:cNvSpPr>
              <p:nvPr/>
            </p:nvSpPr>
            <p:spPr bwMode="auto">
              <a:xfrm>
                <a:off x="2679" y="3921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50" name="Line 26"/>
              <p:cNvSpPr>
                <a:spLocks noChangeShapeType="1"/>
              </p:cNvSpPr>
              <p:nvPr/>
            </p:nvSpPr>
            <p:spPr bwMode="auto">
              <a:xfrm>
                <a:off x="2679" y="3612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51" name="Line 27"/>
              <p:cNvSpPr>
                <a:spLocks noChangeShapeType="1"/>
              </p:cNvSpPr>
              <p:nvPr/>
            </p:nvSpPr>
            <p:spPr bwMode="auto">
              <a:xfrm>
                <a:off x="2679" y="3193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52" name="Line 28"/>
              <p:cNvSpPr>
                <a:spLocks noChangeShapeType="1"/>
              </p:cNvSpPr>
              <p:nvPr/>
            </p:nvSpPr>
            <p:spPr bwMode="auto">
              <a:xfrm>
                <a:off x="2679" y="2798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53" name="Line 29"/>
              <p:cNvSpPr>
                <a:spLocks noChangeShapeType="1"/>
              </p:cNvSpPr>
              <p:nvPr/>
            </p:nvSpPr>
            <p:spPr bwMode="auto">
              <a:xfrm>
                <a:off x="2679" y="973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54" name="Line 30"/>
              <p:cNvSpPr>
                <a:spLocks noChangeShapeType="1"/>
              </p:cNvSpPr>
              <p:nvPr/>
            </p:nvSpPr>
            <p:spPr bwMode="auto">
              <a:xfrm>
                <a:off x="2429" y="1410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55" name="Line 31"/>
              <p:cNvSpPr>
                <a:spLocks noChangeShapeType="1"/>
              </p:cNvSpPr>
              <p:nvPr/>
            </p:nvSpPr>
            <p:spPr bwMode="auto">
              <a:xfrm>
                <a:off x="2932" y="1410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56" name="Text Box 32"/>
              <p:cNvSpPr txBox="1">
                <a:spLocks noChangeArrowheads="1"/>
              </p:cNvSpPr>
              <p:nvPr/>
            </p:nvSpPr>
            <p:spPr bwMode="auto">
              <a:xfrm>
                <a:off x="2528" y="984"/>
                <a:ext cx="5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" pitchFamily="-64" charset="0"/>
                  </a:rPr>
                  <a:t>π*</a:t>
                </a:r>
                <a:r>
                  <a:rPr lang="en-US" baseline="-25000"/>
                  <a:t>2</a:t>
                </a:r>
                <a:r>
                  <a:rPr lang="en-US" i="1" baseline="-25000"/>
                  <a:t>pz</a:t>
                </a:r>
              </a:p>
            </p:txBody>
          </p:sp>
          <p:grpSp>
            <p:nvGrpSpPr>
              <p:cNvPr id="973857" name="Group 33"/>
              <p:cNvGrpSpPr>
                <a:grpSpLocks/>
              </p:cNvGrpSpPr>
              <p:nvPr/>
            </p:nvGrpSpPr>
            <p:grpSpPr bwMode="auto">
              <a:xfrm>
                <a:off x="2558" y="2330"/>
                <a:ext cx="444" cy="288"/>
                <a:chOff x="2558" y="2050"/>
                <a:chExt cx="444" cy="288"/>
              </a:xfrm>
            </p:grpSpPr>
            <p:sp>
              <p:nvSpPr>
                <p:cNvPr id="973858" name="Line 34"/>
                <p:cNvSpPr>
                  <a:spLocks noChangeShapeType="1"/>
                </p:cNvSpPr>
                <p:nvPr/>
              </p:nvSpPr>
              <p:spPr bwMode="auto">
                <a:xfrm>
                  <a:off x="2679" y="2081"/>
                  <a:ext cx="219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85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558" y="2050"/>
                  <a:ext cx="444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Times" pitchFamily="-64" charset="0"/>
                    </a:rPr>
                    <a:t>π</a:t>
                  </a:r>
                  <a:r>
                    <a:rPr lang="en-US" baseline="-25000"/>
                    <a:t>2pz</a:t>
                  </a:r>
                </a:p>
              </p:txBody>
            </p:sp>
          </p:grpSp>
          <p:sp>
            <p:nvSpPr>
              <p:cNvPr id="973860" name="Text Box 36"/>
              <p:cNvSpPr txBox="1">
                <a:spLocks noChangeArrowheads="1"/>
              </p:cNvSpPr>
              <p:nvPr/>
            </p:nvSpPr>
            <p:spPr bwMode="auto">
              <a:xfrm>
                <a:off x="2588" y="3165"/>
                <a:ext cx="390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800" dirty="0">
                    <a:latin typeface="Times" pitchFamily="-64" charset="0"/>
                  </a:rPr>
                  <a:t>σ</a:t>
                </a:r>
                <a:r>
                  <a:rPr lang="en-US" dirty="0">
                    <a:latin typeface="Times" pitchFamily="-64" charset="0"/>
                  </a:rPr>
                  <a:t> </a:t>
                </a:r>
                <a:r>
                  <a:rPr lang="en-US" baseline="-25000" dirty="0"/>
                  <a:t>2</a:t>
                </a:r>
                <a:r>
                  <a:rPr lang="en-US" i="1" baseline="-25000" dirty="0"/>
                  <a:t>s</a:t>
                </a:r>
              </a:p>
            </p:txBody>
          </p:sp>
          <p:sp>
            <p:nvSpPr>
              <p:cNvPr id="973861" name="Text Box 37"/>
              <p:cNvSpPr txBox="1">
                <a:spLocks noChangeArrowheads="1"/>
              </p:cNvSpPr>
              <p:nvPr/>
            </p:nvSpPr>
            <p:spPr bwMode="auto">
              <a:xfrm>
                <a:off x="2563" y="2790"/>
                <a:ext cx="475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800" dirty="0">
                    <a:latin typeface="Times" pitchFamily="-64" charset="0"/>
                  </a:rPr>
                  <a:t>σ </a:t>
                </a:r>
                <a:r>
                  <a:rPr lang="en-US" dirty="0">
                    <a:latin typeface="Times" pitchFamily="-64" charset="0"/>
                  </a:rPr>
                  <a:t>*</a:t>
                </a:r>
                <a:r>
                  <a:rPr lang="en-US" baseline="-25000" dirty="0"/>
                  <a:t>2</a:t>
                </a:r>
                <a:r>
                  <a:rPr lang="en-US" i="1" baseline="-25000" dirty="0"/>
                  <a:t>s</a:t>
                </a:r>
              </a:p>
            </p:txBody>
          </p:sp>
          <p:sp>
            <p:nvSpPr>
              <p:cNvPr id="973862" name="Text Box 38"/>
              <p:cNvSpPr txBox="1">
                <a:spLocks noChangeArrowheads="1"/>
              </p:cNvSpPr>
              <p:nvPr/>
            </p:nvSpPr>
            <p:spPr bwMode="auto">
              <a:xfrm>
                <a:off x="2561" y="3566"/>
                <a:ext cx="475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800" dirty="0">
                    <a:latin typeface="Times" pitchFamily="-64" charset="0"/>
                  </a:rPr>
                  <a:t>σ </a:t>
                </a:r>
                <a:r>
                  <a:rPr lang="en-US" dirty="0">
                    <a:latin typeface="Times" pitchFamily="-64" charset="0"/>
                  </a:rPr>
                  <a:t>*</a:t>
                </a:r>
                <a:r>
                  <a:rPr lang="en-US" baseline="-25000" dirty="0"/>
                  <a:t>1</a:t>
                </a:r>
                <a:r>
                  <a:rPr lang="en-US" i="1" baseline="-25000" dirty="0"/>
                  <a:t>s</a:t>
                </a:r>
              </a:p>
            </p:txBody>
          </p:sp>
          <p:sp>
            <p:nvSpPr>
              <p:cNvPr id="973863" name="Text Box 39"/>
              <p:cNvSpPr txBox="1">
                <a:spLocks noChangeArrowheads="1"/>
              </p:cNvSpPr>
              <p:nvPr/>
            </p:nvSpPr>
            <p:spPr bwMode="auto">
              <a:xfrm>
                <a:off x="2591" y="3913"/>
                <a:ext cx="378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l-GR" sz="1800" dirty="0">
                    <a:latin typeface="Times" pitchFamily="-64" charset="0"/>
                  </a:rPr>
                  <a:t>σ </a:t>
                </a:r>
                <a:r>
                  <a:rPr lang="en-US" baseline="-25000" dirty="0"/>
                  <a:t>1</a:t>
                </a:r>
                <a:r>
                  <a:rPr lang="en-US" i="1" baseline="-25000" dirty="0"/>
                  <a:t>s</a:t>
                </a:r>
              </a:p>
            </p:txBody>
          </p:sp>
          <p:grpSp>
            <p:nvGrpSpPr>
              <p:cNvPr id="973864" name="Group 40"/>
              <p:cNvGrpSpPr>
                <a:grpSpLocks/>
              </p:cNvGrpSpPr>
              <p:nvPr/>
            </p:nvGrpSpPr>
            <p:grpSpPr bwMode="auto">
              <a:xfrm>
                <a:off x="2249" y="1989"/>
                <a:ext cx="1024" cy="289"/>
                <a:chOff x="2287" y="2382"/>
                <a:chExt cx="1024" cy="289"/>
              </a:xfrm>
            </p:grpSpPr>
            <p:sp>
              <p:nvSpPr>
                <p:cNvPr id="973865" name="Line 41"/>
                <p:cNvSpPr>
                  <a:spLocks noChangeShapeType="1"/>
                </p:cNvSpPr>
                <p:nvPr/>
              </p:nvSpPr>
              <p:spPr bwMode="auto">
                <a:xfrm>
                  <a:off x="2429" y="2422"/>
                  <a:ext cx="219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866" name="Line 42"/>
                <p:cNvSpPr>
                  <a:spLocks noChangeShapeType="1"/>
                </p:cNvSpPr>
                <p:nvPr/>
              </p:nvSpPr>
              <p:spPr bwMode="auto">
                <a:xfrm>
                  <a:off x="2932" y="2422"/>
                  <a:ext cx="219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86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287" y="2383"/>
                  <a:ext cx="476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Times" pitchFamily="-64" charset="0"/>
                    </a:rPr>
                    <a:t>π</a:t>
                  </a:r>
                  <a:r>
                    <a:rPr lang="en-US" baseline="-25000"/>
                    <a:t> 2</a:t>
                  </a:r>
                  <a:r>
                    <a:rPr lang="en-US" i="1" baseline="-25000"/>
                    <a:t>px</a:t>
                  </a:r>
                </a:p>
              </p:txBody>
            </p:sp>
            <p:sp>
              <p:nvSpPr>
                <p:cNvPr id="97386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832" y="2382"/>
                  <a:ext cx="47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Times" pitchFamily="-64" charset="0"/>
                    </a:rPr>
                    <a:t>π</a:t>
                  </a:r>
                  <a:r>
                    <a:rPr lang="en-US" baseline="-25000"/>
                    <a:t> 2</a:t>
                  </a:r>
                  <a:r>
                    <a:rPr lang="en-US" i="1" baseline="-25000"/>
                    <a:t>py</a:t>
                  </a:r>
                </a:p>
              </p:txBody>
            </p:sp>
          </p:grpSp>
          <p:sp>
            <p:nvSpPr>
              <p:cNvPr id="973869" name="Text Box 45"/>
              <p:cNvSpPr txBox="1">
                <a:spLocks noChangeArrowheads="1"/>
              </p:cNvSpPr>
              <p:nvPr/>
            </p:nvSpPr>
            <p:spPr bwMode="auto">
              <a:xfrm>
                <a:off x="2262" y="1392"/>
                <a:ext cx="5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" pitchFamily="-64" charset="0"/>
                  </a:rPr>
                  <a:t>π*</a:t>
                </a:r>
                <a:r>
                  <a:rPr lang="en-US" baseline="-25000"/>
                  <a:t>2</a:t>
                </a:r>
                <a:r>
                  <a:rPr lang="en-US" i="1" baseline="-25000"/>
                  <a:t>px</a:t>
                </a:r>
              </a:p>
            </p:txBody>
          </p:sp>
          <p:sp>
            <p:nvSpPr>
              <p:cNvPr id="973870" name="Text Box 46"/>
              <p:cNvSpPr txBox="1">
                <a:spLocks noChangeArrowheads="1"/>
              </p:cNvSpPr>
              <p:nvPr/>
            </p:nvSpPr>
            <p:spPr bwMode="auto">
              <a:xfrm>
                <a:off x="2808" y="1390"/>
                <a:ext cx="54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" pitchFamily="-64" charset="0"/>
                  </a:rPr>
                  <a:t>π*</a:t>
                </a:r>
                <a:r>
                  <a:rPr lang="en-US" baseline="-25000"/>
                  <a:t>2</a:t>
                </a:r>
                <a:r>
                  <a:rPr lang="en-US" i="1" baseline="-25000"/>
                  <a:t>py</a:t>
                </a:r>
              </a:p>
            </p:txBody>
          </p:sp>
          <p:sp>
            <p:nvSpPr>
              <p:cNvPr id="973871" name="Line 47"/>
              <p:cNvSpPr>
                <a:spLocks noChangeShapeType="1"/>
              </p:cNvSpPr>
              <p:nvPr/>
            </p:nvSpPr>
            <p:spPr bwMode="auto">
              <a:xfrm flipV="1">
                <a:off x="1545" y="975"/>
                <a:ext cx="1096" cy="8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72" name="Line 48"/>
              <p:cNvSpPr>
                <a:spLocks noChangeShapeType="1"/>
              </p:cNvSpPr>
              <p:nvPr/>
            </p:nvSpPr>
            <p:spPr bwMode="auto">
              <a:xfrm flipV="1">
                <a:off x="1567" y="1414"/>
                <a:ext cx="833" cy="4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73" name="Line 49"/>
              <p:cNvSpPr>
                <a:spLocks noChangeShapeType="1"/>
              </p:cNvSpPr>
              <p:nvPr/>
            </p:nvSpPr>
            <p:spPr bwMode="auto">
              <a:xfrm>
                <a:off x="1589" y="1808"/>
                <a:ext cx="812" cy="2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74" name="Line 50"/>
              <p:cNvSpPr>
                <a:spLocks noChangeShapeType="1"/>
              </p:cNvSpPr>
              <p:nvPr/>
            </p:nvSpPr>
            <p:spPr bwMode="auto">
              <a:xfrm>
                <a:off x="1589" y="1830"/>
                <a:ext cx="1073" cy="5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75" name="Line 51"/>
              <p:cNvSpPr>
                <a:spLocks noChangeShapeType="1"/>
              </p:cNvSpPr>
              <p:nvPr/>
            </p:nvSpPr>
            <p:spPr bwMode="auto">
              <a:xfrm flipH="1" flipV="1">
                <a:off x="2893" y="964"/>
                <a:ext cx="1271" cy="8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76" name="Line 52"/>
              <p:cNvSpPr>
                <a:spLocks noChangeShapeType="1"/>
              </p:cNvSpPr>
              <p:nvPr/>
            </p:nvSpPr>
            <p:spPr bwMode="auto">
              <a:xfrm flipH="1" flipV="1">
                <a:off x="3145" y="1414"/>
                <a:ext cx="1030" cy="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77" name="Line 53"/>
              <p:cNvSpPr>
                <a:spLocks noChangeShapeType="1"/>
              </p:cNvSpPr>
              <p:nvPr/>
            </p:nvSpPr>
            <p:spPr bwMode="auto">
              <a:xfrm flipH="1">
                <a:off x="3128" y="1808"/>
                <a:ext cx="1036" cy="2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78" name="Line 54"/>
              <p:cNvSpPr>
                <a:spLocks noChangeShapeType="1"/>
              </p:cNvSpPr>
              <p:nvPr/>
            </p:nvSpPr>
            <p:spPr bwMode="auto">
              <a:xfrm flipH="1">
                <a:off x="2916" y="1797"/>
                <a:ext cx="1237" cy="5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79" name="Line 55"/>
              <p:cNvSpPr>
                <a:spLocks noChangeShapeType="1"/>
              </p:cNvSpPr>
              <p:nvPr/>
            </p:nvSpPr>
            <p:spPr bwMode="auto">
              <a:xfrm flipV="1">
                <a:off x="1523" y="2783"/>
                <a:ext cx="1151" cy="1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80" name="Line 56"/>
              <p:cNvSpPr>
                <a:spLocks noChangeShapeType="1"/>
              </p:cNvSpPr>
              <p:nvPr/>
            </p:nvSpPr>
            <p:spPr bwMode="auto">
              <a:xfrm>
                <a:off x="1534" y="2991"/>
                <a:ext cx="1129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81" name="Line 57"/>
              <p:cNvSpPr>
                <a:spLocks noChangeShapeType="1"/>
              </p:cNvSpPr>
              <p:nvPr/>
            </p:nvSpPr>
            <p:spPr bwMode="auto">
              <a:xfrm>
                <a:off x="2860" y="2783"/>
                <a:ext cx="1315" cy="1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82" name="Line 58"/>
              <p:cNvSpPr>
                <a:spLocks noChangeShapeType="1"/>
              </p:cNvSpPr>
              <p:nvPr/>
            </p:nvSpPr>
            <p:spPr bwMode="auto">
              <a:xfrm flipV="1">
                <a:off x="2871" y="2969"/>
                <a:ext cx="1304" cy="2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83" name="Line 59"/>
              <p:cNvSpPr>
                <a:spLocks noChangeShapeType="1"/>
              </p:cNvSpPr>
              <p:nvPr/>
            </p:nvSpPr>
            <p:spPr bwMode="auto">
              <a:xfrm flipV="1">
                <a:off x="1523" y="3605"/>
                <a:ext cx="1162" cy="1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84" name="Line 60"/>
              <p:cNvSpPr>
                <a:spLocks noChangeShapeType="1"/>
              </p:cNvSpPr>
              <p:nvPr/>
            </p:nvSpPr>
            <p:spPr bwMode="auto">
              <a:xfrm>
                <a:off x="1534" y="3769"/>
                <a:ext cx="1129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85" name="Line 61"/>
              <p:cNvSpPr>
                <a:spLocks noChangeShapeType="1"/>
              </p:cNvSpPr>
              <p:nvPr/>
            </p:nvSpPr>
            <p:spPr bwMode="auto">
              <a:xfrm flipH="1" flipV="1">
                <a:off x="2904" y="3616"/>
                <a:ext cx="1271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86" name="Line 62"/>
              <p:cNvSpPr>
                <a:spLocks noChangeShapeType="1"/>
              </p:cNvSpPr>
              <p:nvPr/>
            </p:nvSpPr>
            <p:spPr bwMode="auto">
              <a:xfrm flipH="1">
                <a:off x="2882" y="3769"/>
                <a:ext cx="1304" cy="1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3887" name="Line 63"/>
            <p:cNvSpPr>
              <a:spLocks noChangeShapeType="1"/>
            </p:cNvSpPr>
            <p:nvPr/>
          </p:nvSpPr>
          <p:spPr bwMode="auto">
            <a:xfrm flipH="1" flipV="1">
              <a:off x="1157" y="1632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88" name="Line 64"/>
            <p:cNvSpPr>
              <a:spLocks noChangeShapeType="1"/>
            </p:cNvSpPr>
            <p:nvPr/>
          </p:nvSpPr>
          <p:spPr bwMode="auto">
            <a:xfrm flipH="1" flipV="1">
              <a:off x="1417" y="1632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889" name="Group 65"/>
            <p:cNvGrpSpPr>
              <a:grpSpLocks/>
            </p:cNvGrpSpPr>
            <p:nvPr/>
          </p:nvGrpSpPr>
          <p:grpSpPr bwMode="auto">
            <a:xfrm>
              <a:off x="4244" y="1629"/>
              <a:ext cx="603" cy="146"/>
              <a:chOff x="912" y="1706"/>
              <a:chExt cx="603" cy="146"/>
            </a:xfrm>
          </p:grpSpPr>
          <p:sp>
            <p:nvSpPr>
              <p:cNvPr id="973890" name="Line 66"/>
              <p:cNvSpPr>
                <a:spLocks noChangeShapeType="1"/>
              </p:cNvSpPr>
              <p:nvPr/>
            </p:nvSpPr>
            <p:spPr bwMode="auto">
              <a:xfrm>
                <a:off x="912" y="1706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91" name="Line 67"/>
              <p:cNvSpPr>
                <a:spLocks noChangeShapeType="1"/>
              </p:cNvSpPr>
              <p:nvPr/>
            </p:nvSpPr>
            <p:spPr bwMode="auto">
              <a:xfrm flipH="1" flipV="1">
                <a:off x="1036" y="1706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92" name="Line 68"/>
              <p:cNvSpPr>
                <a:spLocks noChangeShapeType="1"/>
              </p:cNvSpPr>
              <p:nvPr/>
            </p:nvSpPr>
            <p:spPr bwMode="auto">
              <a:xfrm flipH="1" flipV="1">
                <a:off x="1253" y="1706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93" name="Line 69"/>
              <p:cNvSpPr>
                <a:spLocks noChangeShapeType="1"/>
              </p:cNvSpPr>
              <p:nvPr/>
            </p:nvSpPr>
            <p:spPr bwMode="auto">
              <a:xfrm flipH="1" flipV="1">
                <a:off x="1513" y="1706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3894" name="Group 70"/>
            <p:cNvGrpSpPr>
              <a:grpSpLocks/>
            </p:cNvGrpSpPr>
            <p:nvPr/>
          </p:nvGrpSpPr>
          <p:grpSpPr bwMode="auto">
            <a:xfrm>
              <a:off x="2424" y="1838"/>
              <a:ext cx="126" cy="146"/>
              <a:chOff x="123" y="2725"/>
              <a:chExt cx="126" cy="146"/>
            </a:xfrm>
          </p:grpSpPr>
          <p:sp>
            <p:nvSpPr>
              <p:cNvPr id="973895" name="Line 71"/>
              <p:cNvSpPr>
                <a:spLocks noChangeShapeType="1"/>
              </p:cNvSpPr>
              <p:nvPr/>
            </p:nvSpPr>
            <p:spPr bwMode="auto">
              <a:xfrm>
                <a:off x="123" y="2725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896" name="Line 72"/>
              <p:cNvSpPr>
                <a:spLocks noChangeShapeType="1"/>
              </p:cNvSpPr>
              <p:nvPr/>
            </p:nvSpPr>
            <p:spPr bwMode="auto">
              <a:xfrm flipH="1" flipV="1">
                <a:off x="247" y="2725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3897" name="Line 73"/>
            <p:cNvSpPr>
              <a:spLocks noChangeShapeType="1"/>
            </p:cNvSpPr>
            <p:nvPr/>
          </p:nvSpPr>
          <p:spPr bwMode="auto">
            <a:xfrm flipH="1">
              <a:off x="2535" y="1257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98" name="Line 74"/>
            <p:cNvSpPr>
              <a:spLocks noChangeShapeType="1"/>
            </p:cNvSpPr>
            <p:nvPr/>
          </p:nvSpPr>
          <p:spPr bwMode="auto">
            <a:xfrm flipH="1">
              <a:off x="3026" y="1246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899" name="Group 75"/>
            <p:cNvGrpSpPr>
              <a:grpSpLocks/>
            </p:cNvGrpSpPr>
            <p:nvPr/>
          </p:nvGrpSpPr>
          <p:grpSpPr bwMode="auto">
            <a:xfrm>
              <a:off x="2725" y="3423"/>
              <a:ext cx="126" cy="146"/>
              <a:chOff x="123" y="2725"/>
              <a:chExt cx="126" cy="146"/>
            </a:xfrm>
          </p:grpSpPr>
          <p:sp>
            <p:nvSpPr>
              <p:cNvPr id="973900" name="Line 76"/>
              <p:cNvSpPr>
                <a:spLocks noChangeShapeType="1"/>
              </p:cNvSpPr>
              <p:nvPr/>
            </p:nvSpPr>
            <p:spPr bwMode="auto">
              <a:xfrm>
                <a:off x="123" y="2725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01" name="Line 77"/>
              <p:cNvSpPr>
                <a:spLocks noChangeShapeType="1"/>
              </p:cNvSpPr>
              <p:nvPr/>
            </p:nvSpPr>
            <p:spPr bwMode="auto">
              <a:xfrm flipH="1" flipV="1">
                <a:off x="247" y="2725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3902" name="Group 78"/>
            <p:cNvGrpSpPr>
              <a:grpSpLocks/>
            </p:cNvGrpSpPr>
            <p:nvPr/>
          </p:nvGrpSpPr>
          <p:grpSpPr bwMode="auto">
            <a:xfrm>
              <a:off x="2725" y="3761"/>
              <a:ext cx="126" cy="146"/>
              <a:chOff x="123" y="2725"/>
              <a:chExt cx="126" cy="146"/>
            </a:xfrm>
          </p:grpSpPr>
          <p:sp>
            <p:nvSpPr>
              <p:cNvPr id="973903" name="Line 79"/>
              <p:cNvSpPr>
                <a:spLocks noChangeShapeType="1"/>
              </p:cNvSpPr>
              <p:nvPr/>
            </p:nvSpPr>
            <p:spPr bwMode="auto">
              <a:xfrm>
                <a:off x="123" y="2725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04" name="Line 80"/>
              <p:cNvSpPr>
                <a:spLocks noChangeShapeType="1"/>
              </p:cNvSpPr>
              <p:nvPr/>
            </p:nvSpPr>
            <p:spPr bwMode="auto">
              <a:xfrm flipH="1" flipV="1">
                <a:off x="247" y="2725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3905" name="Group 81"/>
            <p:cNvGrpSpPr>
              <a:grpSpLocks/>
            </p:cNvGrpSpPr>
            <p:nvPr/>
          </p:nvGrpSpPr>
          <p:grpSpPr bwMode="auto">
            <a:xfrm>
              <a:off x="4211" y="3572"/>
              <a:ext cx="126" cy="146"/>
              <a:chOff x="123" y="2725"/>
              <a:chExt cx="126" cy="146"/>
            </a:xfrm>
          </p:grpSpPr>
          <p:sp>
            <p:nvSpPr>
              <p:cNvPr id="973906" name="Line 82"/>
              <p:cNvSpPr>
                <a:spLocks noChangeShapeType="1"/>
              </p:cNvSpPr>
              <p:nvPr/>
            </p:nvSpPr>
            <p:spPr bwMode="auto">
              <a:xfrm>
                <a:off x="123" y="2725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07" name="Line 83"/>
              <p:cNvSpPr>
                <a:spLocks noChangeShapeType="1"/>
              </p:cNvSpPr>
              <p:nvPr/>
            </p:nvSpPr>
            <p:spPr bwMode="auto">
              <a:xfrm flipH="1" flipV="1">
                <a:off x="247" y="2725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3908" name="Group 84"/>
            <p:cNvGrpSpPr>
              <a:grpSpLocks/>
            </p:cNvGrpSpPr>
            <p:nvPr/>
          </p:nvGrpSpPr>
          <p:grpSpPr bwMode="auto">
            <a:xfrm>
              <a:off x="4211" y="2802"/>
              <a:ext cx="126" cy="146"/>
              <a:chOff x="123" y="2725"/>
              <a:chExt cx="126" cy="146"/>
            </a:xfrm>
          </p:grpSpPr>
          <p:sp>
            <p:nvSpPr>
              <p:cNvPr id="973909" name="Line 85"/>
              <p:cNvSpPr>
                <a:spLocks noChangeShapeType="1"/>
              </p:cNvSpPr>
              <p:nvPr/>
            </p:nvSpPr>
            <p:spPr bwMode="auto">
              <a:xfrm>
                <a:off x="123" y="2725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10" name="Line 86"/>
              <p:cNvSpPr>
                <a:spLocks noChangeShapeType="1"/>
              </p:cNvSpPr>
              <p:nvPr/>
            </p:nvSpPr>
            <p:spPr bwMode="auto">
              <a:xfrm flipH="1" flipV="1">
                <a:off x="247" y="2725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3911" name="Group 87"/>
            <p:cNvGrpSpPr>
              <a:grpSpLocks/>
            </p:cNvGrpSpPr>
            <p:nvPr/>
          </p:nvGrpSpPr>
          <p:grpSpPr bwMode="auto">
            <a:xfrm>
              <a:off x="1359" y="3578"/>
              <a:ext cx="126" cy="146"/>
              <a:chOff x="123" y="2725"/>
              <a:chExt cx="126" cy="146"/>
            </a:xfrm>
          </p:grpSpPr>
          <p:sp>
            <p:nvSpPr>
              <p:cNvPr id="973912" name="Line 88"/>
              <p:cNvSpPr>
                <a:spLocks noChangeShapeType="1"/>
              </p:cNvSpPr>
              <p:nvPr/>
            </p:nvSpPr>
            <p:spPr bwMode="auto">
              <a:xfrm>
                <a:off x="123" y="2725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13" name="Line 89"/>
              <p:cNvSpPr>
                <a:spLocks noChangeShapeType="1"/>
              </p:cNvSpPr>
              <p:nvPr/>
            </p:nvSpPr>
            <p:spPr bwMode="auto">
              <a:xfrm flipH="1" flipV="1">
                <a:off x="247" y="2725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3914" name="Group 90"/>
            <p:cNvGrpSpPr>
              <a:grpSpLocks/>
            </p:cNvGrpSpPr>
            <p:nvPr/>
          </p:nvGrpSpPr>
          <p:grpSpPr bwMode="auto">
            <a:xfrm>
              <a:off x="1359" y="2786"/>
              <a:ext cx="126" cy="146"/>
              <a:chOff x="123" y="2725"/>
              <a:chExt cx="126" cy="146"/>
            </a:xfrm>
          </p:grpSpPr>
          <p:sp>
            <p:nvSpPr>
              <p:cNvPr id="973915" name="Line 91"/>
              <p:cNvSpPr>
                <a:spLocks noChangeShapeType="1"/>
              </p:cNvSpPr>
              <p:nvPr/>
            </p:nvSpPr>
            <p:spPr bwMode="auto">
              <a:xfrm>
                <a:off x="123" y="2725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16" name="Line 92"/>
              <p:cNvSpPr>
                <a:spLocks noChangeShapeType="1"/>
              </p:cNvSpPr>
              <p:nvPr/>
            </p:nvSpPr>
            <p:spPr bwMode="auto">
              <a:xfrm flipH="1" flipV="1">
                <a:off x="247" y="2725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3917" name="Group 93"/>
            <p:cNvGrpSpPr>
              <a:grpSpLocks/>
            </p:cNvGrpSpPr>
            <p:nvPr/>
          </p:nvGrpSpPr>
          <p:grpSpPr bwMode="auto">
            <a:xfrm>
              <a:off x="2937" y="1856"/>
              <a:ext cx="126" cy="146"/>
              <a:chOff x="123" y="2725"/>
              <a:chExt cx="126" cy="146"/>
            </a:xfrm>
          </p:grpSpPr>
          <p:sp>
            <p:nvSpPr>
              <p:cNvPr id="973918" name="Line 94"/>
              <p:cNvSpPr>
                <a:spLocks noChangeShapeType="1"/>
              </p:cNvSpPr>
              <p:nvPr/>
            </p:nvSpPr>
            <p:spPr bwMode="auto">
              <a:xfrm>
                <a:off x="123" y="2725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19" name="Line 95"/>
              <p:cNvSpPr>
                <a:spLocks noChangeShapeType="1"/>
              </p:cNvSpPr>
              <p:nvPr/>
            </p:nvSpPr>
            <p:spPr bwMode="auto">
              <a:xfrm flipH="1" flipV="1">
                <a:off x="247" y="2725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3920" name="Group 96"/>
            <p:cNvGrpSpPr>
              <a:grpSpLocks/>
            </p:cNvGrpSpPr>
            <p:nvPr/>
          </p:nvGrpSpPr>
          <p:grpSpPr bwMode="auto">
            <a:xfrm>
              <a:off x="2724" y="2183"/>
              <a:ext cx="126" cy="146"/>
              <a:chOff x="123" y="2725"/>
              <a:chExt cx="126" cy="146"/>
            </a:xfrm>
          </p:grpSpPr>
          <p:sp>
            <p:nvSpPr>
              <p:cNvPr id="973921" name="Line 97"/>
              <p:cNvSpPr>
                <a:spLocks noChangeShapeType="1"/>
              </p:cNvSpPr>
              <p:nvPr/>
            </p:nvSpPr>
            <p:spPr bwMode="auto">
              <a:xfrm>
                <a:off x="123" y="2725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22" name="Line 98"/>
              <p:cNvSpPr>
                <a:spLocks noChangeShapeType="1"/>
              </p:cNvSpPr>
              <p:nvPr/>
            </p:nvSpPr>
            <p:spPr bwMode="auto">
              <a:xfrm flipH="1" flipV="1">
                <a:off x="247" y="2725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3923" name="Group 99"/>
            <p:cNvGrpSpPr>
              <a:grpSpLocks/>
            </p:cNvGrpSpPr>
            <p:nvPr/>
          </p:nvGrpSpPr>
          <p:grpSpPr bwMode="auto">
            <a:xfrm>
              <a:off x="2724" y="2608"/>
              <a:ext cx="126" cy="146"/>
              <a:chOff x="123" y="2725"/>
              <a:chExt cx="126" cy="146"/>
            </a:xfrm>
          </p:grpSpPr>
          <p:sp>
            <p:nvSpPr>
              <p:cNvPr id="973924" name="Line 100"/>
              <p:cNvSpPr>
                <a:spLocks noChangeShapeType="1"/>
              </p:cNvSpPr>
              <p:nvPr/>
            </p:nvSpPr>
            <p:spPr bwMode="auto">
              <a:xfrm>
                <a:off x="123" y="2725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25" name="Line 101"/>
              <p:cNvSpPr>
                <a:spLocks noChangeShapeType="1"/>
              </p:cNvSpPr>
              <p:nvPr/>
            </p:nvSpPr>
            <p:spPr bwMode="auto">
              <a:xfrm flipH="1" flipV="1">
                <a:off x="247" y="2725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3926" name="Group 102"/>
            <p:cNvGrpSpPr>
              <a:grpSpLocks/>
            </p:cNvGrpSpPr>
            <p:nvPr/>
          </p:nvGrpSpPr>
          <p:grpSpPr bwMode="auto">
            <a:xfrm>
              <a:off x="2724" y="3032"/>
              <a:ext cx="126" cy="146"/>
              <a:chOff x="123" y="2725"/>
              <a:chExt cx="126" cy="146"/>
            </a:xfrm>
          </p:grpSpPr>
          <p:sp>
            <p:nvSpPr>
              <p:cNvPr id="973927" name="Line 103"/>
              <p:cNvSpPr>
                <a:spLocks noChangeShapeType="1"/>
              </p:cNvSpPr>
              <p:nvPr/>
            </p:nvSpPr>
            <p:spPr bwMode="auto">
              <a:xfrm>
                <a:off x="123" y="2725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28" name="Line 104"/>
              <p:cNvSpPr>
                <a:spLocks noChangeShapeType="1"/>
              </p:cNvSpPr>
              <p:nvPr/>
            </p:nvSpPr>
            <p:spPr bwMode="auto">
              <a:xfrm flipH="1" flipV="1">
                <a:off x="247" y="2725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73929" name="Rectangle 105"/>
          <p:cNvSpPr>
            <a:spLocks noChangeArrowheads="1"/>
          </p:cNvSpPr>
          <p:nvPr/>
        </p:nvSpPr>
        <p:spPr bwMode="auto">
          <a:xfrm>
            <a:off x="0" y="5356225"/>
            <a:ext cx="9144000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#bonds formed = 10 bonding e</a:t>
            </a:r>
            <a:r>
              <a:rPr lang="en-US" sz="2800" baseline="30000"/>
              <a:t>-</a:t>
            </a:r>
            <a:r>
              <a:rPr lang="en-US" sz="2800"/>
              <a:t> - 6 antibonding e</a:t>
            </a:r>
            <a:r>
              <a:rPr lang="en-US" sz="2800" baseline="30000"/>
              <a:t>-</a:t>
            </a:r>
            <a:r>
              <a:rPr lang="en-US" sz="2800"/>
              <a:t> 						2</a:t>
            </a:r>
          </a:p>
          <a:p>
            <a:r>
              <a:rPr lang="en-US">
                <a:latin typeface="Times" pitchFamily="-64" charset="0"/>
              </a:rPr>
              <a:t>                    		  = </a:t>
            </a:r>
            <a:r>
              <a:rPr lang="en-US" sz="2800"/>
              <a:t>2</a:t>
            </a:r>
            <a:r>
              <a:rPr lang="en-US">
                <a:latin typeface="Times" pitchFamily="-64" charset="0"/>
              </a:rPr>
              <a:t>	</a:t>
            </a:r>
          </a:p>
        </p:txBody>
      </p:sp>
      <p:sp>
        <p:nvSpPr>
          <p:cNvPr id="973930" name="Line 106"/>
          <p:cNvSpPr>
            <a:spLocks noChangeShapeType="1"/>
          </p:cNvSpPr>
          <p:nvPr/>
        </p:nvSpPr>
        <p:spPr bwMode="auto">
          <a:xfrm>
            <a:off x="3313113" y="5870575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84238" y="0"/>
            <a:ext cx="8259762" cy="652463"/>
          </a:xfrm>
        </p:spPr>
        <p:txBody>
          <a:bodyPr/>
          <a:lstStyle/>
          <a:p>
            <a:r>
              <a:rPr lang="en-US"/>
              <a:t>MO diagram for NO</a:t>
            </a:r>
          </a:p>
        </p:txBody>
      </p:sp>
      <p:sp>
        <p:nvSpPr>
          <p:cNvPr id="975875" name="Text Box 3"/>
          <p:cNvSpPr txBox="1">
            <a:spLocks noChangeArrowheads="1"/>
          </p:cNvSpPr>
          <p:nvPr/>
        </p:nvSpPr>
        <p:spPr bwMode="auto">
          <a:xfrm>
            <a:off x="1928813" y="5106988"/>
            <a:ext cx="415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6472238" y="5106988"/>
            <a:ext cx="425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grpSp>
        <p:nvGrpSpPr>
          <p:cNvPr id="975877" name="Group 5"/>
          <p:cNvGrpSpPr>
            <a:grpSpLocks/>
          </p:cNvGrpSpPr>
          <p:nvPr/>
        </p:nvGrpSpPr>
        <p:grpSpPr bwMode="auto">
          <a:xfrm>
            <a:off x="844550" y="9525"/>
            <a:ext cx="7127875" cy="5083176"/>
            <a:chOff x="621" y="964"/>
            <a:chExt cx="4490" cy="3202"/>
          </a:xfrm>
        </p:grpSpPr>
        <p:sp>
          <p:nvSpPr>
            <p:cNvPr id="975878" name="Line 6"/>
            <p:cNvSpPr>
              <a:spLocks noChangeShapeType="1"/>
            </p:cNvSpPr>
            <p:nvPr/>
          </p:nvSpPr>
          <p:spPr bwMode="auto">
            <a:xfrm>
              <a:off x="1325" y="3670"/>
              <a:ext cx="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79" name="Line 7"/>
            <p:cNvSpPr>
              <a:spLocks noChangeShapeType="1"/>
            </p:cNvSpPr>
            <p:nvPr/>
          </p:nvSpPr>
          <p:spPr bwMode="auto">
            <a:xfrm>
              <a:off x="1325" y="2819"/>
              <a:ext cx="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5880" name="Group 8"/>
            <p:cNvGrpSpPr>
              <a:grpSpLocks/>
            </p:cNvGrpSpPr>
            <p:nvPr/>
          </p:nvGrpSpPr>
          <p:grpSpPr bwMode="auto">
            <a:xfrm>
              <a:off x="772" y="1593"/>
              <a:ext cx="772" cy="0"/>
              <a:chOff x="432" y="1769"/>
              <a:chExt cx="772" cy="0"/>
            </a:xfrm>
          </p:grpSpPr>
          <p:sp>
            <p:nvSpPr>
              <p:cNvPr id="975881" name="Line 9"/>
              <p:cNvSpPr>
                <a:spLocks noChangeShapeType="1"/>
              </p:cNvSpPr>
              <p:nvPr/>
            </p:nvSpPr>
            <p:spPr bwMode="auto">
              <a:xfrm>
                <a:off x="432" y="1769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2" name="Line 10"/>
              <p:cNvSpPr>
                <a:spLocks noChangeShapeType="1"/>
              </p:cNvSpPr>
              <p:nvPr/>
            </p:nvSpPr>
            <p:spPr bwMode="auto">
              <a:xfrm>
                <a:off x="708" y="1769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3" name="Line 11"/>
              <p:cNvSpPr>
                <a:spLocks noChangeShapeType="1"/>
              </p:cNvSpPr>
              <p:nvPr/>
            </p:nvSpPr>
            <p:spPr bwMode="auto">
              <a:xfrm>
                <a:off x="985" y="1769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5884" name="Text Box 12"/>
            <p:cNvSpPr txBox="1">
              <a:spLocks noChangeArrowheads="1"/>
            </p:cNvSpPr>
            <p:nvPr/>
          </p:nvSpPr>
          <p:spPr bwMode="auto">
            <a:xfrm>
              <a:off x="1269" y="3694"/>
              <a:ext cx="33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r>
                <a:rPr lang="en-US" i="1"/>
                <a:t>s</a:t>
              </a:r>
            </a:p>
          </p:txBody>
        </p:sp>
        <p:sp>
          <p:nvSpPr>
            <p:cNvPr id="975885" name="Text Box 13"/>
            <p:cNvSpPr txBox="1">
              <a:spLocks noChangeArrowheads="1"/>
            </p:cNvSpPr>
            <p:nvPr/>
          </p:nvSpPr>
          <p:spPr bwMode="auto">
            <a:xfrm>
              <a:off x="1267" y="2834"/>
              <a:ext cx="33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s</a:t>
              </a:r>
              <a:endParaRPr lang="en-US"/>
            </a:p>
          </p:txBody>
        </p:sp>
        <p:sp>
          <p:nvSpPr>
            <p:cNvPr id="975886" name="Text Box 14"/>
            <p:cNvSpPr txBox="1">
              <a:spLocks noChangeArrowheads="1"/>
            </p:cNvSpPr>
            <p:nvPr/>
          </p:nvSpPr>
          <p:spPr bwMode="auto">
            <a:xfrm>
              <a:off x="621" y="1611"/>
              <a:ext cx="111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p</a:t>
              </a:r>
              <a:r>
                <a:rPr lang="en-US" i="1" baseline="-25000"/>
                <a:t>x</a:t>
              </a:r>
              <a:r>
                <a:rPr lang="en-US"/>
                <a:t> 2</a:t>
              </a:r>
              <a:r>
                <a:rPr lang="en-US" i="1"/>
                <a:t>p</a:t>
              </a:r>
              <a:r>
                <a:rPr lang="en-US" i="1" baseline="-25000"/>
                <a:t>y</a:t>
              </a:r>
              <a:r>
                <a:rPr lang="en-US"/>
                <a:t> 2</a:t>
              </a:r>
              <a:r>
                <a:rPr lang="en-US" i="1"/>
                <a:t>p</a:t>
              </a:r>
              <a:r>
                <a:rPr lang="en-US" i="1" baseline="-25000"/>
                <a:t>z</a:t>
              </a:r>
              <a:endParaRPr lang="en-US"/>
            </a:p>
          </p:txBody>
        </p:sp>
        <p:sp>
          <p:nvSpPr>
            <p:cNvPr id="975887" name="Line 15"/>
            <p:cNvSpPr>
              <a:spLocks noChangeShapeType="1"/>
            </p:cNvSpPr>
            <p:nvPr/>
          </p:nvSpPr>
          <p:spPr bwMode="auto">
            <a:xfrm>
              <a:off x="4178" y="3830"/>
              <a:ext cx="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88" name="Line 16"/>
            <p:cNvSpPr>
              <a:spLocks noChangeShapeType="1"/>
            </p:cNvSpPr>
            <p:nvPr/>
          </p:nvSpPr>
          <p:spPr bwMode="auto">
            <a:xfrm>
              <a:off x="4178" y="3049"/>
              <a:ext cx="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5889" name="Group 17"/>
            <p:cNvGrpSpPr>
              <a:grpSpLocks/>
            </p:cNvGrpSpPr>
            <p:nvPr/>
          </p:nvGrpSpPr>
          <p:grpSpPr bwMode="auto">
            <a:xfrm>
              <a:off x="4178" y="1883"/>
              <a:ext cx="772" cy="0"/>
              <a:chOff x="432" y="1769"/>
              <a:chExt cx="772" cy="0"/>
            </a:xfrm>
          </p:grpSpPr>
          <p:sp>
            <p:nvSpPr>
              <p:cNvPr id="975890" name="Line 18"/>
              <p:cNvSpPr>
                <a:spLocks noChangeShapeType="1"/>
              </p:cNvSpPr>
              <p:nvPr/>
            </p:nvSpPr>
            <p:spPr bwMode="auto">
              <a:xfrm>
                <a:off x="432" y="1769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1" name="Line 19"/>
              <p:cNvSpPr>
                <a:spLocks noChangeShapeType="1"/>
              </p:cNvSpPr>
              <p:nvPr/>
            </p:nvSpPr>
            <p:spPr bwMode="auto">
              <a:xfrm>
                <a:off x="708" y="1769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2" name="Line 20"/>
              <p:cNvSpPr>
                <a:spLocks noChangeShapeType="1"/>
              </p:cNvSpPr>
              <p:nvPr/>
            </p:nvSpPr>
            <p:spPr bwMode="auto">
              <a:xfrm>
                <a:off x="985" y="1769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5893" name="Text Box 21"/>
            <p:cNvSpPr txBox="1">
              <a:spLocks noChangeArrowheads="1"/>
            </p:cNvSpPr>
            <p:nvPr/>
          </p:nvSpPr>
          <p:spPr bwMode="auto">
            <a:xfrm>
              <a:off x="3994" y="1902"/>
              <a:ext cx="111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p</a:t>
              </a:r>
              <a:r>
                <a:rPr lang="en-US" i="1" baseline="-25000"/>
                <a:t>x</a:t>
              </a:r>
              <a:r>
                <a:rPr lang="en-US"/>
                <a:t> 2</a:t>
              </a:r>
              <a:r>
                <a:rPr lang="en-US" i="1"/>
                <a:t>p</a:t>
              </a:r>
              <a:r>
                <a:rPr lang="en-US" i="1" baseline="-25000"/>
                <a:t>y</a:t>
              </a:r>
              <a:r>
                <a:rPr lang="en-US"/>
                <a:t> 2</a:t>
              </a:r>
              <a:r>
                <a:rPr lang="en-US" i="1"/>
                <a:t>p</a:t>
              </a:r>
              <a:r>
                <a:rPr lang="en-US" i="1" baseline="-25000"/>
                <a:t>z</a:t>
              </a:r>
              <a:endParaRPr lang="en-US" i="1"/>
            </a:p>
          </p:txBody>
        </p:sp>
        <p:sp>
          <p:nvSpPr>
            <p:cNvPr id="975894" name="Text Box 22"/>
            <p:cNvSpPr txBox="1">
              <a:spLocks noChangeArrowheads="1"/>
            </p:cNvSpPr>
            <p:nvPr/>
          </p:nvSpPr>
          <p:spPr bwMode="auto">
            <a:xfrm>
              <a:off x="4125" y="3065"/>
              <a:ext cx="33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s</a:t>
              </a:r>
            </a:p>
          </p:txBody>
        </p:sp>
        <p:sp>
          <p:nvSpPr>
            <p:cNvPr id="975895" name="Text Box 23"/>
            <p:cNvSpPr txBox="1">
              <a:spLocks noChangeArrowheads="1"/>
            </p:cNvSpPr>
            <p:nvPr/>
          </p:nvSpPr>
          <p:spPr bwMode="auto">
            <a:xfrm>
              <a:off x="4116" y="3854"/>
              <a:ext cx="33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r>
                <a:rPr lang="en-US" i="1"/>
                <a:t>s</a:t>
              </a:r>
            </a:p>
          </p:txBody>
        </p:sp>
        <p:sp>
          <p:nvSpPr>
            <p:cNvPr id="975896" name="Line 24"/>
            <p:cNvSpPr>
              <a:spLocks noChangeShapeType="1"/>
            </p:cNvSpPr>
            <p:nvPr/>
          </p:nvSpPr>
          <p:spPr bwMode="auto">
            <a:xfrm>
              <a:off x="2679" y="3921"/>
              <a:ext cx="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7" name="Line 25"/>
            <p:cNvSpPr>
              <a:spLocks noChangeShapeType="1"/>
            </p:cNvSpPr>
            <p:nvPr/>
          </p:nvSpPr>
          <p:spPr bwMode="auto">
            <a:xfrm>
              <a:off x="2679" y="3612"/>
              <a:ext cx="227" cy="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8" name="Line 26"/>
            <p:cNvSpPr>
              <a:spLocks noChangeShapeType="1"/>
            </p:cNvSpPr>
            <p:nvPr/>
          </p:nvSpPr>
          <p:spPr bwMode="auto">
            <a:xfrm>
              <a:off x="2679" y="3193"/>
              <a:ext cx="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899" name="Line 27"/>
            <p:cNvSpPr>
              <a:spLocks noChangeShapeType="1"/>
            </p:cNvSpPr>
            <p:nvPr/>
          </p:nvSpPr>
          <p:spPr bwMode="auto">
            <a:xfrm>
              <a:off x="2679" y="2798"/>
              <a:ext cx="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00" name="Line 28"/>
            <p:cNvSpPr>
              <a:spLocks noChangeShapeType="1"/>
            </p:cNvSpPr>
            <p:nvPr/>
          </p:nvSpPr>
          <p:spPr bwMode="auto">
            <a:xfrm>
              <a:off x="2679" y="2377"/>
              <a:ext cx="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01" name="Line 29"/>
            <p:cNvSpPr>
              <a:spLocks noChangeShapeType="1"/>
            </p:cNvSpPr>
            <p:nvPr/>
          </p:nvSpPr>
          <p:spPr bwMode="auto">
            <a:xfrm>
              <a:off x="2679" y="973"/>
              <a:ext cx="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02" name="Line 30"/>
            <p:cNvSpPr>
              <a:spLocks noChangeShapeType="1"/>
            </p:cNvSpPr>
            <p:nvPr/>
          </p:nvSpPr>
          <p:spPr bwMode="auto">
            <a:xfrm>
              <a:off x="2429" y="1410"/>
              <a:ext cx="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03" name="Line 31"/>
            <p:cNvSpPr>
              <a:spLocks noChangeShapeType="1"/>
            </p:cNvSpPr>
            <p:nvPr/>
          </p:nvSpPr>
          <p:spPr bwMode="auto">
            <a:xfrm>
              <a:off x="2932" y="1410"/>
              <a:ext cx="2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04" name="Text Box 32"/>
            <p:cNvSpPr txBox="1">
              <a:spLocks noChangeArrowheads="1"/>
            </p:cNvSpPr>
            <p:nvPr/>
          </p:nvSpPr>
          <p:spPr bwMode="auto">
            <a:xfrm>
              <a:off x="2528" y="965"/>
              <a:ext cx="63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4" charset="0"/>
                </a:rPr>
                <a:t>π *</a:t>
              </a:r>
              <a:r>
                <a:rPr lang="en-US"/>
                <a:t> </a:t>
              </a:r>
              <a:r>
                <a:rPr lang="en-US" baseline="-25000"/>
                <a:t>2</a:t>
              </a:r>
              <a:r>
                <a:rPr lang="en-US" i="1" baseline="-25000"/>
                <a:t>px</a:t>
              </a:r>
            </a:p>
          </p:txBody>
        </p:sp>
        <p:sp>
          <p:nvSpPr>
            <p:cNvPr id="975905" name="Text Box 33"/>
            <p:cNvSpPr txBox="1">
              <a:spLocks noChangeArrowheads="1"/>
            </p:cNvSpPr>
            <p:nvPr/>
          </p:nvSpPr>
          <p:spPr bwMode="auto">
            <a:xfrm>
              <a:off x="2558" y="2346"/>
              <a:ext cx="49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4" charset="0"/>
                </a:rPr>
                <a:t>π </a:t>
              </a:r>
              <a:r>
                <a:rPr lang="en-US" baseline="-25000"/>
                <a:t>2</a:t>
              </a:r>
              <a:r>
                <a:rPr lang="en-US" i="1" baseline="-25000"/>
                <a:t>px</a:t>
              </a:r>
            </a:p>
          </p:txBody>
        </p:sp>
        <p:sp>
          <p:nvSpPr>
            <p:cNvPr id="975906" name="Text Box 34"/>
            <p:cNvSpPr txBox="1">
              <a:spLocks noChangeArrowheads="1"/>
            </p:cNvSpPr>
            <p:nvPr/>
          </p:nvSpPr>
          <p:spPr bwMode="auto">
            <a:xfrm>
              <a:off x="2588" y="3165"/>
              <a:ext cx="39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800" dirty="0">
                  <a:latin typeface="Times" pitchFamily="-64" charset="0"/>
                </a:rPr>
                <a:t>σ</a:t>
              </a:r>
              <a:r>
                <a:rPr lang="en-US" dirty="0">
                  <a:latin typeface="Times" pitchFamily="-64" charset="0"/>
                </a:rPr>
                <a:t> </a:t>
              </a:r>
              <a:r>
                <a:rPr lang="en-US" baseline="-25000" dirty="0"/>
                <a:t>2</a:t>
              </a:r>
              <a:r>
                <a:rPr lang="en-US" i="1" baseline="-25000" dirty="0"/>
                <a:t>s</a:t>
              </a:r>
            </a:p>
          </p:txBody>
        </p:sp>
        <p:sp>
          <p:nvSpPr>
            <p:cNvPr id="975907" name="Text Box 35"/>
            <p:cNvSpPr txBox="1">
              <a:spLocks noChangeArrowheads="1"/>
            </p:cNvSpPr>
            <p:nvPr/>
          </p:nvSpPr>
          <p:spPr bwMode="auto">
            <a:xfrm>
              <a:off x="2563" y="2790"/>
              <a:ext cx="487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800" dirty="0">
                  <a:latin typeface="Times" pitchFamily="-64" charset="0"/>
                </a:rPr>
                <a:t>σ</a:t>
              </a:r>
              <a:r>
                <a:rPr lang="en-US" dirty="0">
                  <a:latin typeface="Times" pitchFamily="-64" charset="0"/>
                </a:rPr>
                <a:t> *</a:t>
              </a:r>
              <a:r>
                <a:rPr lang="en-US" baseline="-25000" dirty="0"/>
                <a:t>2</a:t>
              </a:r>
              <a:r>
                <a:rPr lang="en-US" i="1" baseline="-25000" dirty="0"/>
                <a:t>s</a:t>
              </a:r>
            </a:p>
          </p:txBody>
        </p:sp>
        <p:sp>
          <p:nvSpPr>
            <p:cNvPr id="975908" name="Text Box 36"/>
            <p:cNvSpPr txBox="1">
              <a:spLocks noChangeArrowheads="1"/>
            </p:cNvSpPr>
            <p:nvPr/>
          </p:nvSpPr>
          <p:spPr bwMode="auto">
            <a:xfrm>
              <a:off x="2561" y="3566"/>
              <a:ext cx="487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800" dirty="0">
                  <a:latin typeface="Times" pitchFamily="-64" charset="0"/>
                </a:rPr>
                <a:t>σ</a:t>
              </a:r>
              <a:r>
                <a:rPr lang="en-US" dirty="0">
                  <a:latin typeface="Times" pitchFamily="-64" charset="0"/>
                </a:rPr>
                <a:t> *</a:t>
              </a:r>
              <a:r>
                <a:rPr lang="en-US" baseline="-25000" dirty="0"/>
                <a:t>1</a:t>
              </a:r>
              <a:r>
                <a:rPr lang="en-US" i="1" baseline="-25000" dirty="0"/>
                <a:t>s</a:t>
              </a:r>
            </a:p>
          </p:txBody>
        </p:sp>
        <p:sp>
          <p:nvSpPr>
            <p:cNvPr id="975909" name="Text Box 37"/>
            <p:cNvSpPr txBox="1">
              <a:spLocks noChangeArrowheads="1"/>
            </p:cNvSpPr>
            <p:nvPr/>
          </p:nvSpPr>
          <p:spPr bwMode="auto">
            <a:xfrm>
              <a:off x="2591" y="3875"/>
              <a:ext cx="39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1800" dirty="0">
                  <a:latin typeface="Times" pitchFamily="-64" charset="0"/>
                </a:rPr>
                <a:t>σ</a:t>
              </a:r>
              <a:r>
                <a:rPr lang="en-US" dirty="0">
                  <a:latin typeface="Times" pitchFamily="-64" charset="0"/>
                </a:rPr>
                <a:t> </a:t>
              </a:r>
              <a:r>
                <a:rPr lang="en-US" baseline="-25000" dirty="0"/>
                <a:t>1</a:t>
              </a:r>
              <a:r>
                <a:rPr lang="en-US" i="1" baseline="-25000" dirty="0"/>
                <a:t>s</a:t>
              </a:r>
            </a:p>
          </p:txBody>
        </p:sp>
        <p:grpSp>
          <p:nvGrpSpPr>
            <p:cNvPr id="975910" name="Group 38"/>
            <p:cNvGrpSpPr>
              <a:grpSpLocks/>
            </p:cNvGrpSpPr>
            <p:nvPr/>
          </p:nvGrpSpPr>
          <p:grpSpPr bwMode="auto">
            <a:xfrm>
              <a:off x="2303" y="1974"/>
              <a:ext cx="1037" cy="289"/>
              <a:chOff x="2287" y="2382"/>
              <a:chExt cx="1037" cy="289"/>
            </a:xfrm>
          </p:grpSpPr>
          <p:sp>
            <p:nvSpPr>
              <p:cNvPr id="975911" name="Line 39"/>
              <p:cNvSpPr>
                <a:spLocks noChangeShapeType="1"/>
              </p:cNvSpPr>
              <p:nvPr/>
            </p:nvSpPr>
            <p:spPr bwMode="auto">
              <a:xfrm>
                <a:off x="2429" y="2422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912" name="Line 40"/>
              <p:cNvSpPr>
                <a:spLocks noChangeShapeType="1"/>
              </p:cNvSpPr>
              <p:nvPr/>
            </p:nvSpPr>
            <p:spPr bwMode="auto">
              <a:xfrm>
                <a:off x="2932" y="2422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913" name="Text Box 41"/>
              <p:cNvSpPr txBox="1">
                <a:spLocks noChangeArrowheads="1"/>
              </p:cNvSpPr>
              <p:nvPr/>
            </p:nvSpPr>
            <p:spPr bwMode="auto">
              <a:xfrm>
                <a:off x="2287" y="2383"/>
                <a:ext cx="49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" pitchFamily="-64" charset="0"/>
                  </a:rPr>
                  <a:t>π </a:t>
                </a:r>
                <a:r>
                  <a:rPr lang="en-US" baseline="-25000"/>
                  <a:t>2</a:t>
                </a:r>
                <a:r>
                  <a:rPr lang="en-US" i="1" baseline="-25000"/>
                  <a:t>py</a:t>
                </a:r>
              </a:p>
            </p:txBody>
          </p:sp>
          <p:sp>
            <p:nvSpPr>
              <p:cNvPr id="975914" name="Text Box 42"/>
              <p:cNvSpPr txBox="1">
                <a:spLocks noChangeArrowheads="1"/>
              </p:cNvSpPr>
              <p:nvPr/>
            </p:nvSpPr>
            <p:spPr bwMode="auto">
              <a:xfrm>
                <a:off x="2832" y="2382"/>
                <a:ext cx="49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" pitchFamily="-64" charset="0"/>
                  </a:rPr>
                  <a:t>π </a:t>
                </a:r>
                <a:r>
                  <a:rPr lang="en-US" baseline="-25000"/>
                  <a:t>2</a:t>
                </a:r>
                <a:r>
                  <a:rPr lang="en-US" i="1" baseline="-25000"/>
                  <a:t>pz</a:t>
                </a:r>
              </a:p>
            </p:txBody>
          </p:sp>
        </p:grpSp>
        <p:sp>
          <p:nvSpPr>
            <p:cNvPr id="975915" name="Text Box 43"/>
            <p:cNvSpPr txBox="1">
              <a:spLocks noChangeArrowheads="1"/>
            </p:cNvSpPr>
            <p:nvPr/>
          </p:nvSpPr>
          <p:spPr bwMode="auto">
            <a:xfrm>
              <a:off x="2262" y="1392"/>
              <a:ext cx="59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4" charset="0"/>
                </a:rPr>
                <a:t>π *</a:t>
              </a:r>
              <a:r>
                <a:rPr lang="en-US" baseline="-25000"/>
                <a:t>2</a:t>
              </a:r>
              <a:r>
                <a:rPr lang="en-US" i="1" baseline="-25000"/>
                <a:t>py</a:t>
              </a:r>
            </a:p>
          </p:txBody>
        </p:sp>
        <p:sp>
          <p:nvSpPr>
            <p:cNvPr id="975916" name="Text Box 44"/>
            <p:cNvSpPr txBox="1">
              <a:spLocks noChangeArrowheads="1"/>
            </p:cNvSpPr>
            <p:nvPr/>
          </p:nvSpPr>
          <p:spPr bwMode="auto">
            <a:xfrm>
              <a:off x="2808" y="1390"/>
              <a:ext cx="5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4" charset="0"/>
                </a:rPr>
                <a:t>π *</a:t>
              </a:r>
              <a:r>
                <a:rPr lang="en-US" baseline="-25000"/>
                <a:t>2</a:t>
              </a:r>
              <a:r>
                <a:rPr lang="en-US" i="1" baseline="-25000"/>
                <a:t>pz</a:t>
              </a:r>
            </a:p>
          </p:txBody>
        </p:sp>
        <p:sp>
          <p:nvSpPr>
            <p:cNvPr id="975917" name="Line 45"/>
            <p:cNvSpPr>
              <a:spLocks noChangeShapeType="1"/>
            </p:cNvSpPr>
            <p:nvPr/>
          </p:nvSpPr>
          <p:spPr bwMode="auto">
            <a:xfrm flipV="1">
              <a:off x="1554" y="975"/>
              <a:ext cx="1087" cy="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18" name="Line 46"/>
            <p:cNvSpPr>
              <a:spLocks noChangeShapeType="1"/>
            </p:cNvSpPr>
            <p:nvPr/>
          </p:nvSpPr>
          <p:spPr bwMode="auto">
            <a:xfrm flipV="1">
              <a:off x="1567" y="1414"/>
              <a:ext cx="833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19" name="Line 47"/>
            <p:cNvSpPr>
              <a:spLocks noChangeShapeType="1"/>
            </p:cNvSpPr>
            <p:nvPr/>
          </p:nvSpPr>
          <p:spPr bwMode="auto">
            <a:xfrm>
              <a:off x="1549" y="1596"/>
              <a:ext cx="897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20" name="Line 48"/>
            <p:cNvSpPr>
              <a:spLocks noChangeShapeType="1"/>
            </p:cNvSpPr>
            <p:nvPr/>
          </p:nvSpPr>
          <p:spPr bwMode="auto">
            <a:xfrm>
              <a:off x="1549" y="1587"/>
              <a:ext cx="1108" cy="7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21" name="Line 49"/>
            <p:cNvSpPr>
              <a:spLocks noChangeShapeType="1"/>
            </p:cNvSpPr>
            <p:nvPr/>
          </p:nvSpPr>
          <p:spPr bwMode="auto">
            <a:xfrm flipH="1" flipV="1">
              <a:off x="2893" y="964"/>
              <a:ext cx="1261" cy="9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22" name="Line 50"/>
            <p:cNvSpPr>
              <a:spLocks noChangeShapeType="1"/>
            </p:cNvSpPr>
            <p:nvPr/>
          </p:nvSpPr>
          <p:spPr bwMode="auto">
            <a:xfrm flipH="1" flipV="1">
              <a:off x="3145" y="1414"/>
              <a:ext cx="1020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23" name="Line 51"/>
            <p:cNvSpPr>
              <a:spLocks noChangeShapeType="1"/>
            </p:cNvSpPr>
            <p:nvPr/>
          </p:nvSpPr>
          <p:spPr bwMode="auto">
            <a:xfrm flipH="1">
              <a:off x="3159" y="1868"/>
              <a:ext cx="995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24" name="Line 52"/>
            <p:cNvSpPr>
              <a:spLocks noChangeShapeType="1"/>
            </p:cNvSpPr>
            <p:nvPr/>
          </p:nvSpPr>
          <p:spPr bwMode="auto">
            <a:xfrm flipH="1">
              <a:off x="2881" y="1878"/>
              <a:ext cx="1272" cy="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25" name="Line 53"/>
            <p:cNvSpPr>
              <a:spLocks noChangeShapeType="1"/>
            </p:cNvSpPr>
            <p:nvPr/>
          </p:nvSpPr>
          <p:spPr bwMode="auto">
            <a:xfrm flipV="1">
              <a:off x="1512" y="2783"/>
              <a:ext cx="1162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26" name="Line 54"/>
            <p:cNvSpPr>
              <a:spLocks noChangeShapeType="1"/>
            </p:cNvSpPr>
            <p:nvPr/>
          </p:nvSpPr>
          <p:spPr bwMode="auto">
            <a:xfrm>
              <a:off x="1524" y="2829"/>
              <a:ext cx="1139" cy="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27" name="Line 55"/>
            <p:cNvSpPr>
              <a:spLocks noChangeShapeType="1"/>
            </p:cNvSpPr>
            <p:nvPr/>
          </p:nvSpPr>
          <p:spPr bwMode="auto">
            <a:xfrm>
              <a:off x="2860" y="2783"/>
              <a:ext cx="1304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28" name="Line 56"/>
            <p:cNvSpPr>
              <a:spLocks noChangeShapeType="1"/>
            </p:cNvSpPr>
            <p:nvPr/>
          </p:nvSpPr>
          <p:spPr bwMode="auto">
            <a:xfrm flipV="1">
              <a:off x="2871" y="3040"/>
              <a:ext cx="1284" cy="1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29" name="Line 57"/>
            <p:cNvSpPr>
              <a:spLocks noChangeShapeType="1"/>
            </p:cNvSpPr>
            <p:nvPr/>
          </p:nvSpPr>
          <p:spPr bwMode="auto">
            <a:xfrm flipV="1">
              <a:off x="1554" y="3605"/>
              <a:ext cx="1131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30" name="Line 58"/>
            <p:cNvSpPr>
              <a:spLocks noChangeShapeType="1"/>
            </p:cNvSpPr>
            <p:nvPr/>
          </p:nvSpPr>
          <p:spPr bwMode="auto">
            <a:xfrm>
              <a:off x="1545" y="3668"/>
              <a:ext cx="1118" cy="2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31" name="Line 59"/>
            <p:cNvSpPr>
              <a:spLocks noChangeShapeType="1"/>
            </p:cNvSpPr>
            <p:nvPr/>
          </p:nvSpPr>
          <p:spPr bwMode="auto">
            <a:xfrm flipH="1" flipV="1">
              <a:off x="2904" y="3616"/>
              <a:ext cx="126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32" name="Line 60"/>
            <p:cNvSpPr>
              <a:spLocks noChangeShapeType="1"/>
            </p:cNvSpPr>
            <p:nvPr/>
          </p:nvSpPr>
          <p:spPr bwMode="auto">
            <a:xfrm flipH="1">
              <a:off x="2882" y="3809"/>
              <a:ext cx="1284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33" name="Line 61"/>
            <p:cNvSpPr>
              <a:spLocks noChangeShapeType="1"/>
            </p:cNvSpPr>
            <p:nvPr/>
          </p:nvSpPr>
          <p:spPr bwMode="auto">
            <a:xfrm flipH="1">
              <a:off x="1357" y="3482"/>
              <a:ext cx="0" cy="13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34" name="Line 62"/>
            <p:cNvSpPr>
              <a:spLocks noChangeShapeType="1"/>
            </p:cNvSpPr>
            <p:nvPr/>
          </p:nvSpPr>
          <p:spPr bwMode="auto">
            <a:xfrm flipH="1" flipV="1">
              <a:off x="1525" y="3474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35" name="Line 63"/>
            <p:cNvSpPr>
              <a:spLocks noChangeShapeType="1"/>
            </p:cNvSpPr>
            <p:nvPr/>
          </p:nvSpPr>
          <p:spPr bwMode="auto">
            <a:xfrm>
              <a:off x="1338" y="2625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36" name="Line 64"/>
            <p:cNvSpPr>
              <a:spLocks noChangeShapeType="1"/>
            </p:cNvSpPr>
            <p:nvPr/>
          </p:nvSpPr>
          <p:spPr bwMode="auto">
            <a:xfrm flipH="1" flipV="1">
              <a:off x="1506" y="2633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37" name="Line 65"/>
            <p:cNvSpPr>
              <a:spLocks noChangeShapeType="1"/>
            </p:cNvSpPr>
            <p:nvPr/>
          </p:nvSpPr>
          <p:spPr bwMode="auto">
            <a:xfrm flipV="1">
              <a:off x="2616" y="1845"/>
              <a:ext cx="6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38" name="Line 66"/>
            <p:cNvSpPr>
              <a:spLocks noChangeShapeType="1"/>
            </p:cNvSpPr>
            <p:nvPr/>
          </p:nvSpPr>
          <p:spPr bwMode="auto">
            <a:xfrm flipV="1">
              <a:off x="1136" y="1425"/>
              <a:ext cx="4" cy="15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39" name="Line 67"/>
            <p:cNvSpPr>
              <a:spLocks noChangeShapeType="1"/>
            </p:cNvSpPr>
            <p:nvPr/>
          </p:nvSpPr>
          <p:spPr bwMode="auto">
            <a:xfrm flipV="1">
              <a:off x="882" y="1421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40" name="Line 68"/>
            <p:cNvSpPr>
              <a:spLocks noChangeShapeType="1"/>
            </p:cNvSpPr>
            <p:nvPr/>
          </p:nvSpPr>
          <p:spPr bwMode="auto">
            <a:xfrm flipH="1" flipV="1">
              <a:off x="1413" y="1429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41" name="Line 69"/>
            <p:cNvSpPr>
              <a:spLocks noChangeShapeType="1"/>
            </p:cNvSpPr>
            <p:nvPr/>
          </p:nvSpPr>
          <p:spPr bwMode="auto">
            <a:xfrm flipV="1">
              <a:off x="4550" y="1707"/>
              <a:ext cx="6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42" name="Line 70"/>
            <p:cNvSpPr>
              <a:spLocks noChangeShapeType="1"/>
            </p:cNvSpPr>
            <p:nvPr/>
          </p:nvSpPr>
          <p:spPr bwMode="auto">
            <a:xfrm flipV="1">
              <a:off x="4846" y="1699"/>
              <a:ext cx="6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43" name="Line 71"/>
            <p:cNvSpPr>
              <a:spLocks noChangeShapeType="1"/>
            </p:cNvSpPr>
            <p:nvPr/>
          </p:nvSpPr>
          <p:spPr bwMode="auto">
            <a:xfrm>
              <a:off x="4210" y="1703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44" name="Line 72"/>
            <p:cNvSpPr>
              <a:spLocks noChangeShapeType="1"/>
            </p:cNvSpPr>
            <p:nvPr/>
          </p:nvSpPr>
          <p:spPr bwMode="auto">
            <a:xfrm flipH="1" flipV="1">
              <a:off x="4378" y="1711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45" name="Line 73"/>
            <p:cNvSpPr>
              <a:spLocks noChangeShapeType="1"/>
            </p:cNvSpPr>
            <p:nvPr/>
          </p:nvSpPr>
          <p:spPr bwMode="auto">
            <a:xfrm>
              <a:off x="4202" y="2863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46" name="Line 74"/>
            <p:cNvSpPr>
              <a:spLocks noChangeShapeType="1"/>
            </p:cNvSpPr>
            <p:nvPr/>
          </p:nvSpPr>
          <p:spPr bwMode="auto">
            <a:xfrm flipH="1" flipV="1">
              <a:off x="4370" y="2871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47" name="Line 75"/>
            <p:cNvSpPr>
              <a:spLocks noChangeShapeType="1"/>
            </p:cNvSpPr>
            <p:nvPr/>
          </p:nvSpPr>
          <p:spPr bwMode="auto">
            <a:xfrm>
              <a:off x="4202" y="3639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48" name="Line 76"/>
            <p:cNvSpPr>
              <a:spLocks noChangeShapeType="1"/>
            </p:cNvSpPr>
            <p:nvPr/>
          </p:nvSpPr>
          <p:spPr bwMode="auto">
            <a:xfrm flipH="1" flipV="1">
              <a:off x="4370" y="3647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49" name="Line 77"/>
            <p:cNvSpPr>
              <a:spLocks noChangeShapeType="1"/>
            </p:cNvSpPr>
            <p:nvPr/>
          </p:nvSpPr>
          <p:spPr bwMode="auto">
            <a:xfrm>
              <a:off x="2706" y="3777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50" name="Line 78"/>
            <p:cNvSpPr>
              <a:spLocks noChangeShapeType="1"/>
            </p:cNvSpPr>
            <p:nvPr/>
          </p:nvSpPr>
          <p:spPr bwMode="auto">
            <a:xfrm flipH="1" flipV="1">
              <a:off x="2874" y="3785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51" name="Line 79"/>
            <p:cNvSpPr>
              <a:spLocks noChangeShapeType="1"/>
            </p:cNvSpPr>
            <p:nvPr/>
          </p:nvSpPr>
          <p:spPr bwMode="auto">
            <a:xfrm>
              <a:off x="2698" y="3473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52" name="Line 80"/>
            <p:cNvSpPr>
              <a:spLocks noChangeShapeType="1"/>
            </p:cNvSpPr>
            <p:nvPr/>
          </p:nvSpPr>
          <p:spPr bwMode="auto">
            <a:xfrm flipH="1" flipV="1">
              <a:off x="2866" y="3481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53" name="Line 81"/>
            <p:cNvSpPr>
              <a:spLocks noChangeShapeType="1"/>
            </p:cNvSpPr>
            <p:nvPr/>
          </p:nvSpPr>
          <p:spPr bwMode="auto">
            <a:xfrm>
              <a:off x="2698" y="3049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54" name="Line 82"/>
            <p:cNvSpPr>
              <a:spLocks noChangeShapeType="1"/>
            </p:cNvSpPr>
            <p:nvPr/>
          </p:nvSpPr>
          <p:spPr bwMode="auto">
            <a:xfrm flipH="1" flipV="1">
              <a:off x="2866" y="3057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55" name="Line 83"/>
            <p:cNvSpPr>
              <a:spLocks noChangeShapeType="1"/>
            </p:cNvSpPr>
            <p:nvPr/>
          </p:nvSpPr>
          <p:spPr bwMode="auto">
            <a:xfrm>
              <a:off x="2714" y="2665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56" name="Line 84"/>
            <p:cNvSpPr>
              <a:spLocks noChangeShapeType="1"/>
            </p:cNvSpPr>
            <p:nvPr/>
          </p:nvSpPr>
          <p:spPr bwMode="auto">
            <a:xfrm flipH="1" flipV="1">
              <a:off x="2882" y="2673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57" name="Line 85"/>
            <p:cNvSpPr>
              <a:spLocks noChangeShapeType="1"/>
            </p:cNvSpPr>
            <p:nvPr/>
          </p:nvSpPr>
          <p:spPr bwMode="auto">
            <a:xfrm>
              <a:off x="2706" y="2225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58" name="Line 86"/>
            <p:cNvSpPr>
              <a:spLocks noChangeShapeType="1"/>
            </p:cNvSpPr>
            <p:nvPr/>
          </p:nvSpPr>
          <p:spPr bwMode="auto">
            <a:xfrm flipH="1" flipV="1">
              <a:off x="2874" y="2233"/>
              <a:ext cx="2" cy="1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5959" name="Line 87"/>
            <p:cNvSpPr>
              <a:spLocks noChangeShapeType="1"/>
            </p:cNvSpPr>
            <p:nvPr/>
          </p:nvSpPr>
          <p:spPr bwMode="auto">
            <a:xfrm>
              <a:off x="2464" y="1834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5960" name="Group 88"/>
            <p:cNvGrpSpPr>
              <a:grpSpLocks/>
            </p:cNvGrpSpPr>
            <p:nvPr/>
          </p:nvGrpSpPr>
          <p:grpSpPr bwMode="auto">
            <a:xfrm>
              <a:off x="2944" y="1823"/>
              <a:ext cx="219" cy="194"/>
              <a:chOff x="1421" y="2721"/>
              <a:chExt cx="219" cy="194"/>
            </a:xfrm>
          </p:grpSpPr>
          <p:sp>
            <p:nvSpPr>
              <p:cNvPr id="975961" name="Line 89"/>
              <p:cNvSpPr>
                <a:spLocks noChangeShapeType="1"/>
              </p:cNvSpPr>
              <p:nvPr/>
            </p:nvSpPr>
            <p:spPr bwMode="auto">
              <a:xfrm>
                <a:off x="1421" y="2915"/>
                <a:ext cx="21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962" name="Line 90"/>
              <p:cNvSpPr>
                <a:spLocks noChangeShapeType="1"/>
              </p:cNvSpPr>
              <p:nvPr/>
            </p:nvSpPr>
            <p:spPr bwMode="auto">
              <a:xfrm>
                <a:off x="1434" y="2721"/>
                <a:ext cx="0" cy="14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963" name="Line 91"/>
              <p:cNvSpPr>
                <a:spLocks noChangeShapeType="1"/>
              </p:cNvSpPr>
              <p:nvPr/>
            </p:nvSpPr>
            <p:spPr bwMode="auto">
              <a:xfrm flipH="1" flipV="1">
                <a:off x="1602" y="2729"/>
                <a:ext cx="2" cy="13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arrow" w="med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5964" name="Line 92"/>
            <p:cNvSpPr>
              <a:spLocks noChangeShapeType="1"/>
            </p:cNvSpPr>
            <p:nvPr/>
          </p:nvSpPr>
          <p:spPr bwMode="auto">
            <a:xfrm flipV="1">
              <a:off x="2534" y="1243"/>
              <a:ext cx="0" cy="14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5965" name="Text Box 93"/>
          <p:cNvSpPr txBox="1">
            <a:spLocks noChangeArrowheads="1"/>
          </p:cNvSpPr>
          <p:nvPr/>
        </p:nvSpPr>
        <p:spPr bwMode="auto">
          <a:xfrm>
            <a:off x="3976688" y="5106988"/>
            <a:ext cx="657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975966" name="Rectangle 94"/>
          <p:cNvSpPr>
            <a:spLocks noChangeArrowheads="1"/>
          </p:cNvSpPr>
          <p:nvPr/>
        </p:nvSpPr>
        <p:spPr bwMode="auto">
          <a:xfrm>
            <a:off x="260350" y="5411788"/>
            <a:ext cx="88836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# bonds  = 10 bonding e</a:t>
            </a:r>
            <a:r>
              <a:rPr lang="en-US" sz="2800" baseline="30000"/>
              <a:t>-</a:t>
            </a:r>
            <a:r>
              <a:rPr lang="en-US" sz="2800"/>
              <a:t> - 5 antibonding e</a:t>
            </a:r>
            <a:r>
              <a:rPr lang="en-US" sz="2800" baseline="30000"/>
              <a:t>- </a:t>
            </a:r>
            <a:r>
              <a:rPr lang="en-US" sz="2800"/>
              <a:t> = 2.5</a:t>
            </a:r>
            <a:endParaRPr lang="en-US" sz="700">
              <a:latin typeface="Times" pitchFamily="-64" charset="0"/>
            </a:endParaRPr>
          </a:p>
          <a:p>
            <a:r>
              <a:rPr lang="en-US">
                <a:latin typeface="Times" pitchFamily="-64" charset="0"/>
              </a:rPr>
              <a:t> 				     </a:t>
            </a:r>
            <a:r>
              <a:rPr lang="en-US" sz="2800"/>
              <a:t>2</a:t>
            </a:r>
            <a:r>
              <a:rPr lang="en-US">
                <a:latin typeface="Times" pitchFamily="-64" charset="0"/>
              </a:rPr>
              <a:t>	</a:t>
            </a:r>
          </a:p>
        </p:txBody>
      </p:sp>
      <p:sp>
        <p:nvSpPr>
          <p:cNvPr id="975967" name="Line 95"/>
          <p:cNvSpPr>
            <a:spLocks noChangeShapeType="1"/>
          </p:cNvSpPr>
          <p:nvPr/>
        </p:nvSpPr>
        <p:spPr bwMode="auto">
          <a:xfrm>
            <a:off x="2298700" y="5908675"/>
            <a:ext cx="47910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Delocalized electrons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292225"/>
            <a:ext cx="8077200" cy="4800600"/>
          </a:xfrm>
        </p:spPr>
        <p:txBody>
          <a:bodyPr/>
          <a:lstStyle/>
          <a:p>
            <a:r>
              <a:rPr lang="en-US" sz="3200" dirty="0"/>
              <a:t>MO diagrams for polyatomic species are often simplified by assuming that all</a:t>
            </a:r>
            <a:r>
              <a:rPr lang="en-US" sz="3200" b="1" dirty="0">
                <a:latin typeface="Times" pitchFamily="-64" charset="0"/>
              </a:rPr>
              <a:t> </a:t>
            </a:r>
            <a:r>
              <a:rPr lang="el-GR" sz="3200" dirty="0">
                <a:latin typeface="Times" pitchFamily="-64" charset="0"/>
              </a:rPr>
              <a:t>σ</a:t>
            </a:r>
            <a:r>
              <a:rPr lang="en-US" sz="3200" b="1" dirty="0">
                <a:latin typeface="Times" pitchFamily="-64" charset="0"/>
              </a:rPr>
              <a:t> </a:t>
            </a:r>
            <a:r>
              <a:rPr lang="en-US" sz="3200" dirty="0"/>
              <a:t>and some </a:t>
            </a:r>
            <a:r>
              <a:rPr lang="en-US" sz="3200" dirty="0">
                <a:latin typeface="Times" pitchFamily="-64" charset="0"/>
              </a:rPr>
              <a:t>π</a:t>
            </a:r>
            <a:r>
              <a:rPr lang="en-US" sz="3200" dirty="0"/>
              <a:t> </a:t>
            </a:r>
            <a:r>
              <a:rPr lang="en-US" sz="3200" dirty="0" err="1"/>
              <a:t>orbitals</a:t>
            </a:r>
            <a:r>
              <a:rPr lang="en-US" sz="3200" dirty="0"/>
              <a:t> are localized -- shared between two specific atoms.</a:t>
            </a:r>
            <a:endParaRPr lang="en-US" dirty="0"/>
          </a:p>
          <a:p>
            <a:endParaRPr lang="en-US" sz="1800" dirty="0"/>
          </a:p>
          <a:p>
            <a:r>
              <a:rPr lang="en-US" dirty="0"/>
              <a:t>	</a:t>
            </a:r>
            <a:r>
              <a:rPr lang="en-US" sz="3200" dirty="0"/>
              <a:t>Resonance structures require that electrons in some </a:t>
            </a:r>
            <a:r>
              <a:rPr lang="en-US" sz="3200" dirty="0">
                <a:latin typeface="Times" pitchFamily="-64" charset="0"/>
              </a:rPr>
              <a:t>π</a:t>
            </a:r>
            <a:r>
              <a:rPr lang="en-US" sz="3200" dirty="0"/>
              <a:t> </a:t>
            </a:r>
            <a:r>
              <a:rPr lang="en-US" sz="3200" dirty="0" err="1"/>
              <a:t>orbitals</a:t>
            </a:r>
            <a:r>
              <a:rPr lang="en-US" sz="3200" dirty="0"/>
              <a:t> be pictured as delocalized.</a:t>
            </a:r>
            <a:endParaRPr lang="en-US" dirty="0"/>
          </a:p>
          <a:p>
            <a:endParaRPr lang="en-US" sz="1800" dirty="0"/>
          </a:p>
          <a:p>
            <a:r>
              <a:rPr lang="en-US" dirty="0"/>
              <a:t>	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Delocalized</a:t>
            </a:r>
            <a:r>
              <a:rPr lang="en-US" sz="3200" dirty="0"/>
              <a:t> - free to move around three or more atoms.</a:t>
            </a:r>
          </a:p>
        </p:txBody>
      </p:sp>
    </p:spTree>
  </p:cSld>
  <p:clrMapOvr>
    <a:masterClrMapping/>
  </p:clrMapOvr>
  <p:transition>
    <p:pull dir="rd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Delocalized electrons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376363"/>
            <a:ext cx="8077200" cy="2540000"/>
          </a:xfrm>
        </p:spPr>
        <p:txBody>
          <a:bodyPr/>
          <a:lstStyle/>
          <a:p>
            <a:r>
              <a:rPr lang="en-US" sz="3200"/>
              <a:t>Benzene is a good example of delocalized electrons.</a:t>
            </a:r>
            <a:endParaRPr lang="en-US"/>
          </a:p>
          <a:p>
            <a:endParaRPr lang="en-US" sz="1800"/>
          </a:p>
          <a:p>
            <a:r>
              <a:rPr lang="en-US"/>
              <a:t>	</a:t>
            </a:r>
            <a:r>
              <a:rPr lang="en-US" sz="3200"/>
              <a:t>We know that the bonding between carbons has an order of 1.5 and that all of the bonds are equal.</a:t>
            </a:r>
          </a:p>
        </p:txBody>
      </p:sp>
      <p:grpSp>
        <p:nvGrpSpPr>
          <p:cNvPr id="979972" name="Group 4"/>
          <p:cNvGrpSpPr>
            <a:grpSpLocks/>
          </p:cNvGrpSpPr>
          <p:nvPr/>
        </p:nvGrpSpPr>
        <p:grpSpPr bwMode="auto">
          <a:xfrm>
            <a:off x="1019175" y="4449763"/>
            <a:ext cx="7137400" cy="1270000"/>
            <a:chOff x="576" y="2792"/>
            <a:chExt cx="4496" cy="800"/>
          </a:xfrm>
        </p:grpSpPr>
        <p:grpSp>
          <p:nvGrpSpPr>
            <p:cNvPr id="979973" name="Group 5"/>
            <p:cNvGrpSpPr>
              <a:grpSpLocks/>
            </p:cNvGrpSpPr>
            <p:nvPr/>
          </p:nvGrpSpPr>
          <p:grpSpPr bwMode="auto">
            <a:xfrm>
              <a:off x="576" y="2792"/>
              <a:ext cx="960" cy="800"/>
              <a:chOff x="576" y="2792"/>
              <a:chExt cx="960" cy="800"/>
            </a:xfrm>
          </p:grpSpPr>
          <p:sp>
            <p:nvSpPr>
              <p:cNvPr id="979974" name="AutoShape 6"/>
              <p:cNvSpPr>
                <a:spLocks noChangeArrowheads="1"/>
              </p:cNvSpPr>
              <p:nvPr/>
            </p:nvSpPr>
            <p:spPr bwMode="auto">
              <a:xfrm>
                <a:off x="576" y="2792"/>
                <a:ext cx="960" cy="800"/>
              </a:xfrm>
              <a:prstGeom prst="hexagon">
                <a:avLst>
                  <a:gd name="adj" fmla="val 29994"/>
                  <a:gd name="vf" fmla="val 115470"/>
                </a:avLst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975" name="Line 7"/>
              <p:cNvSpPr>
                <a:spLocks noChangeShapeType="1"/>
              </p:cNvSpPr>
              <p:nvPr/>
            </p:nvSpPr>
            <p:spPr bwMode="auto">
              <a:xfrm>
                <a:off x="1268" y="2876"/>
                <a:ext cx="168" cy="2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976" name="Line 8"/>
              <p:cNvSpPr>
                <a:spLocks noChangeShapeType="1"/>
              </p:cNvSpPr>
              <p:nvPr/>
            </p:nvSpPr>
            <p:spPr bwMode="auto">
              <a:xfrm>
                <a:off x="868" y="3512"/>
                <a:ext cx="3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977" name="Line 9"/>
              <p:cNvSpPr>
                <a:spLocks noChangeShapeType="1"/>
              </p:cNvSpPr>
              <p:nvPr/>
            </p:nvSpPr>
            <p:spPr bwMode="auto">
              <a:xfrm flipH="1">
                <a:off x="688" y="2876"/>
                <a:ext cx="192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9978" name="Group 10"/>
            <p:cNvGrpSpPr>
              <a:grpSpLocks/>
            </p:cNvGrpSpPr>
            <p:nvPr/>
          </p:nvGrpSpPr>
          <p:grpSpPr bwMode="auto">
            <a:xfrm>
              <a:off x="2422" y="2792"/>
              <a:ext cx="960" cy="800"/>
              <a:chOff x="2144" y="2792"/>
              <a:chExt cx="960" cy="800"/>
            </a:xfrm>
          </p:grpSpPr>
          <p:sp>
            <p:nvSpPr>
              <p:cNvPr id="979979" name="AutoShape 11"/>
              <p:cNvSpPr>
                <a:spLocks noChangeArrowheads="1"/>
              </p:cNvSpPr>
              <p:nvPr/>
            </p:nvSpPr>
            <p:spPr bwMode="auto">
              <a:xfrm>
                <a:off x="2144" y="2792"/>
                <a:ext cx="960" cy="800"/>
              </a:xfrm>
              <a:prstGeom prst="hexagon">
                <a:avLst>
                  <a:gd name="adj" fmla="val 29994"/>
                  <a:gd name="vf" fmla="val 115470"/>
                </a:avLst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980" name="Line 12"/>
              <p:cNvSpPr>
                <a:spLocks noChangeShapeType="1"/>
              </p:cNvSpPr>
              <p:nvPr/>
            </p:nvSpPr>
            <p:spPr bwMode="auto">
              <a:xfrm flipH="1">
                <a:off x="2816" y="3212"/>
                <a:ext cx="176" cy="2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981" name="Line 13"/>
              <p:cNvSpPr>
                <a:spLocks noChangeShapeType="1"/>
              </p:cNvSpPr>
              <p:nvPr/>
            </p:nvSpPr>
            <p:spPr bwMode="auto">
              <a:xfrm flipH="1">
                <a:off x="2432" y="2872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982" name="Line 14"/>
              <p:cNvSpPr>
                <a:spLocks noChangeShapeType="1"/>
              </p:cNvSpPr>
              <p:nvPr/>
            </p:nvSpPr>
            <p:spPr bwMode="auto">
              <a:xfrm>
                <a:off x="2276" y="3196"/>
                <a:ext cx="184" cy="2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9983" name="Line 15"/>
            <p:cNvSpPr>
              <a:spLocks noChangeShapeType="1"/>
            </p:cNvSpPr>
            <p:nvPr/>
          </p:nvSpPr>
          <p:spPr bwMode="auto">
            <a:xfrm flipH="1">
              <a:off x="1787" y="3192"/>
              <a:ext cx="38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9984" name="Group 16"/>
            <p:cNvGrpSpPr>
              <a:grpSpLocks/>
            </p:cNvGrpSpPr>
            <p:nvPr/>
          </p:nvGrpSpPr>
          <p:grpSpPr bwMode="auto">
            <a:xfrm>
              <a:off x="4112" y="2792"/>
              <a:ext cx="960" cy="800"/>
              <a:chOff x="4112" y="2792"/>
              <a:chExt cx="960" cy="800"/>
            </a:xfrm>
          </p:grpSpPr>
          <p:sp>
            <p:nvSpPr>
              <p:cNvPr id="979985" name="AutoShape 17"/>
              <p:cNvSpPr>
                <a:spLocks noChangeArrowheads="1"/>
              </p:cNvSpPr>
              <p:nvPr/>
            </p:nvSpPr>
            <p:spPr bwMode="auto">
              <a:xfrm>
                <a:off x="4112" y="2792"/>
                <a:ext cx="960" cy="800"/>
              </a:xfrm>
              <a:prstGeom prst="hexagon">
                <a:avLst>
                  <a:gd name="adj" fmla="val 29994"/>
                  <a:gd name="vf" fmla="val 115470"/>
                </a:avLst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986" name="Oval 18"/>
              <p:cNvSpPr>
                <a:spLocks noChangeArrowheads="1"/>
              </p:cNvSpPr>
              <p:nvPr/>
            </p:nvSpPr>
            <p:spPr bwMode="auto">
              <a:xfrm>
                <a:off x="4340" y="2940"/>
                <a:ext cx="504" cy="5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9987" name="Text Box 19"/>
            <p:cNvSpPr txBox="1">
              <a:spLocks noChangeArrowheads="1"/>
            </p:cNvSpPr>
            <p:nvPr/>
          </p:nvSpPr>
          <p:spPr bwMode="auto">
            <a:xfrm>
              <a:off x="3633" y="3048"/>
              <a:ext cx="2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</p:grpSp>
    </p:spTree>
  </p:cSld>
  <p:clrMapOvr>
    <a:masterClrMapping/>
  </p:clrMapOvr>
  <p:transition>
    <p:pull dir="rd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Aromatic hydrocarbons</a:t>
            </a:r>
          </a:p>
        </p:txBody>
      </p:sp>
      <p:sp>
        <p:nvSpPr>
          <p:cNvPr id="982019" name="Rectangle 3"/>
          <p:cNvSpPr>
            <a:spLocks noChangeArrowheads="1"/>
          </p:cNvSpPr>
          <p:nvPr/>
        </p:nvSpPr>
        <p:spPr bwMode="auto">
          <a:xfrm>
            <a:off x="490538" y="3836988"/>
            <a:ext cx="4452937" cy="203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2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orbitals overlap</a:t>
            </a:r>
          </a:p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sidewise all around</a:t>
            </a:r>
          </a:p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ring.  No localized</a:t>
            </a:r>
          </a:p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bonds.</a:t>
            </a:r>
            <a:endParaRPr lang="en-US" sz="32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2020" name="Line 4"/>
          <p:cNvSpPr>
            <a:spLocks noChangeShapeType="1"/>
          </p:cNvSpPr>
          <p:nvPr/>
        </p:nvSpPr>
        <p:spPr bwMode="auto">
          <a:xfrm>
            <a:off x="4162425" y="3155950"/>
            <a:ext cx="669925" cy="447675"/>
          </a:xfrm>
          <a:prstGeom prst="line">
            <a:avLst/>
          </a:prstGeom>
          <a:noFill/>
          <a:ln w="76200">
            <a:solidFill>
              <a:srgbClr val="F57B4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2021" name="Group 5"/>
          <p:cNvGrpSpPr>
            <a:grpSpLocks/>
          </p:cNvGrpSpPr>
          <p:nvPr/>
        </p:nvGrpSpPr>
        <p:grpSpPr bwMode="auto">
          <a:xfrm>
            <a:off x="423863" y="1528763"/>
            <a:ext cx="4208462" cy="1436687"/>
            <a:chOff x="179" y="1139"/>
            <a:chExt cx="2651" cy="905"/>
          </a:xfrm>
        </p:grpSpPr>
        <p:sp>
          <p:nvSpPr>
            <p:cNvPr id="982022" name="Oval 6"/>
            <p:cNvSpPr>
              <a:spLocks noChangeArrowheads="1"/>
            </p:cNvSpPr>
            <p:nvPr/>
          </p:nvSpPr>
          <p:spPr bwMode="auto">
            <a:xfrm>
              <a:off x="1935" y="1724"/>
              <a:ext cx="120" cy="311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23" name="Oval 7"/>
            <p:cNvSpPr>
              <a:spLocks noChangeArrowheads="1"/>
            </p:cNvSpPr>
            <p:nvPr/>
          </p:nvSpPr>
          <p:spPr bwMode="auto">
            <a:xfrm>
              <a:off x="1886" y="1498"/>
              <a:ext cx="120" cy="311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24" name="Oval 8"/>
            <p:cNvSpPr>
              <a:spLocks noChangeArrowheads="1"/>
            </p:cNvSpPr>
            <p:nvPr/>
          </p:nvSpPr>
          <p:spPr bwMode="auto">
            <a:xfrm>
              <a:off x="2274" y="1616"/>
              <a:ext cx="120" cy="311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25" name="Oval 9"/>
            <p:cNvSpPr>
              <a:spLocks noChangeArrowheads="1"/>
            </p:cNvSpPr>
            <p:nvPr/>
          </p:nvSpPr>
          <p:spPr bwMode="auto">
            <a:xfrm>
              <a:off x="629" y="1609"/>
              <a:ext cx="120" cy="311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2026" name="Group 10"/>
            <p:cNvGrpSpPr>
              <a:grpSpLocks/>
            </p:cNvGrpSpPr>
            <p:nvPr/>
          </p:nvGrpSpPr>
          <p:grpSpPr bwMode="auto">
            <a:xfrm>
              <a:off x="997" y="1139"/>
              <a:ext cx="121" cy="657"/>
              <a:chOff x="1025" y="878"/>
              <a:chExt cx="149" cy="1225"/>
            </a:xfrm>
          </p:grpSpPr>
          <p:sp>
            <p:nvSpPr>
              <p:cNvPr id="982027" name="Oval 11"/>
              <p:cNvSpPr>
                <a:spLocks noChangeArrowheads="1"/>
              </p:cNvSpPr>
              <p:nvPr/>
            </p:nvSpPr>
            <p:spPr bwMode="auto">
              <a:xfrm>
                <a:off x="1026" y="1523"/>
                <a:ext cx="148" cy="580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028" name="Oval 12"/>
              <p:cNvSpPr>
                <a:spLocks noChangeArrowheads="1"/>
              </p:cNvSpPr>
              <p:nvPr/>
            </p:nvSpPr>
            <p:spPr bwMode="auto">
              <a:xfrm>
                <a:off x="1025" y="878"/>
                <a:ext cx="148" cy="580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2029" name="Oval 13"/>
            <p:cNvSpPr>
              <a:spLocks noChangeArrowheads="1"/>
            </p:cNvSpPr>
            <p:nvPr/>
          </p:nvSpPr>
          <p:spPr bwMode="auto">
            <a:xfrm>
              <a:off x="1004" y="1733"/>
              <a:ext cx="120" cy="311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2030" name="Group 14"/>
            <p:cNvGrpSpPr>
              <a:grpSpLocks/>
            </p:cNvGrpSpPr>
            <p:nvPr/>
          </p:nvGrpSpPr>
          <p:grpSpPr bwMode="auto">
            <a:xfrm>
              <a:off x="179" y="1164"/>
              <a:ext cx="2651" cy="854"/>
              <a:chOff x="40" y="1062"/>
              <a:chExt cx="2651" cy="854"/>
            </a:xfrm>
          </p:grpSpPr>
          <p:grpSp>
            <p:nvGrpSpPr>
              <p:cNvPr id="982031" name="Group 15"/>
              <p:cNvGrpSpPr>
                <a:grpSpLocks/>
              </p:cNvGrpSpPr>
              <p:nvPr/>
            </p:nvGrpSpPr>
            <p:grpSpPr bwMode="auto">
              <a:xfrm>
                <a:off x="262" y="1322"/>
                <a:ext cx="2201" cy="337"/>
                <a:chOff x="262" y="1322"/>
                <a:chExt cx="2201" cy="337"/>
              </a:xfrm>
            </p:grpSpPr>
            <p:sp>
              <p:nvSpPr>
                <p:cNvPr id="982032" name="AutoShape 16"/>
                <p:cNvSpPr>
                  <a:spLocks noChangeArrowheads="1"/>
                </p:cNvSpPr>
                <p:nvPr/>
              </p:nvSpPr>
              <p:spPr bwMode="auto">
                <a:xfrm>
                  <a:off x="517" y="1387"/>
                  <a:ext cx="1691" cy="213"/>
                </a:xfrm>
                <a:prstGeom prst="hexagon">
                  <a:avLst>
                    <a:gd name="adj" fmla="val 198474"/>
                    <a:gd name="vf" fmla="val 115470"/>
                  </a:avLst>
                </a:prstGeom>
                <a:noFill/>
                <a:ln w="57150">
                  <a:solidFill>
                    <a:srgbClr val="FF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033" name="Line 17"/>
                <p:cNvSpPr>
                  <a:spLocks noChangeShapeType="1"/>
                </p:cNvSpPr>
                <p:nvPr/>
              </p:nvSpPr>
              <p:spPr bwMode="auto">
                <a:xfrm>
                  <a:off x="2155" y="1494"/>
                  <a:ext cx="308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034" name="Line 18"/>
                <p:cNvSpPr>
                  <a:spLocks noChangeShapeType="1"/>
                </p:cNvSpPr>
                <p:nvPr/>
              </p:nvSpPr>
              <p:spPr bwMode="auto">
                <a:xfrm>
                  <a:off x="262" y="1494"/>
                  <a:ext cx="308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035" name="Line 19"/>
                <p:cNvSpPr>
                  <a:spLocks noChangeShapeType="1"/>
                </p:cNvSpPr>
                <p:nvPr/>
              </p:nvSpPr>
              <p:spPr bwMode="auto">
                <a:xfrm rot="-1424153">
                  <a:off x="641" y="1659"/>
                  <a:ext cx="308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036" name="Line 20"/>
                <p:cNvSpPr>
                  <a:spLocks noChangeShapeType="1"/>
                </p:cNvSpPr>
                <p:nvPr/>
              </p:nvSpPr>
              <p:spPr bwMode="auto">
                <a:xfrm rot="1424153" flipH="1">
                  <a:off x="1766" y="1659"/>
                  <a:ext cx="308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037" name="Line 21"/>
                <p:cNvSpPr>
                  <a:spLocks noChangeShapeType="1"/>
                </p:cNvSpPr>
                <p:nvPr/>
              </p:nvSpPr>
              <p:spPr bwMode="auto">
                <a:xfrm rot="1424153" flipH="1">
                  <a:off x="642" y="1322"/>
                  <a:ext cx="308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038" name="Line 22"/>
                <p:cNvSpPr>
                  <a:spLocks noChangeShapeType="1"/>
                </p:cNvSpPr>
                <p:nvPr/>
              </p:nvSpPr>
              <p:spPr bwMode="auto">
                <a:xfrm rot="-1424153">
                  <a:off x="1770" y="1326"/>
                  <a:ext cx="308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2039" name="Text Box 23"/>
              <p:cNvSpPr txBox="1">
                <a:spLocks noChangeArrowheads="1"/>
              </p:cNvSpPr>
              <p:nvPr/>
            </p:nvSpPr>
            <p:spPr bwMode="auto">
              <a:xfrm>
                <a:off x="40" y="1348"/>
                <a:ext cx="270" cy="296"/>
              </a:xfrm>
              <a:prstGeom prst="rect">
                <a:avLst/>
              </a:prstGeom>
              <a:noFill/>
              <a:ln w="127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H</a:t>
                </a:r>
              </a:p>
            </p:txBody>
          </p:sp>
          <p:sp>
            <p:nvSpPr>
              <p:cNvPr id="982040" name="Text Box 24"/>
              <p:cNvSpPr txBox="1">
                <a:spLocks noChangeArrowheads="1"/>
              </p:cNvSpPr>
              <p:nvPr/>
            </p:nvSpPr>
            <p:spPr bwMode="auto">
              <a:xfrm>
                <a:off x="2421" y="1350"/>
                <a:ext cx="270" cy="296"/>
              </a:xfrm>
              <a:prstGeom prst="rect">
                <a:avLst/>
              </a:prstGeom>
              <a:noFill/>
              <a:ln w="1270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H</a:t>
                </a:r>
              </a:p>
            </p:txBody>
          </p:sp>
          <p:grpSp>
            <p:nvGrpSpPr>
              <p:cNvPr id="982041" name="Group 25"/>
              <p:cNvGrpSpPr>
                <a:grpSpLocks/>
              </p:cNvGrpSpPr>
              <p:nvPr/>
            </p:nvGrpSpPr>
            <p:grpSpPr bwMode="auto">
              <a:xfrm>
                <a:off x="439" y="1620"/>
                <a:ext cx="1852" cy="296"/>
                <a:chOff x="438" y="1620"/>
                <a:chExt cx="1852" cy="296"/>
              </a:xfrm>
            </p:grpSpPr>
            <p:sp>
              <p:nvSpPr>
                <p:cNvPr id="9820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38" y="1620"/>
                  <a:ext cx="270" cy="296"/>
                </a:xfrm>
                <a:prstGeom prst="rect">
                  <a:avLst/>
                </a:prstGeom>
                <a:noFill/>
                <a:ln w="12700">
                  <a:solidFill>
                    <a:srgbClr val="FF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chemeClr val="accent2"/>
                      </a:solidFill>
                    </a:rPr>
                    <a:t>H</a:t>
                  </a:r>
                </a:p>
              </p:txBody>
            </p:sp>
            <p:sp>
              <p:nvSpPr>
                <p:cNvPr id="98204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020" y="1620"/>
                  <a:ext cx="270" cy="296"/>
                </a:xfrm>
                <a:prstGeom prst="rect">
                  <a:avLst/>
                </a:prstGeom>
                <a:noFill/>
                <a:ln w="12700">
                  <a:solidFill>
                    <a:srgbClr val="FF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chemeClr val="accent2"/>
                      </a:solidFill>
                    </a:rPr>
                    <a:t>H</a:t>
                  </a:r>
                </a:p>
              </p:txBody>
            </p:sp>
          </p:grpSp>
          <p:grpSp>
            <p:nvGrpSpPr>
              <p:cNvPr id="982044" name="Group 28"/>
              <p:cNvGrpSpPr>
                <a:grpSpLocks/>
              </p:cNvGrpSpPr>
              <p:nvPr/>
            </p:nvGrpSpPr>
            <p:grpSpPr bwMode="auto">
              <a:xfrm>
                <a:off x="439" y="1062"/>
                <a:ext cx="1852" cy="296"/>
                <a:chOff x="438" y="1620"/>
                <a:chExt cx="1852" cy="296"/>
              </a:xfrm>
            </p:grpSpPr>
            <p:sp>
              <p:nvSpPr>
                <p:cNvPr id="98204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38" y="1620"/>
                  <a:ext cx="270" cy="296"/>
                </a:xfrm>
                <a:prstGeom prst="rect">
                  <a:avLst/>
                </a:prstGeom>
                <a:noFill/>
                <a:ln w="12700">
                  <a:solidFill>
                    <a:srgbClr val="FF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chemeClr val="accent2"/>
                      </a:solidFill>
                    </a:rPr>
                    <a:t>H</a:t>
                  </a:r>
                </a:p>
              </p:txBody>
            </p:sp>
            <p:sp>
              <p:nvSpPr>
                <p:cNvPr id="98204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020" y="1620"/>
                  <a:ext cx="270" cy="296"/>
                </a:xfrm>
                <a:prstGeom prst="rect">
                  <a:avLst/>
                </a:prstGeom>
                <a:noFill/>
                <a:ln w="12700">
                  <a:solidFill>
                    <a:srgbClr val="FF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chemeClr val="accent2"/>
                      </a:solidFill>
                    </a:rPr>
                    <a:t>H</a:t>
                  </a:r>
                </a:p>
              </p:txBody>
            </p:sp>
          </p:grpSp>
        </p:grpSp>
        <p:sp>
          <p:nvSpPr>
            <p:cNvPr id="982047" name="Oval 31"/>
            <p:cNvSpPr>
              <a:spLocks noChangeArrowheads="1"/>
            </p:cNvSpPr>
            <p:nvPr/>
          </p:nvSpPr>
          <p:spPr bwMode="auto">
            <a:xfrm>
              <a:off x="2273" y="1270"/>
              <a:ext cx="120" cy="311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48" name="Oval 32"/>
            <p:cNvSpPr>
              <a:spLocks noChangeArrowheads="1"/>
            </p:cNvSpPr>
            <p:nvPr/>
          </p:nvSpPr>
          <p:spPr bwMode="auto">
            <a:xfrm>
              <a:off x="1885" y="1152"/>
              <a:ext cx="120" cy="311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49" name="Oval 33"/>
            <p:cNvSpPr>
              <a:spLocks noChangeArrowheads="1"/>
            </p:cNvSpPr>
            <p:nvPr/>
          </p:nvSpPr>
          <p:spPr bwMode="auto">
            <a:xfrm>
              <a:off x="1934" y="1378"/>
              <a:ext cx="120" cy="311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50" name="Oval 34"/>
            <p:cNvSpPr>
              <a:spLocks noChangeArrowheads="1"/>
            </p:cNvSpPr>
            <p:nvPr/>
          </p:nvSpPr>
          <p:spPr bwMode="auto">
            <a:xfrm>
              <a:off x="628" y="1263"/>
              <a:ext cx="120" cy="311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2051" name="Oval 35"/>
            <p:cNvSpPr>
              <a:spLocks noChangeArrowheads="1"/>
            </p:cNvSpPr>
            <p:nvPr/>
          </p:nvSpPr>
          <p:spPr bwMode="auto">
            <a:xfrm>
              <a:off x="1003" y="1387"/>
              <a:ext cx="120" cy="311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d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Band theory of bonding in solids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8950"/>
            <a:ext cx="8869363" cy="2281238"/>
          </a:xfrm>
        </p:spPr>
        <p:txBody>
          <a:bodyPr/>
          <a:lstStyle/>
          <a:p>
            <a:r>
              <a:rPr lang="en-US" sz="3200"/>
              <a:t>This is an extension of delocalized orbitals.</a:t>
            </a:r>
          </a:p>
          <a:p>
            <a:endParaRPr lang="en-US" sz="800"/>
          </a:p>
          <a:p>
            <a:r>
              <a:rPr lang="en-US"/>
              <a:t>	</a:t>
            </a:r>
            <a:r>
              <a:rPr lang="en-US" sz="3200"/>
              <a:t>Each atom interacts with all of the others in the crystal, resulting in an enormous number of ‘molecular orbitals.’</a:t>
            </a:r>
          </a:p>
        </p:txBody>
      </p:sp>
      <p:sp>
        <p:nvSpPr>
          <p:cNvPr id="984068" name="Line 4"/>
          <p:cNvSpPr>
            <a:spLocks noChangeShapeType="1"/>
          </p:cNvSpPr>
          <p:nvPr/>
        </p:nvSpPr>
        <p:spPr bwMode="auto">
          <a:xfrm>
            <a:off x="1462088" y="4829175"/>
            <a:ext cx="21732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69" name="Line 5"/>
          <p:cNvSpPr>
            <a:spLocks noChangeShapeType="1"/>
          </p:cNvSpPr>
          <p:nvPr/>
        </p:nvSpPr>
        <p:spPr bwMode="auto">
          <a:xfrm>
            <a:off x="5649913" y="4829175"/>
            <a:ext cx="21732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70" name="Line 6"/>
          <p:cNvSpPr>
            <a:spLocks noChangeShapeType="1"/>
          </p:cNvSpPr>
          <p:nvPr/>
        </p:nvSpPr>
        <p:spPr bwMode="auto">
          <a:xfrm flipH="1">
            <a:off x="3635375" y="4054475"/>
            <a:ext cx="901700" cy="712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71" name="Line 7"/>
          <p:cNvSpPr>
            <a:spLocks noChangeShapeType="1"/>
          </p:cNvSpPr>
          <p:nvPr/>
        </p:nvSpPr>
        <p:spPr bwMode="auto">
          <a:xfrm>
            <a:off x="3635375" y="4872038"/>
            <a:ext cx="903288" cy="70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72" name="Line 8"/>
          <p:cNvSpPr>
            <a:spLocks noChangeShapeType="1"/>
          </p:cNvSpPr>
          <p:nvPr/>
        </p:nvSpPr>
        <p:spPr bwMode="auto">
          <a:xfrm flipH="1" flipV="1">
            <a:off x="4729163" y="4046538"/>
            <a:ext cx="838200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73" name="Line 9"/>
          <p:cNvSpPr>
            <a:spLocks noChangeShapeType="1"/>
          </p:cNvSpPr>
          <p:nvPr/>
        </p:nvSpPr>
        <p:spPr bwMode="auto">
          <a:xfrm flipH="1">
            <a:off x="4732338" y="4924425"/>
            <a:ext cx="800100" cy="641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74" name="Text Box 10"/>
          <p:cNvSpPr txBox="1">
            <a:spLocks noChangeArrowheads="1"/>
          </p:cNvSpPr>
          <p:nvPr/>
        </p:nvSpPr>
        <p:spPr bwMode="auto">
          <a:xfrm>
            <a:off x="1985963" y="4860925"/>
            <a:ext cx="73501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/>
              <a:t>3</a:t>
            </a:r>
            <a:r>
              <a:rPr lang="en-US" sz="3200" i="1"/>
              <a:t>s</a:t>
            </a:r>
            <a:endParaRPr lang="en-US" sz="3200"/>
          </a:p>
          <a:p>
            <a:pPr algn="ctr"/>
            <a:r>
              <a:rPr lang="en-US" sz="3200"/>
              <a:t>Na</a:t>
            </a:r>
            <a:endParaRPr lang="en-US"/>
          </a:p>
        </p:txBody>
      </p:sp>
      <p:sp>
        <p:nvSpPr>
          <p:cNvPr id="984075" name="Text Box 11"/>
          <p:cNvSpPr txBox="1">
            <a:spLocks noChangeArrowheads="1"/>
          </p:cNvSpPr>
          <p:nvPr/>
        </p:nvSpPr>
        <p:spPr bwMode="auto">
          <a:xfrm>
            <a:off x="6435725" y="4822825"/>
            <a:ext cx="73501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/>
              <a:t>3</a:t>
            </a:r>
            <a:r>
              <a:rPr lang="en-US" sz="3200" i="1"/>
              <a:t>s</a:t>
            </a:r>
            <a:endParaRPr lang="en-US" sz="3200"/>
          </a:p>
          <a:p>
            <a:pPr algn="ctr"/>
            <a:r>
              <a:rPr lang="en-US" sz="3200"/>
              <a:t>Na</a:t>
            </a:r>
          </a:p>
        </p:txBody>
      </p:sp>
      <p:grpSp>
        <p:nvGrpSpPr>
          <p:cNvPr id="984076" name="Group 12"/>
          <p:cNvGrpSpPr>
            <a:grpSpLocks/>
          </p:cNvGrpSpPr>
          <p:nvPr/>
        </p:nvGrpSpPr>
        <p:grpSpPr bwMode="auto">
          <a:xfrm>
            <a:off x="4565650" y="4032250"/>
            <a:ext cx="139700" cy="1538288"/>
            <a:chOff x="2964" y="2819"/>
            <a:chExt cx="88" cy="813"/>
          </a:xfrm>
        </p:grpSpPr>
        <p:sp>
          <p:nvSpPr>
            <p:cNvPr id="984077" name="Line 13"/>
            <p:cNvSpPr>
              <a:spLocks noChangeShapeType="1"/>
            </p:cNvSpPr>
            <p:nvPr/>
          </p:nvSpPr>
          <p:spPr bwMode="auto">
            <a:xfrm>
              <a:off x="2964" y="2819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78" name="Line 14"/>
            <p:cNvSpPr>
              <a:spLocks noChangeShapeType="1"/>
            </p:cNvSpPr>
            <p:nvPr/>
          </p:nvSpPr>
          <p:spPr bwMode="auto">
            <a:xfrm>
              <a:off x="2964" y="2915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79" name="Line 15"/>
            <p:cNvSpPr>
              <a:spLocks noChangeShapeType="1"/>
            </p:cNvSpPr>
            <p:nvPr/>
          </p:nvSpPr>
          <p:spPr bwMode="auto">
            <a:xfrm>
              <a:off x="2964" y="3011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0" name="Line 16"/>
            <p:cNvSpPr>
              <a:spLocks noChangeShapeType="1"/>
            </p:cNvSpPr>
            <p:nvPr/>
          </p:nvSpPr>
          <p:spPr bwMode="auto">
            <a:xfrm>
              <a:off x="2964" y="3106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1" name="Line 17"/>
            <p:cNvSpPr>
              <a:spLocks noChangeShapeType="1"/>
            </p:cNvSpPr>
            <p:nvPr/>
          </p:nvSpPr>
          <p:spPr bwMode="auto">
            <a:xfrm>
              <a:off x="2964" y="3202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2" name="Line 18"/>
            <p:cNvSpPr>
              <a:spLocks noChangeShapeType="1"/>
            </p:cNvSpPr>
            <p:nvPr/>
          </p:nvSpPr>
          <p:spPr bwMode="auto">
            <a:xfrm>
              <a:off x="2964" y="3297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3" name="Line 19"/>
            <p:cNvSpPr>
              <a:spLocks noChangeShapeType="1"/>
            </p:cNvSpPr>
            <p:nvPr/>
          </p:nvSpPr>
          <p:spPr bwMode="auto">
            <a:xfrm>
              <a:off x="2964" y="3393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4" name="Line 20"/>
            <p:cNvSpPr>
              <a:spLocks noChangeShapeType="1"/>
            </p:cNvSpPr>
            <p:nvPr/>
          </p:nvSpPr>
          <p:spPr bwMode="auto">
            <a:xfrm>
              <a:off x="2964" y="3489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5" name="Line 21"/>
            <p:cNvSpPr>
              <a:spLocks noChangeShapeType="1"/>
            </p:cNvSpPr>
            <p:nvPr/>
          </p:nvSpPr>
          <p:spPr bwMode="auto">
            <a:xfrm>
              <a:off x="2964" y="2867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6" name="Line 22"/>
            <p:cNvSpPr>
              <a:spLocks noChangeShapeType="1"/>
            </p:cNvSpPr>
            <p:nvPr/>
          </p:nvSpPr>
          <p:spPr bwMode="auto">
            <a:xfrm>
              <a:off x="2964" y="2963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7" name="Line 23"/>
            <p:cNvSpPr>
              <a:spLocks noChangeShapeType="1"/>
            </p:cNvSpPr>
            <p:nvPr/>
          </p:nvSpPr>
          <p:spPr bwMode="auto">
            <a:xfrm>
              <a:off x="2964" y="3058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8" name="Line 24"/>
            <p:cNvSpPr>
              <a:spLocks noChangeShapeType="1"/>
            </p:cNvSpPr>
            <p:nvPr/>
          </p:nvSpPr>
          <p:spPr bwMode="auto">
            <a:xfrm>
              <a:off x="2964" y="3154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9" name="Line 25"/>
            <p:cNvSpPr>
              <a:spLocks noChangeShapeType="1"/>
            </p:cNvSpPr>
            <p:nvPr/>
          </p:nvSpPr>
          <p:spPr bwMode="auto">
            <a:xfrm>
              <a:off x="2964" y="3250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90" name="Line 26"/>
            <p:cNvSpPr>
              <a:spLocks noChangeShapeType="1"/>
            </p:cNvSpPr>
            <p:nvPr/>
          </p:nvSpPr>
          <p:spPr bwMode="auto">
            <a:xfrm>
              <a:off x="2964" y="3345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91" name="Line 27"/>
            <p:cNvSpPr>
              <a:spLocks noChangeShapeType="1"/>
            </p:cNvSpPr>
            <p:nvPr/>
          </p:nvSpPr>
          <p:spPr bwMode="auto">
            <a:xfrm>
              <a:off x="2964" y="3441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92" name="Line 28"/>
            <p:cNvSpPr>
              <a:spLocks noChangeShapeType="1"/>
            </p:cNvSpPr>
            <p:nvPr/>
          </p:nvSpPr>
          <p:spPr bwMode="auto">
            <a:xfrm>
              <a:off x="2964" y="3536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93" name="Line 29"/>
            <p:cNvSpPr>
              <a:spLocks noChangeShapeType="1"/>
            </p:cNvSpPr>
            <p:nvPr/>
          </p:nvSpPr>
          <p:spPr bwMode="auto">
            <a:xfrm>
              <a:off x="2964" y="3632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94" name="Line 30"/>
            <p:cNvSpPr>
              <a:spLocks noChangeShapeType="1"/>
            </p:cNvSpPr>
            <p:nvPr/>
          </p:nvSpPr>
          <p:spPr bwMode="auto">
            <a:xfrm>
              <a:off x="2964" y="3584"/>
              <a:ext cx="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d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355600"/>
            <a:ext cx="7970837" cy="939800"/>
          </a:xfrm>
        </p:spPr>
        <p:txBody>
          <a:bodyPr/>
          <a:lstStyle/>
          <a:p>
            <a:r>
              <a:rPr lang="en-US"/>
              <a:t>Band theory of bonding in solids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236663"/>
            <a:ext cx="8077200" cy="4800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Band</a:t>
            </a:r>
            <a:endParaRPr lang="en-US" sz="3200"/>
          </a:p>
          <a:p>
            <a:r>
              <a:rPr lang="en-US" sz="3200"/>
              <a:t>	A group of very closely spaced energy levels.</a:t>
            </a:r>
            <a:endParaRPr lang="en-US"/>
          </a:p>
          <a:p>
            <a:endParaRPr lang="en-US" sz="800"/>
          </a:p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gap</a:t>
            </a:r>
            <a:endParaRPr lang="en-US" sz="3200"/>
          </a:p>
          <a:p>
            <a:r>
              <a:rPr lang="en-US" sz="3200"/>
              <a:t>	The difference in energy between the bonding and antibonding orbitals.</a:t>
            </a:r>
          </a:p>
          <a:p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Forbidden bands</a:t>
            </a:r>
            <a:endParaRPr lang="en-US" sz="3200"/>
          </a:p>
          <a:p>
            <a:r>
              <a:rPr lang="en-US" sz="3200"/>
              <a:t>	A ‘space’ that separates bands.</a:t>
            </a:r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8418512" cy="939800"/>
          </a:xfrm>
        </p:spPr>
        <p:txBody>
          <a:bodyPr/>
          <a:lstStyle/>
          <a:p>
            <a:r>
              <a:rPr lang="en-US"/>
              <a:t>Band theory of bonding in solids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152525"/>
            <a:ext cx="8077200" cy="48006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Conductor</a:t>
            </a:r>
            <a:r>
              <a:rPr lang="en-US" sz="3200"/>
              <a:t> - A material with a partially filled energy band.</a:t>
            </a:r>
            <a:endParaRPr lang="en-US"/>
          </a:p>
          <a:p>
            <a:endParaRPr lang="en-US" sz="1000"/>
          </a:p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Insulator</a:t>
            </a:r>
            <a:r>
              <a:rPr lang="en-US" sz="3200"/>
              <a:t> - The highest occupied band is filled or almost completely filled.  The forbidden band just above the highest filled is wide.</a:t>
            </a:r>
            <a:endParaRPr lang="en-US"/>
          </a:p>
          <a:p>
            <a:endParaRPr lang="en-US" sz="1000"/>
          </a:p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Semiconductor</a:t>
            </a:r>
            <a:r>
              <a:rPr lang="en-US" sz="3200"/>
              <a:t> - The gap between the highest filled band and the next higher permitted band is relatively narrow.</a:t>
            </a:r>
            <a:endParaRPr lang="en-US"/>
          </a:p>
        </p:txBody>
      </p:sp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Heisenberg uncertainty principle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1331913"/>
            <a:ext cx="8077200" cy="4800600"/>
          </a:xfrm>
        </p:spPr>
        <p:txBody>
          <a:bodyPr/>
          <a:lstStyle/>
          <a:p>
            <a:pPr>
              <a:spcBef>
                <a:spcPct val="35000"/>
              </a:spcBef>
              <a:buClr>
                <a:schemeClr val="accent1"/>
              </a:buClr>
              <a:buFontTx/>
              <a:buChar char="•"/>
            </a:pPr>
            <a:r>
              <a:rPr lang="en-US" sz="3200"/>
              <a:t>In order to observe an electron, one would need to hit it with photons having a very short wavelength and high frequency.</a:t>
            </a:r>
          </a:p>
          <a:p>
            <a:pPr>
              <a:spcBef>
                <a:spcPct val="35000"/>
              </a:spcBef>
              <a:buClr>
                <a:schemeClr val="accent1"/>
              </a:buClr>
              <a:buFontTx/>
              <a:buChar char="•"/>
            </a:pPr>
            <a:r>
              <a:rPr lang="en-US" sz="3200"/>
              <a:t>If one were to hit an electron, it would cause the motion and the speed of the electron to change.</a:t>
            </a:r>
          </a:p>
          <a:p>
            <a:pPr>
              <a:spcBef>
                <a:spcPct val="35000"/>
              </a:spcBef>
              <a:buClr>
                <a:schemeClr val="accent1"/>
              </a:buClr>
              <a:buFontTx/>
              <a:buChar char="•"/>
            </a:pPr>
            <a:r>
              <a:rPr lang="en-US" sz="3200"/>
              <a:t>Lower energy photons would have a smaller effect but would not give precise information.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 bldLvl="5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0"/>
            <a:ext cx="8239125" cy="939800"/>
          </a:xfrm>
        </p:spPr>
        <p:txBody>
          <a:bodyPr/>
          <a:lstStyle/>
          <a:p>
            <a:r>
              <a:rPr lang="en-US"/>
              <a:t>Band theory of bonding in solids</a:t>
            </a:r>
          </a:p>
        </p:txBody>
      </p:sp>
      <p:sp>
        <p:nvSpPr>
          <p:cNvPr id="990211" name="Rectangle 3"/>
          <p:cNvSpPr>
            <a:spLocks noChangeArrowheads="1"/>
          </p:cNvSpPr>
          <p:nvPr/>
        </p:nvSpPr>
        <p:spPr bwMode="auto">
          <a:xfrm>
            <a:off x="3255963" y="3686175"/>
            <a:ext cx="1719262" cy="5080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12" name="Rectangle 4"/>
          <p:cNvSpPr>
            <a:spLocks noChangeArrowheads="1"/>
          </p:cNvSpPr>
          <p:nvPr/>
        </p:nvSpPr>
        <p:spPr bwMode="auto">
          <a:xfrm>
            <a:off x="3257550" y="4000500"/>
            <a:ext cx="1717675" cy="358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13" name="Rectangle 5"/>
          <p:cNvSpPr>
            <a:spLocks noChangeArrowheads="1"/>
          </p:cNvSpPr>
          <p:nvPr/>
        </p:nvSpPr>
        <p:spPr bwMode="auto">
          <a:xfrm>
            <a:off x="3259138" y="3429000"/>
            <a:ext cx="1712912" cy="358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0214" name="Group 6"/>
          <p:cNvGrpSpPr>
            <a:grpSpLocks/>
          </p:cNvGrpSpPr>
          <p:nvPr/>
        </p:nvGrpSpPr>
        <p:grpSpPr bwMode="auto">
          <a:xfrm>
            <a:off x="1243013" y="1246188"/>
            <a:ext cx="1719262" cy="1416050"/>
            <a:chOff x="2939" y="1285"/>
            <a:chExt cx="1083" cy="892"/>
          </a:xfrm>
        </p:grpSpPr>
        <p:sp>
          <p:nvSpPr>
            <p:cNvPr id="990215" name="Rectangle 7"/>
            <p:cNvSpPr>
              <a:spLocks noChangeArrowheads="1"/>
            </p:cNvSpPr>
            <p:nvPr/>
          </p:nvSpPr>
          <p:spPr bwMode="auto">
            <a:xfrm>
              <a:off x="2939" y="1461"/>
              <a:ext cx="1083" cy="556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216" name="Rectangle 8"/>
            <p:cNvSpPr>
              <a:spLocks noChangeArrowheads="1"/>
            </p:cNvSpPr>
            <p:nvPr/>
          </p:nvSpPr>
          <p:spPr bwMode="auto">
            <a:xfrm>
              <a:off x="2940" y="1951"/>
              <a:ext cx="1082" cy="2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0217" name="Rectangle 9"/>
            <p:cNvSpPr>
              <a:spLocks noChangeArrowheads="1"/>
            </p:cNvSpPr>
            <p:nvPr/>
          </p:nvSpPr>
          <p:spPr bwMode="auto">
            <a:xfrm>
              <a:off x="2940" y="1285"/>
              <a:ext cx="1082" cy="2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0218" name="Text Box 10"/>
          <p:cNvSpPr txBox="1">
            <a:spLocks noChangeArrowheads="1"/>
          </p:cNvSpPr>
          <p:nvPr/>
        </p:nvSpPr>
        <p:spPr bwMode="auto">
          <a:xfrm>
            <a:off x="1355725" y="2619375"/>
            <a:ext cx="17065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insulator</a:t>
            </a:r>
          </a:p>
        </p:txBody>
      </p:sp>
      <p:sp>
        <p:nvSpPr>
          <p:cNvPr id="990219" name="Text Box 11"/>
          <p:cNvSpPr txBox="1">
            <a:spLocks noChangeArrowheads="1"/>
          </p:cNvSpPr>
          <p:nvPr/>
        </p:nvSpPr>
        <p:spPr bwMode="auto">
          <a:xfrm>
            <a:off x="2879725" y="4364038"/>
            <a:ext cx="27844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semiconductor</a:t>
            </a:r>
          </a:p>
        </p:txBody>
      </p:sp>
      <p:sp>
        <p:nvSpPr>
          <p:cNvPr id="990220" name="Rectangle 12"/>
          <p:cNvSpPr>
            <a:spLocks noChangeArrowheads="1"/>
          </p:cNvSpPr>
          <p:nvPr/>
        </p:nvSpPr>
        <p:spPr bwMode="auto">
          <a:xfrm>
            <a:off x="5438775" y="5408613"/>
            <a:ext cx="1733550" cy="358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21" name="Rectangle 13"/>
          <p:cNvSpPr>
            <a:spLocks noChangeArrowheads="1"/>
          </p:cNvSpPr>
          <p:nvPr/>
        </p:nvSpPr>
        <p:spPr bwMode="auto">
          <a:xfrm>
            <a:off x="5437188" y="5051425"/>
            <a:ext cx="1736725" cy="358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22" name="Text Box 14"/>
          <p:cNvSpPr txBox="1">
            <a:spLocks noChangeArrowheads="1"/>
          </p:cNvSpPr>
          <p:nvPr/>
        </p:nvSpPr>
        <p:spPr bwMode="auto">
          <a:xfrm>
            <a:off x="5476875" y="5786438"/>
            <a:ext cx="197008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conductor</a:t>
            </a:r>
            <a:endParaRPr lang="en-US"/>
          </a:p>
        </p:txBody>
      </p:sp>
      <p:grpSp>
        <p:nvGrpSpPr>
          <p:cNvPr id="990223" name="Group 15"/>
          <p:cNvGrpSpPr>
            <a:grpSpLocks/>
          </p:cNvGrpSpPr>
          <p:nvPr/>
        </p:nvGrpSpPr>
        <p:grpSpPr bwMode="auto">
          <a:xfrm rot="-5400000">
            <a:off x="4697413" y="5162550"/>
            <a:ext cx="977900" cy="400050"/>
            <a:chOff x="370" y="3652"/>
            <a:chExt cx="616" cy="252"/>
          </a:xfrm>
        </p:grpSpPr>
        <p:sp>
          <p:nvSpPr>
            <p:cNvPr id="990224" name="Text Box 16"/>
            <p:cNvSpPr txBox="1">
              <a:spLocks noChangeArrowheads="1"/>
            </p:cNvSpPr>
            <p:nvPr/>
          </p:nvSpPr>
          <p:spPr bwMode="auto">
            <a:xfrm>
              <a:off x="370" y="3652"/>
              <a:ext cx="6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Energy</a:t>
              </a:r>
            </a:p>
          </p:txBody>
        </p:sp>
        <p:sp>
          <p:nvSpPr>
            <p:cNvPr id="990225" name="Line 17"/>
            <p:cNvSpPr>
              <a:spLocks noChangeShapeType="1"/>
            </p:cNvSpPr>
            <p:nvPr/>
          </p:nvSpPr>
          <p:spPr bwMode="auto">
            <a:xfrm>
              <a:off x="464" y="3904"/>
              <a:ext cx="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0226" name="Group 18"/>
          <p:cNvGrpSpPr>
            <a:grpSpLocks/>
          </p:cNvGrpSpPr>
          <p:nvPr/>
        </p:nvGrpSpPr>
        <p:grpSpPr bwMode="auto">
          <a:xfrm rot="-5400000">
            <a:off x="2509838" y="3638550"/>
            <a:ext cx="977900" cy="400050"/>
            <a:chOff x="370" y="3652"/>
            <a:chExt cx="616" cy="252"/>
          </a:xfrm>
        </p:grpSpPr>
        <p:sp>
          <p:nvSpPr>
            <p:cNvPr id="990227" name="Text Box 19"/>
            <p:cNvSpPr txBox="1">
              <a:spLocks noChangeArrowheads="1"/>
            </p:cNvSpPr>
            <p:nvPr/>
          </p:nvSpPr>
          <p:spPr bwMode="auto">
            <a:xfrm>
              <a:off x="370" y="3652"/>
              <a:ext cx="6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Energy</a:t>
              </a:r>
            </a:p>
          </p:txBody>
        </p:sp>
        <p:sp>
          <p:nvSpPr>
            <p:cNvPr id="990228" name="Line 20"/>
            <p:cNvSpPr>
              <a:spLocks noChangeShapeType="1"/>
            </p:cNvSpPr>
            <p:nvPr/>
          </p:nvSpPr>
          <p:spPr bwMode="auto">
            <a:xfrm>
              <a:off x="464" y="3904"/>
              <a:ext cx="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0229" name="Group 21"/>
          <p:cNvGrpSpPr>
            <a:grpSpLocks/>
          </p:cNvGrpSpPr>
          <p:nvPr/>
        </p:nvGrpSpPr>
        <p:grpSpPr bwMode="auto">
          <a:xfrm rot="-5400000">
            <a:off x="450850" y="1709738"/>
            <a:ext cx="977900" cy="400050"/>
            <a:chOff x="370" y="3652"/>
            <a:chExt cx="616" cy="252"/>
          </a:xfrm>
        </p:grpSpPr>
        <p:sp>
          <p:nvSpPr>
            <p:cNvPr id="990230" name="Text Box 22"/>
            <p:cNvSpPr txBox="1">
              <a:spLocks noChangeArrowheads="1"/>
            </p:cNvSpPr>
            <p:nvPr/>
          </p:nvSpPr>
          <p:spPr bwMode="auto">
            <a:xfrm>
              <a:off x="370" y="3652"/>
              <a:ext cx="6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Energy</a:t>
              </a:r>
            </a:p>
          </p:txBody>
        </p:sp>
        <p:sp>
          <p:nvSpPr>
            <p:cNvPr id="990231" name="Line 23"/>
            <p:cNvSpPr>
              <a:spLocks noChangeShapeType="1"/>
            </p:cNvSpPr>
            <p:nvPr/>
          </p:nvSpPr>
          <p:spPr bwMode="auto">
            <a:xfrm>
              <a:off x="464" y="3904"/>
              <a:ext cx="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0232" name="Text Box 24"/>
          <p:cNvSpPr txBox="1">
            <a:spLocks noChangeArrowheads="1"/>
          </p:cNvSpPr>
          <p:nvPr/>
        </p:nvSpPr>
        <p:spPr bwMode="auto">
          <a:xfrm>
            <a:off x="3144838" y="1166813"/>
            <a:ext cx="1120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Empty</a:t>
            </a:r>
          </a:p>
        </p:txBody>
      </p:sp>
      <p:sp>
        <p:nvSpPr>
          <p:cNvPr id="990233" name="Text Box 25"/>
          <p:cNvSpPr txBox="1">
            <a:spLocks noChangeArrowheads="1"/>
          </p:cNvSpPr>
          <p:nvPr/>
        </p:nvSpPr>
        <p:spPr bwMode="auto">
          <a:xfrm>
            <a:off x="3144838" y="1674813"/>
            <a:ext cx="2578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Forbidden, wide</a:t>
            </a:r>
          </a:p>
        </p:txBody>
      </p:sp>
      <p:sp>
        <p:nvSpPr>
          <p:cNvPr id="990234" name="Text Box 26"/>
          <p:cNvSpPr txBox="1">
            <a:spLocks noChangeArrowheads="1"/>
          </p:cNvSpPr>
          <p:nvPr/>
        </p:nvSpPr>
        <p:spPr bwMode="auto">
          <a:xfrm>
            <a:off x="3144838" y="2208213"/>
            <a:ext cx="987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Filled</a:t>
            </a:r>
          </a:p>
        </p:txBody>
      </p:sp>
      <p:sp>
        <p:nvSpPr>
          <p:cNvPr id="990235" name="Text Box 27"/>
          <p:cNvSpPr txBox="1">
            <a:spLocks noChangeArrowheads="1"/>
          </p:cNvSpPr>
          <p:nvPr/>
        </p:nvSpPr>
        <p:spPr bwMode="auto">
          <a:xfrm>
            <a:off x="5057775" y="3275013"/>
            <a:ext cx="1120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Empty</a:t>
            </a:r>
            <a:endParaRPr lang="en-US" sz="1600"/>
          </a:p>
        </p:txBody>
      </p:sp>
      <p:sp>
        <p:nvSpPr>
          <p:cNvPr id="990236" name="Text Box 28"/>
          <p:cNvSpPr txBox="1">
            <a:spLocks noChangeArrowheads="1"/>
          </p:cNvSpPr>
          <p:nvPr/>
        </p:nvSpPr>
        <p:spPr bwMode="auto">
          <a:xfrm>
            <a:off x="5057775" y="3630613"/>
            <a:ext cx="29416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Forbidden, narrow</a:t>
            </a:r>
            <a:endParaRPr lang="en-US" sz="1600"/>
          </a:p>
        </p:txBody>
      </p:sp>
      <p:sp>
        <p:nvSpPr>
          <p:cNvPr id="990237" name="Text Box 29"/>
          <p:cNvSpPr txBox="1">
            <a:spLocks noChangeArrowheads="1"/>
          </p:cNvSpPr>
          <p:nvPr/>
        </p:nvSpPr>
        <p:spPr bwMode="auto">
          <a:xfrm>
            <a:off x="5057775" y="3935413"/>
            <a:ext cx="987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Filled</a:t>
            </a:r>
            <a:endParaRPr lang="en-US" sz="1600"/>
          </a:p>
        </p:txBody>
      </p:sp>
      <p:sp>
        <p:nvSpPr>
          <p:cNvPr id="990238" name="Text Box 30"/>
          <p:cNvSpPr txBox="1">
            <a:spLocks noChangeArrowheads="1"/>
          </p:cNvSpPr>
          <p:nvPr/>
        </p:nvSpPr>
        <p:spPr bwMode="auto">
          <a:xfrm>
            <a:off x="7221538" y="5022850"/>
            <a:ext cx="17049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  <a:p>
            <a:r>
              <a:rPr lang="en-US"/>
              <a:t>Forbidden</a:t>
            </a:r>
            <a:endParaRPr lang="en-US" sz="1600"/>
          </a:p>
        </p:txBody>
      </p:sp>
    </p:spTree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Heisenberg uncertainty principle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11300"/>
            <a:ext cx="8326438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According to Heisenberg, it is impossible to know both the position and the speed of an object precisely.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/>
              <a:t>	He developed the following relationship: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>
                <a:latin typeface="Times" pitchFamily="-64" charset="0"/>
              </a:rPr>
              <a:t>			     </a:t>
            </a:r>
            <a:r>
              <a:rPr lang="en-US" sz="3200" b="1"/>
              <a:t>∆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 sz="3200" b="1"/>
              <a:t>∆(</a:t>
            </a:r>
            <a:r>
              <a:rPr lang="en-US" i="1"/>
              <a:t>mv)</a:t>
            </a: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	</a:t>
            </a:r>
            <a:r>
              <a:rPr lang="en-US" sz="3200"/>
              <a:t>As the mass of an object gets smaller, the product of the uncertainty of its position (</a:t>
            </a:r>
            <a:r>
              <a:rPr lang="en-US" sz="3200" b="1"/>
              <a:t>∆</a:t>
            </a:r>
            <a:r>
              <a:rPr lang="en-US" sz="3200" i="1"/>
              <a:t>x)</a:t>
            </a:r>
            <a:r>
              <a:rPr lang="en-US" sz="3200"/>
              <a:t> and speed (</a:t>
            </a:r>
            <a:r>
              <a:rPr lang="en-US" sz="3200" b="1"/>
              <a:t>∆</a:t>
            </a:r>
            <a:r>
              <a:rPr lang="en-US" sz="3200" i="1"/>
              <a:t>v)</a:t>
            </a:r>
            <a:r>
              <a:rPr lang="en-US" sz="3200"/>
              <a:t> increase.</a:t>
            </a:r>
            <a:r>
              <a:rPr lang="en-US"/>
              <a:t>   </a:t>
            </a:r>
          </a:p>
        </p:txBody>
      </p:sp>
      <p:grpSp>
        <p:nvGrpSpPr>
          <p:cNvPr id="1041412" name="Group 4"/>
          <p:cNvGrpSpPr>
            <a:grpSpLocks/>
          </p:cNvGrpSpPr>
          <p:nvPr/>
        </p:nvGrpSpPr>
        <p:grpSpPr bwMode="auto">
          <a:xfrm>
            <a:off x="4562475" y="3533775"/>
            <a:ext cx="1587500" cy="946150"/>
            <a:chOff x="2717" y="2212"/>
            <a:chExt cx="1000" cy="596"/>
          </a:xfrm>
        </p:grpSpPr>
        <p:grpSp>
          <p:nvGrpSpPr>
            <p:cNvPr id="1041413" name="Group 5"/>
            <p:cNvGrpSpPr>
              <a:grpSpLocks/>
            </p:cNvGrpSpPr>
            <p:nvPr/>
          </p:nvGrpSpPr>
          <p:grpSpPr bwMode="auto">
            <a:xfrm>
              <a:off x="3008" y="2212"/>
              <a:ext cx="709" cy="596"/>
              <a:chOff x="0" y="-67"/>
              <a:chExt cx="709" cy="596"/>
            </a:xfrm>
          </p:grpSpPr>
          <p:sp>
            <p:nvSpPr>
              <p:cNvPr id="1041414" name="Text Box 6"/>
              <p:cNvSpPr txBox="1">
                <a:spLocks noChangeArrowheads="1"/>
              </p:cNvSpPr>
              <p:nvPr/>
            </p:nvSpPr>
            <p:spPr bwMode="auto">
              <a:xfrm>
                <a:off x="18" y="-67"/>
                <a:ext cx="682" cy="5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i="1"/>
                  <a:t>h</a:t>
                </a:r>
                <a:endParaRPr lang="en-US" sz="2800"/>
              </a:p>
              <a:p>
                <a:pPr algn="ctr"/>
                <a:r>
                  <a:rPr lang="en-US" sz="2800"/>
                  <a:t>4 </a:t>
                </a:r>
                <a:r>
                  <a:rPr lang="en-US" sz="2800">
                    <a:latin typeface="Times" pitchFamily="-64" charset="0"/>
                  </a:rPr>
                  <a:t>π </a:t>
                </a:r>
                <a:r>
                  <a:rPr lang="en-US" sz="2800" i="1"/>
                  <a:t>m</a:t>
                </a:r>
              </a:p>
            </p:txBody>
          </p:sp>
          <p:sp>
            <p:nvSpPr>
              <p:cNvPr id="1041415" name="Line 7"/>
              <p:cNvSpPr>
                <a:spLocks noChangeShapeType="1"/>
              </p:cNvSpPr>
              <p:nvPr/>
            </p:nvSpPr>
            <p:spPr bwMode="auto">
              <a:xfrm>
                <a:off x="0" y="243"/>
                <a:ext cx="70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1416" name="Group 8"/>
            <p:cNvGrpSpPr>
              <a:grpSpLocks/>
            </p:cNvGrpSpPr>
            <p:nvPr/>
          </p:nvGrpSpPr>
          <p:grpSpPr bwMode="auto">
            <a:xfrm>
              <a:off x="2717" y="2327"/>
              <a:ext cx="265" cy="365"/>
              <a:chOff x="104" y="4"/>
              <a:chExt cx="265" cy="365"/>
            </a:xfrm>
          </p:grpSpPr>
          <p:sp>
            <p:nvSpPr>
              <p:cNvPr id="1041417" name="Text Box 9"/>
              <p:cNvSpPr txBox="1">
                <a:spLocks noChangeArrowheads="1"/>
              </p:cNvSpPr>
              <p:nvPr/>
            </p:nvSpPr>
            <p:spPr bwMode="auto">
              <a:xfrm>
                <a:off x="104" y="4"/>
                <a:ext cx="265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/>
                  <a:t>&gt;</a:t>
                </a:r>
              </a:p>
            </p:txBody>
          </p:sp>
          <p:sp>
            <p:nvSpPr>
              <p:cNvPr id="1041418" name="Line 10"/>
              <p:cNvSpPr>
                <a:spLocks noChangeShapeType="1"/>
              </p:cNvSpPr>
              <p:nvPr/>
            </p:nvSpPr>
            <p:spPr bwMode="auto">
              <a:xfrm flipH="1">
                <a:off x="192" y="243"/>
                <a:ext cx="112" cy="5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 Interference</a:t>
            </a:r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461963" y="1695450"/>
            <a:ext cx="1012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 axis</a:t>
            </a:r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7881938" y="3430588"/>
            <a:ext cx="10064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 axis</a:t>
            </a:r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2217738" y="1646238"/>
            <a:ext cx="304800" cy="1395412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0" name="Rectangle 6"/>
          <p:cNvSpPr>
            <a:spLocks noChangeArrowheads="1"/>
          </p:cNvSpPr>
          <p:nvPr/>
        </p:nvSpPr>
        <p:spPr bwMode="auto">
          <a:xfrm>
            <a:off x="4051300" y="1619250"/>
            <a:ext cx="304800" cy="139541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530225" y="5262563"/>
            <a:ext cx="80660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When two waves occur out of sync with each other, </a:t>
            </a: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destructive interference</a:t>
            </a:r>
            <a:r>
              <a:rPr lang="en-US"/>
              <a:t> occurs causing the amplitude to decrease.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" pitchFamily="-64" charset="0"/>
            </a:endParaRPr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3819525" y="3748088"/>
            <a:ext cx="733425" cy="1449387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3" name="Freeform 9"/>
          <p:cNvSpPr>
            <a:spLocks/>
          </p:cNvSpPr>
          <p:nvPr/>
        </p:nvSpPr>
        <p:spPr bwMode="auto">
          <a:xfrm>
            <a:off x="947738" y="3044825"/>
            <a:ext cx="6492875" cy="1320800"/>
          </a:xfrm>
          <a:custGeom>
            <a:avLst/>
            <a:gdLst/>
            <a:ahLst/>
            <a:cxnLst>
              <a:cxn ang="0">
                <a:pos x="56" y="538"/>
              </a:cxn>
              <a:cxn ang="0">
                <a:pos x="113" y="674"/>
              </a:cxn>
              <a:cxn ang="0">
                <a:pos x="316" y="809"/>
              </a:cxn>
              <a:cxn ang="0">
                <a:pos x="406" y="764"/>
              </a:cxn>
              <a:cxn ang="0">
                <a:pos x="552" y="572"/>
              </a:cxn>
              <a:cxn ang="0">
                <a:pos x="766" y="133"/>
              </a:cxn>
              <a:cxn ang="0">
                <a:pos x="845" y="43"/>
              </a:cxn>
              <a:cxn ang="0">
                <a:pos x="1003" y="54"/>
              </a:cxn>
              <a:cxn ang="0">
                <a:pos x="1093" y="189"/>
              </a:cxn>
              <a:cxn ang="0">
                <a:pos x="1138" y="313"/>
              </a:cxn>
              <a:cxn ang="0">
                <a:pos x="1183" y="415"/>
              </a:cxn>
              <a:cxn ang="0">
                <a:pos x="1273" y="629"/>
              </a:cxn>
              <a:cxn ang="0">
                <a:pos x="1341" y="719"/>
              </a:cxn>
              <a:cxn ang="0">
                <a:pos x="1386" y="775"/>
              </a:cxn>
              <a:cxn ang="0">
                <a:pos x="1577" y="809"/>
              </a:cxn>
              <a:cxn ang="0">
                <a:pos x="1679" y="640"/>
              </a:cxn>
              <a:cxn ang="0">
                <a:pos x="1791" y="336"/>
              </a:cxn>
              <a:cxn ang="0">
                <a:pos x="1915" y="99"/>
              </a:cxn>
              <a:cxn ang="0">
                <a:pos x="2141" y="65"/>
              </a:cxn>
              <a:cxn ang="0">
                <a:pos x="2197" y="122"/>
              </a:cxn>
              <a:cxn ang="0">
                <a:pos x="2276" y="257"/>
              </a:cxn>
              <a:cxn ang="0">
                <a:pos x="2332" y="403"/>
              </a:cxn>
              <a:cxn ang="0">
                <a:pos x="2456" y="662"/>
              </a:cxn>
              <a:cxn ang="0">
                <a:pos x="2524" y="741"/>
              </a:cxn>
              <a:cxn ang="0">
                <a:pos x="2670" y="820"/>
              </a:cxn>
              <a:cxn ang="0">
                <a:pos x="2738" y="764"/>
              </a:cxn>
              <a:cxn ang="0">
                <a:pos x="2851" y="629"/>
              </a:cxn>
              <a:cxn ang="0">
                <a:pos x="2963" y="336"/>
              </a:cxn>
              <a:cxn ang="0">
                <a:pos x="3031" y="234"/>
              </a:cxn>
              <a:cxn ang="0">
                <a:pos x="3166" y="43"/>
              </a:cxn>
              <a:cxn ang="0">
                <a:pos x="3425" y="212"/>
              </a:cxn>
              <a:cxn ang="0">
                <a:pos x="3448" y="291"/>
              </a:cxn>
              <a:cxn ang="0">
                <a:pos x="3684" y="730"/>
              </a:cxn>
              <a:cxn ang="0">
                <a:pos x="3786" y="809"/>
              </a:cxn>
              <a:cxn ang="0">
                <a:pos x="3955" y="719"/>
              </a:cxn>
              <a:cxn ang="0">
                <a:pos x="4090" y="415"/>
              </a:cxn>
            </a:cxnLst>
            <a:rect l="0" t="0" r="r" b="b"/>
            <a:pathLst>
              <a:path w="4090" h="832">
                <a:moveTo>
                  <a:pt x="0" y="403"/>
                </a:moveTo>
                <a:cubicBezTo>
                  <a:pt x="15" y="451"/>
                  <a:pt x="39" y="488"/>
                  <a:pt x="56" y="538"/>
                </a:cubicBezTo>
                <a:cubicBezTo>
                  <a:pt x="65" y="566"/>
                  <a:pt x="73" y="615"/>
                  <a:pt x="90" y="640"/>
                </a:cubicBezTo>
                <a:cubicBezTo>
                  <a:pt x="97" y="651"/>
                  <a:pt x="102" y="664"/>
                  <a:pt x="113" y="674"/>
                </a:cubicBezTo>
                <a:cubicBezTo>
                  <a:pt x="133" y="691"/>
                  <a:pt x="169" y="741"/>
                  <a:pt x="169" y="741"/>
                </a:cubicBezTo>
                <a:cubicBezTo>
                  <a:pt x="195" y="815"/>
                  <a:pt x="251" y="796"/>
                  <a:pt x="316" y="809"/>
                </a:cubicBezTo>
                <a:cubicBezTo>
                  <a:pt x="338" y="805"/>
                  <a:pt x="362" y="808"/>
                  <a:pt x="383" y="798"/>
                </a:cubicBezTo>
                <a:cubicBezTo>
                  <a:pt x="395" y="791"/>
                  <a:pt x="396" y="773"/>
                  <a:pt x="406" y="764"/>
                </a:cubicBezTo>
                <a:cubicBezTo>
                  <a:pt x="415" y="754"/>
                  <a:pt x="428" y="748"/>
                  <a:pt x="440" y="741"/>
                </a:cubicBezTo>
                <a:cubicBezTo>
                  <a:pt x="461" y="677"/>
                  <a:pt x="530" y="637"/>
                  <a:pt x="552" y="572"/>
                </a:cubicBezTo>
                <a:cubicBezTo>
                  <a:pt x="576" y="496"/>
                  <a:pt x="585" y="415"/>
                  <a:pt x="654" y="369"/>
                </a:cubicBezTo>
                <a:cubicBezTo>
                  <a:pt x="685" y="275"/>
                  <a:pt x="674" y="192"/>
                  <a:pt x="766" y="133"/>
                </a:cubicBezTo>
                <a:cubicBezTo>
                  <a:pt x="827" y="42"/>
                  <a:pt x="746" y="152"/>
                  <a:pt x="823" y="76"/>
                </a:cubicBezTo>
                <a:cubicBezTo>
                  <a:pt x="832" y="66"/>
                  <a:pt x="835" y="51"/>
                  <a:pt x="845" y="43"/>
                </a:cubicBezTo>
                <a:cubicBezTo>
                  <a:pt x="865" y="25"/>
                  <a:pt x="924" y="20"/>
                  <a:pt x="924" y="20"/>
                </a:cubicBezTo>
                <a:cubicBezTo>
                  <a:pt x="1004" y="46"/>
                  <a:pt x="966" y="0"/>
                  <a:pt x="1003" y="54"/>
                </a:cubicBezTo>
                <a:cubicBezTo>
                  <a:pt x="1006" y="69"/>
                  <a:pt x="1015" y="86"/>
                  <a:pt x="1025" y="99"/>
                </a:cubicBezTo>
                <a:cubicBezTo>
                  <a:pt x="1032" y="108"/>
                  <a:pt x="1082" y="183"/>
                  <a:pt x="1093" y="189"/>
                </a:cubicBezTo>
                <a:cubicBezTo>
                  <a:pt x="1105" y="195"/>
                  <a:pt x="1070" y="125"/>
                  <a:pt x="1082" y="133"/>
                </a:cubicBezTo>
                <a:cubicBezTo>
                  <a:pt x="1100" y="191"/>
                  <a:pt x="1116" y="223"/>
                  <a:pt x="1138" y="313"/>
                </a:cubicBezTo>
                <a:cubicBezTo>
                  <a:pt x="1149" y="313"/>
                  <a:pt x="1172" y="381"/>
                  <a:pt x="1172" y="381"/>
                </a:cubicBezTo>
                <a:cubicBezTo>
                  <a:pt x="1175" y="392"/>
                  <a:pt x="1177" y="404"/>
                  <a:pt x="1183" y="415"/>
                </a:cubicBezTo>
                <a:cubicBezTo>
                  <a:pt x="1196" y="438"/>
                  <a:pt x="1219" y="456"/>
                  <a:pt x="1228" y="482"/>
                </a:cubicBezTo>
                <a:cubicBezTo>
                  <a:pt x="1233" y="499"/>
                  <a:pt x="1260" y="612"/>
                  <a:pt x="1273" y="629"/>
                </a:cubicBezTo>
                <a:cubicBezTo>
                  <a:pt x="1281" y="639"/>
                  <a:pt x="1307" y="677"/>
                  <a:pt x="1318" y="685"/>
                </a:cubicBezTo>
                <a:cubicBezTo>
                  <a:pt x="1325" y="696"/>
                  <a:pt x="1331" y="709"/>
                  <a:pt x="1341" y="719"/>
                </a:cubicBezTo>
                <a:cubicBezTo>
                  <a:pt x="1350" y="728"/>
                  <a:pt x="1366" y="730"/>
                  <a:pt x="1375" y="741"/>
                </a:cubicBezTo>
                <a:cubicBezTo>
                  <a:pt x="1382" y="750"/>
                  <a:pt x="1379" y="765"/>
                  <a:pt x="1386" y="775"/>
                </a:cubicBezTo>
                <a:cubicBezTo>
                  <a:pt x="1410" y="811"/>
                  <a:pt x="1418" y="808"/>
                  <a:pt x="1454" y="820"/>
                </a:cubicBezTo>
                <a:cubicBezTo>
                  <a:pt x="1495" y="816"/>
                  <a:pt x="1536" y="817"/>
                  <a:pt x="1577" y="809"/>
                </a:cubicBezTo>
                <a:cubicBezTo>
                  <a:pt x="1602" y="803"/>
                  <a:pt x="1622" y="772"/>
                  <a:pt x="1634" y="753"/>
                </a:cubicBezTo>
                <a:cubicBezTo>
                  <a:pt x="1654" y="717"/>
                  <a:pt x="1656" y="673"/>
                  <a:pt x="1679" y="640"/>
                </a:cubicBezTo>
                <a:cubicBezTo>
                  <a:pt x="1709" y="593"/>
                  <a:pt x="1739" y="555"/>
                  <a:pt x="1758" y="505"/>
                </a:cubicBezTo>
                <a:cubicBezTo>
                  <a:pt x="1740" y="454"/>
                  <a:pt x="1814" y="448"/>
                  <a:pt x="1791" y="336"/>
                </a:cubicBezTo>
                <a:cubicBezTo>
                  <a:pt x="1837" y="279"/>
                  <a:pt x="1804" y="243"/>
                  <a:pt x="1859" y="200"/>
                </a:cubicBezTo>
                <a:cubicBezTo>
                  <a:pt x="1884" y="179"/>
                  <a:pt x="1915" y="99"/>
                  <a:pt x="1915" y="99"/>
                </a:cubicBezTo>
                <a:cubicBezTo>
                  <a:pt x="1968" y="17"/>
                  <a:pt x="1963" y="94"/>
                  <a:pt x="2017" y="43"/>
                </a:cubicBezTo>
                <a:cubicBezTo>
                  <a:pt x="2058" y="48"/>
                  <a:pt x="2108" y="38"/>
                  <a:pt x="2141" y="65"/>
                </a:cubicBezTo>
                <a:cubicBezTo>
                  <a:pt x="2151" y="73"/>
                  <a:pt x="2153" y="89"/>
                  <a:pt x="2163" y="99"/>
                </a:cubicBezTo>
                <a:cubicBezTo>
                  <a:pt x="2172" y="108"/>
                  <a:pt x="2185" y="114"/>
                  <a:pt x="2197" y="122"/>
                </a:cubicBezTo>
                <a:cubicBezTo>
                  <a:pt x="2216" y="180"/>
                  <a:pt x="2201" y="146"/>
                  <a:pt x="2253" y="223"/>
                </a:cubicBezTo>
                <a:cubicBezTo>
                  <a:pt x="2260" y="234"/>
                  <a:pt x="2276" y="257"/>
                  <a:pt x="2276" y="257"/>
                </a:cubicBezTo>
                <a:cubicBezTo>
                  <a:pt x="2287" y="293"/>
                  <a:pt x="2292" y="334"/>
                  <a:pt x="2310" y="369"/>
                </a:cubicBezTo>
                <a:cubicBezTo>
                  <a:pt x="2316" y="381"/>
                  <a:pt x="2326" y="390"/>
                  <a:pt x="2332" y="403"/>
                </a:cubicBezTo>
                <a:cubicBezTo>
                  <a:pt x="2361" y="469"/>
                  <a:pt x="2358" y="486"/>
                  <a:pt x="2411" y="538"/>
                </a:cubicBezTo>
                <a:cubicBezTo>
                  <a:pt x="2422" y="584"/>
                  <a:pt x="2437" y="617"/>
                  <a:pt x="2456" y="662"/>
                </a:cubicBezTo>
                <a:cubicBezTo>
                  <a:pt x="2466" y="687"/>
                  <a:pt x="2499" y="755"/>
                  <a:pt x="2524" y="775"/>
                </a:cubicBezTo>
                <a:cubicBezTo>
                  <a:pt x="2533" y="782"/>
                  <a:pt x="2512" y="737"/>
                  <a:pt x="2524" y="741"/>
                </a:cubicBezTo>
                <a:cubicBezTo>
                  <a:pt x="2645" y="823"/>
                  <a:pt x="2471" y="748"/>
                  <a:pt x="2614" y="820"/>
                </a:cubicBezTo>
                <a:cubicBezTo>
                  <a:pt x="2638" y="832"/>
                  <a:pt x="2670" y="820"/>
                  <a:pt x="2670" y="820"/>
                </a:cubicBezTo>
                <a:cubicBezTo>
                  <a:pt x="2689" y="816"/>
                  <a:pt x="2712" y="821"/>
                  <a:pt x="2727" y="809"/>
                </a:cubicBezTo>
                <a:cubicBezTo>
                  <a:pt x="2738" y="799"/>
                  <a:pt x="2729" y="776"/>
                  <a:pt x="2738" y="764"/>
                </a:cubicBezTo>
                <a:cubicBezTo>
                  <a:pt x="2745" y="752"/>
                  <a:pt x="2760" y="748"/>
                  <a:pt x="2772" y="741"/>
                </a:cubicBezTo>
                <a:cubicBezTo>
                  <a:pt x="2813" y="678"/>
                  <a:pt x="2780" y="651"/>
                  <a:pt x="2851" y="629"/>
                </a:cubicBezTo>
                <a:cubicBezTo>
                  <a:pt x="2890" y="507"/>
                  <a:pt x="2812" y="675"/>
                  <a:pt x="2884" y="561"/>
                </a:cubicBezTo>
                <a:cubicBezTo>
                  <a:pt x="2927" y="491"/>
                  <a:pt x="2918" y="403"/>
                  <a:pt x="2963" y="336"/>
                </a:cubicBezTo>
                <a:cubicBezTo>
                  <a:pt x="2978" y="313"/>
                  <a:pt x="2992" y="290"/>
                  <a:pt x="3008" y="268"/>
                </a:cubicBezTo>
                <a:cubicBezTo>
                  <a:pt x="3015" y="256"/>
                  <a:pt x="3031" y="234"/>
                  <a:pt x="3031" y="234"/>
                </a:cubicBezTo>
                <a:cubicBezTo>
                  <a:pt x="3045" y="189"/>
                  <a:pt x="3026" y="170"/>
                  <a:pt x="3065" y="144"/>
                </a:cubicBezTo>
                <a:cubicBezTo>
                  <a:pt x="3123" y="55"/>
                  <a:pt x="3063" y="62"/>
                  <a:pt x="3166" y="43"/>
                </a:cubicBezTo>
                <a:cubicBezTo>
                  <a:pt x="3199" y="46"/>
                  <a:pt x="3245" y="37"/>
                  <a:pt x="3279" y="43"/>
                </a:cubicBezTo>
                <a:cubicBezTo>
                  <a:pt x="3354" y="55"/>
                  <a:pt x="3391" y="161"/>
                  <a:pt x="3425" y="212"/>
                </a:cubicBezTo>
                <a:cubicBezTo>
                  <a:pt x="3447" y="245"/>
                  <a:pt x="3470" y="347"/>
                  <a:pt x="3481" y="448"/>
                </a:cubicBezTo>
                <a:cubicBezTo>
                  <a:pt x="3605" y="662"/>
                  <a:pt x="3448" y="291"/>
                  <a:pt x="3448" y="291"/>
                </a:cubicBezTo>
                <a:cubicBezTo>
                  <a:pt x="3481" y="403"/>
                  <a:pt x="3560" y="572"/>
                  <a:pt x="3605" y="617"/>
                </a:cubicBezTo>
                <a:cubicBezTo>
                  <a:pt x="3642" y="672"/>
                  <a:pt x="3640" y="677"/>
                  <a:pt x="3684" y="730"/>
                </a:cubicBezTo>
                <a:cubicBezTo>
                  <a:pt x="3694" y="742"/>
                  <a:pt x="3705" y="754"/>
                  <a:pt x="3718" y="764"/>
                </a:cubicBezTo>
                <a:cubicBezTo>
                  <a:pt x="3739" y="780"/>
                  <a:pt x="3786" y="809"/>
                  <a:pt x="3786" y="809"/>
                </a:cubicBezTo>
                <a:cubicBezTo>
                  <a:pt x="3792" y="807"/>
                  <a:pt x="3869" y="799"/>
                  <a:pt x="3887" y="786"/>
                </a:cubicBezTo>
                <a:cubicBezTo>
                  <a:pt x="3912" y="766"/>
                  <a:pt x="3955" y="719"/>
                  <a:pt x="3955" y="719"/>
                </a:cubicBezTo>
                <a:cubicBezTo>
                  <a:pt x="3972" y="664"/>
                  <a:pt x="4012" y="624"/>
                  <a:pt x="4034" y="572"/>
                </a:cubicBezTo>
                <a:cubicBezTo>
                  <a:pt x="4054" y="520"/>
                  <a:pt x="4064" y="465"/>
                  <a:pt x="4090" y="415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4" name="Line 10"/>
          <p:cNvSpPr>
            <a:spLocks noChangeShapeType="1"/>
          </p:cNvSpPr>
          <p:nvPr/>
        </p:nvSpPr>
        <p:spPr bwMode="auto">
          <a:xfrm flipV="1">
            <a:off x="876300" y="2308225"/>
            <a:ext cx="0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5" name="Line 11"/>
          <p:cNvSpPr>
            <a:spLocks noChangeShapeType="1"/>
          </p:cNvSpPr>
          <p:nvPr/>
        </p:nvSpPr>
        <p:spPr bwMode="auto">
          <a:xfrm>
            <a:off x="876300" y="3667125"/>
            <a:ext cx="6904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6" name="Freeform 12"/>
          <p:cNvSpPr>
            <a:spLocks/>
          </p:cNvSpPr>
          <p:nvPr/>
        </p:nvSpPr>
        <p:spPr bwMode="auto">
          <a:xfrm flipV="1">
            <a:off x="958850" y="3054350"/>
            <a:ext cx="6492875" cy="1320800"/>
          </a:xfrm>
          <a:custGeom>
            <a:avLst/>
            <a:gdLst/>
            <a:ahLst/>
            <a:cxnLst>
              <a:cxn ang="0">
                <a:pos x="56" y="538"/>
              </a:cxn>
              <a:cxn ang="0">
                <a:pos x="113" y="674"/>
              </a:cxn>
              <a:cxn ang="0">
                <a:pos x="316" y="809"/>
              </a:cxn>
              <a:cxn ang="0">
                <a:pos x="406" y="764"/>
              </a:cxn>
              <a:cxn ang="0">
                <a:pos x="552" y="572"/>
              </a:cxn>
              <a:cxn ang="0">
                <a:pos x="766" y="133"/>
              </a:cxn>
              <a:cxn ang="0">
                <a:pos x="845" y="43"/>
              </a:cxn>
              <a:cxn ang="0">
                <a:pos x="1003" y="54"/>
              </a:cxn>
              <a:cxn ang="0">
                <a:pos x="1093" y="189"/>
              </a:cxn>
              <a:cxn ang="0">
                <a:pos x="1138" y="313"/>
              </a:cxn>
              <a:cxn ang="0">
                <a:pos x="1183" y="415"/>
              </a:cxn>
              <a:cxn ang="0">
                <a:pos x="1273" y="629"/>
              </a:cxn>
              <a:cxn ang="0">
                <a:pos x="1341" y="719"/>
              </a:cxn>
              <a:cxn ang="0">
                <a:pos x="1386" y="775"/>
              </a:cxn>
              <a:cxn ang="0">
                <a:pos x="1577" y="809"/>
              </a:cxn>
              <a:cxn ang="0">
                <a:pos x="1679" y="640"/>
              </a:cxn>
              <a:cxn ang="0">
                <a:pos x="1791" y="336"/>
              </a:cxn>
              <a:cxn ang="0">
                <a:pos x="1915" y="99"/>
              </a:cxn>
              <a:cxn ang="0">
                <a:pos x="2141" y="65"/>
              </a:cxn>
              <a:cxn ang="0">
                <a:pos x="2197" y="122"/>
              </a:cxn>
              <a:cxn ang="0">
                <a:pos x="2276" y="257"/>
              </a:cxn>
              <a:cxn ang="0">
                <a:pos x="2332" y="403"/>
              </a:cxn>
              <a:cxn ang="0">
                <a:pos x="2456" y="662"/>
              </a:cxn>
              <a:cxn ang="0">
                <a:pos x="2524" y="741"/>
              </a:cxn>
              <a:cxn ang="0">
                <a:pos x="2670" y="820"/>
              </a:cxn>
              <a:cxn ang="0">
                <a:pos x="2738" y="764"/>
              </a:cxn>
              <a:cxn ang="0">
                <a:pos x="2851" y="629"/>
              </a:cxn>
              <a:cxn ang="0">
                <a:pos x="2963" y="336"/>
              </a:cxn>
              <a:cxn ang="0">
                <a:pos x="3031" y="234"/>
              </a:cxn>
              <a:cxn ang="0">
                <a:pos x="3166" y="43"/>
              </a:cxn>
              <a:cxn ang="0">
                <a:pos x="3425" y="212"/>
              </a:cxn>
              <a:cxn ang="0">
                <a:pos x="3448" y="291"/>
              </a:cxn>
              <a:cxn ang="0">
                <a:pos x="3684" y="730"/>
              </a:cxn>
              <a:cxn ang="0">
                <a:pos x="3786" y="809"/>
              </a:cxn>
              <a:cxn ang="0">
                <a:pos x="3955" y="719"/>
              </a:cxn>
              <a:cxn ang="0">
                <a:pos x="4090" y="415"/>
              </a:cxn>
            </a:cxnLst>
            <a:rect l="0" t="0" r="r" b="b"/>
            <a:pathLst>
              <a:path w="4090" h="832">
                <a:moveTo>
                  <a:pt x="0" y="403"/>
                </a:moveTo>
                <a:cubicBezTo>
                  <a:pt x="15" y="451"/>
                  <a:pt x="39" y="488"/>
                  <a:pt x="56" y="538"/>
                </a:cubicBezTo>
                <a:cubicBezTo>
                  <a:pt x="65" y="566"/>
                  <a:pt x="73" y="615"/>
                  <a:pt x="90" y="640"/>
                </a:cubicBezTo>
                <a:cubicBezTo>
                  <a:pt x="97" y="651"/>
                  <a:pt x="102" y="664"/>
                  <a:pt x="113" y="674"/>
                </a:cubicBezTo>
                <a:cubicBezTo>
                  <a:pt x="133" y="691"/>
                  <a:pt x="169" y="741"/>
                  <a:pt x="169" y="741"/>
                </a:cubicBezTo>
                <a:cubicBezTo>
                  <a:pt x="195" y="815"/>
                  <a:pt x="251" y="796"/>
                  <a:pt x="316" y="809"/>
                </a:cubicBezTo>
                <a:cubicBezTo>
                  <a:pt x="338" y="805"/>
                  <a:pt x="362" y="808"/>
                  <a:pt x="383" y="798"/>
                </a:cubicBezTo>
                <a:cubicBezTo>
                  <a:pt x="395" y="791"/>
                  <a:pt x="396" y="773"/>
                  <a:pt x="406" y="764"/>
                </a:cubicBezTo>
                <a:cubicBezTo>
                  <a:pt x="415" y="754"/>
                  <a:pt x="428" y="748"/>
                  <a:pt x="440" y="741"/>
                </a:cubicBezTo>
                <a:cubicBezTo>
                  <a:pt x="461" y="677"/>
                  <a:pt x="530" y="637"/>
                  <a:pt x="552" y="572"/>
                </a:cubicBezTo>
                <a:cubicBezTo>
                  <a:pt x="576" y="496"/>
                  <a:pt x="585" y="415"/>
                  <a:pt x="654" y="369"/>
                </a:cubicBezTo>
                <a:cubicBezTo>
                  <a:pt x="685" y="275"/>
                  <a:pt x="674" y="192"/>
                  <a:pt x="766" y="133"/>
                </a:cubicBezTo>
                <a:cubicBezTo>
                  <a:pt x="827" y="42"/>
                  <a:pt x="746" y="152"/>
                  <a:pt x="823" y="76"/>
                </a:cubicBezTo>
                <a:cubicBezTo>
                  <a:pt x="832" y="66"/>
                  <a:pt x="835" y="51"/>
                  <a:pt x="845" y="43"/>
                </a:cubicBezTo>
                <a:cubicBezTo>
                  <a:pt x="865" y="25"/>
                  <a:pt x="924" y="20"/>
                  <a:pt x="924" y="20"/>
                </a:cubicBezTo>
                <a:cubicBezTo>
                  <a:pt x="1004" y="46"/>
                  <a:pt x="966" y="0"/>
                  <a:pt x="1003" y="54"/>
                </a:cubicBezTo>
                <a:cubicBezTo>
                  <a:pt x="1006" y="69"/>
                  <a:pt x="1015" y="86"/>
                  <a:pt x="1025" y="99"/>
                </a:cubicBezTo>
                <a:cubicBezTo>
                  <a:pt x="1032" y="108"/>
                  <a:pt x="1082" y="183"/>
                  <a:pt x="1093" y="189"/>
                </a:cubicBezTo>
                <a:cubicBezTo>
                  <a:pt x="1105" y="195"/>
                  <a:pt x="1070" y="125"/>
                  <a:pt x="1082" y="133"/>
                </a:cubicBezTo>
                <a:cubicBezTo>
                  <a:pt x="1100" y="191"/>
                  <a:pt x="1116" y="223"/>
                  <a:pt x="1138" y="313"/>
                </a:cubicBezTo>
                <a:cubicBezTo>
                  <a:pt x="1149" y="313"/>
                  <a:pt x="1172" y="381"/>
                  <a:pt x="1172" y="381"/>
                </a:cubicBezTo>
                <a:cubicBezTo>
                  <a:pt x="1175" y="392"/>
                  <a:pt x="1177" y="404"/>
                  <a:pt x="1183" y="415"/>
                </a:cubicBezTo>
                <a:cubicBezTo>
                  <a:pt x="1196" y="438"/>
                  <a:pt x="1219" y="456"/>
                  <a:pt x="1228" y="482"/>
                </a:cubicBezTo>
                <a:cubicBezTo>
                  <a:pt x="1233" y="499"/>
                  <a:pt x="1260" y="612"/>
                  <a:pt x="1273" y="629"/>
                </a:cubicBezTo>
                <a:cubicBezTo>
                  <a:pt x="1281" y="639"/>
                  <a:pt x="1307" y="677"/>
                  <a:pt x="1318" y="685"/>
                </a:cubicBezTo>
                <a:cubicBezTo>
                  <a:pt x="1325" y="696"/>
                  <a:pt x="1331" y="709"/>
                  <a:pt x="1341" y="719"/>
                </a:cubicBezTo>
                <a:cubicBezTo>
                  <a:pt x="1350" y="728"/>
                  <a:pt x="1366" y="730"/>
                  <a:pt x="1375" y="741"/>
                </a:cubicBezTo>
                <a:cubicBezTo>
                  <a:pt x="1382" y="750"/>
                  <a:pt x="1379" y="765"/>
                  <a:pt x="1386" y="775"/>
                </a:cubicBezTo>
                <a:cubicBezTo>
                  <a:pt x="1410" y="811"/>
                  <a:pt x="1418" y="808"/>
                  <a:pt x="1454" y="820"/>
                </a:cubicBezTo>
                <a:cubicBezTo>
                  <a:pt x="1495" y="816"/>
                  <a:pt x="1536" y="817"/>
                  <a:pt x="1577" y="809"/>
                </a:cubicBezTo>
                <a:cubicBezTo>
                  <a:pt x="1602" y="803"/>
                  <a:pt x="1622" y="772"/>
                  <a:pt x="1634" y="753"/>
                </a:cubicBezTo>
                <a:cubicBezTo>
                  <a:pt x="1654" y="717"/>
                  <a:pt x="1656" y="673"/>
                  <a:pt x="1679" y="640"/>
                </a:cubicBezTo>
                <a:cubicBezTo>
                  <a:pt x="1709" y="593"/>
                  <a:pt x="1739" y="555"/>
                  <a:pt x="1758" y="505"/>
                </a:cubicBezTo>
                <a:cubicBezTo>
                  <a:pt x="1740" y="454"/>
                  <a:pt x="1814" y="448"/>
                  <a:pt x="1791" y="336"/>
                </a:cubicBezTo>
                <a:cubicBezTo>
                  <a:pt x="1837" y="279"/>
                  <a:pt x="1804" y="243"/>
                  <a:pt x="1859" y="200"/>
                </a:cubicBezTo>
                <a:cubicBezTo>
                  <a:pt x="1884" y="179"/>
                  <a:pt x="1915" y="99"/>
                  <a:pt x="1915" y="99"/>
                </a:cubicBezTo>
                <a:cubicBezTo>
                  <a:pt x="1968" y="17"/>
                  <a:pt x="1963" y="94"/>
                  <a:pt x="2017" y="43"/>
                </a:cubicBezTo>
                <a:cubicBezTo>
                  <a:pt x="2058" y="48"/>
                  <a:pt x="2108" y="38"/>
                  <a:pt x="2141" y="65"/>
                </a:cubicBezTo>
                <a:cubicBezTo>
                  <a:pt x="2151" y="73"/>
                  <a:pt x="2153" y="89"/>
                  <a:pt x="2163" y="99"/>
                </a:cubicBezTo>
                <a:cubicBezTo>
                  <a:pt x="2172" y="108"/>
                  <a:pt x="2185" y="114"/>
                  <a:pt x="2197" y="122"/>
                </a:cubicBezTo>
                <a:cubicBezTo>
                  <a:pt x="2216" y="180"/>
                  <a:pt x="2201" y="146"/>
                  <a:pt x="2253" y="223"/>
                </a:cubicBezTo>
                <a:cubicBezTo>
                  <a:pt x="2260" y="234"/>
                  <a:pt x="2276" y="257"/>
                  <a:pt x="2276" y="257"/>
                </a:cubicBezTo>
                <a:cubicBezTo>
                  <a:pt x="2287" y="293"/>
                  <a:pt x="2292" y="334"/>
                  <a:pt x="2310" y="369"/>
                </a:cubicBezTo>
                <a:cubicBezTo>
                  <a:pt x="2316" y="381"/>
                  <a:pt x="2326" y="390"/>
                  <a:pt x="2332" y="403"/>
                </a:cubicBezTo>
                <a:cubicBezTo>
                  <a:pt x="2361" y="469"/>
                  <a:pt x="2358" y="486"/>
                  <a:pt x="2411" y="538"/>
                </a:cubicBezTo>
                <a:cubicBezTo>
                  <a:pt x="2422" y="584"/>
                  <a:pt x="2437" y="617"/>
                  <a:pt x="2456" y="662"/>
                </a:cubicBezTo>
                <a:cubicBezTo>
                  <a:pt x="2466" y="687"/>
                  <a:pt x="2499" y="755"/>
                  <a:pt x="2524" y="775"/>
                </a:cubicBezTo>
                <a:cubicBezTo>
                  <a:pt x="2533" y="782"/>
                  <a:pt x="2512" y="737"/>
                  <a:pt x="2524" y="741"/>
                </a:cubicBezTo>
                <a:cubicBezTo>
                  <a:pt x="2645" y="823"/>
                  <a:pt x="2471" y="748"/>
                  <a:pt x="2614" y="820"/>
                </a:cubicBezTo>
                <a:cubicBezTo>
                  <a:pt x="2638" y="832"/>
                  <a:pt x="2670" y="820"/>
                  <a:pt x="2670" y="820"/>
                </a:cubicBezTo>
                <a:cubicBezTo>
                  <a:pt x="2689" y="816"/>
                  <a:pt x="2712" y="821"/>
                  <a:pt x="2727" y="809"/>
                </a:cubicBezTo>
                <a:cubicBezTo>
                  <a:pt x="2738" y="799"/>
                  <a:pt x="2729" y="776"/>
                  <a:pt x="2738" y="764"/>
                </a:cubicBezTo>
                <a:cubicBezTo>
                  <a:pt x="2745" y="752"/>
                  <a:pt x="2760" y="748"/>
                  <a:pt x="2772" y="741"/>
                </a:cubicBezTo>
                <a:cubicBezTo>
                  <a:pt x="2813" y="678"/>
                  <a:pt x="2780" y="651"/>
                  <a:pt x="2851" y="629"/>
                </a:cubicBezTo>
                <a:cubicBezTo>
                  <a:pt x="2890" y="507"/>
                  <a:pt x="2812" y="675"/>
                  <a:pt x="2884" y="561"/>
                </a:cubicBezTo>
                <a:cubicBezTo>
                  <a:pt x="2927" y="491"/>
                  <a:pt x="2918" y="403"/>
                  <a:pt x="2963" y="336"/>
                </a:cubicBezTo>
                <a:cubicBezTo>
                  <a:pt x="2978" y="313"/>
                  <a:pt x="2992" y="290"/>
                  <a:pt x="3008" y="268"/>
                </a:cubicBezTo>
                <a:cubicBezTo>
                  <a:pt x="3015" y="256"/>
                  <a:pt x="3031" y="234"/>
                  <a:pt x="3031" y="234"/>
                </a:cubicBezTo>
                <a:cubicBezTo>
                  <a:pt x="3045" y="189"/>
                  <a:pt x="3026" y="170"/>
                  <a:pt x="3065" y="144"/>
                </a:cubicBezTo>
                <a:cubicBezTo>
                  <a:pt x="3123" y="55"/>
                  <a:pt x="3063" y="62"/>
                  <a:pt x="3166" y="43"/>
                </a:cubicBezTo>
                <a:cubicBezTo>
                  <a:pt x="3199" y="46"/>
                  <a:pt x="3245" y="37"/>
                  <a:pt x="3279" y="43"/>
                </a:cubicBezTo>
                <a:cubicBezTo>
                  <a:pt x="3354" y="55"/>
                  <a:pt x="3391" y="161"/>
                  <a:pt x="3425" y="212"/>
                </a:cubicBezTo>
                <a:cubicBezTo>
                  <a:pt x="3447" y="245"/>
                  <a:pt x="3470" y="347"/>
                  <a:pt x="3481" y="448"/>
                </a:cubicBezTo>
                <a:cubicBezTo>
                  <a:pt x="3605" y="662"/>
                  <a:pt x="3448" y="291"/>
                  <a:pt x="3448" y="291"/>
                </a:cubicBezTo>
                <a:cubicBezTo>
                  <a:pt x="3481" y="403"/>
                  <a:pt x="3560" y="572"/>
                  <a:pt x="3605" y="617"/>
                </a:cubicBezTo>
                <a:cubicBezTo>
                  <a:pt x="3642" y="672"/>
                  <a:pt x="3640" y="677"/>
                  <a:pt x="3684" y="730"/>
                </a:cubicBezTo>
                <a:cubicBezTo>
                  <a:pt x="3694" y="742"/>
                  <a:pt x="3705" y="754"/>
                  <a:pt x="3718" y="764"/>
                </a:cubicBezTo>
                <a:cubicBezTo>
                  <a:pt x="3739" y="780"/>
                  <a:pt x="3786" y="809"/>
                  <a:pt x="3786" y="809"/>
                </a:cubicBezTo>
                <a:cubicBezTo>
                  <a:pt x="3792" y="807"/>
                  <a:pt x="3869" y="799"/>
                  <a:pt x="3887" y="786"/>
                </a:cubicBezTo>
                <a:cubicBezTo>
                  <a:pt x="3912" y="766"/>
                  <a:pt x="3955" y="719"/>
                  <a:pt x="3955" y="719"/>
                </a:cubicBezTo>
                <a:cubicBezTo>
                  <a:pt x="3972" y="664"/>
                  <a:pt x="4012" y="624"/>
                  <a:pt x="4034" y="572"/>
                </a:cubicBezTo>
                <a:cubicBezTo>
                  <a:pt x="4054" y="520"/>
                  <a:pt x="4064" y="465"/>
                  <a:pt x="4090" y="415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841375" y="3649663"/>
            <a:ext cx="672465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D2F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C8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1" grpId="0" autoUpdateAnimBg="0"/>
      <p:bldP spid="482313" grpId="0" animBg="1"/>
      <p:bldP spid="482316" grpId="0" animBg="1"/>
      <p:bldP spid="4823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model of the atom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338" y="1235075"/>
            <a:ext cx="8745646" cy="5053013"/>
          </a:xfrm>
        </p:spPr>
        <p:txBody>
          <a:bodyPr/>
          <a:lstStyle/>
          <a:p>
            <a:r>
              <a:rPr lang="en-US" sz="3200" dirty="0"/>
              <a:t>Schrödinger developed an equation to describe the behavior and energies of electrons in atoms.</a:t>
            </a:r>
          </a:p>
          <a:p>
            <a:endParaRPr lang="en-US" sz="1200" dirty="0"/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3200" dirty="0"/>
              <a:t>His equation is used to plot the position of the electron relative to the nucleus as a function of time.</a:t>
            </a:r>
          </a:p>
          <a:p>
            <a:endParaRPr lang="en-US" sz="1200" dirty="0"/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3200" dirty="0"/>
              <a:t>While the equation is too complicated to write here, we can still use the results.</a:t>
            </a:r>
          </a:p>
          <a:p>
            <a:pPr>
              <a:buClr>
                <a:schemeClr val="accent1"/>
              </a:buClr>
              <a:buFontTx/>
              <a:buChar char="•"/>
            </a:pPr>
            <a:endParaRPr lang="en-US" sz="1200" dirty="0"/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n-US" sz="3200" dirty="0"/>
              <a:t>Each electron can be described in terms of its quantum numbers.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numbers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963" y="1347788"/>
            <a:ext cx="80772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Principal quantum number, </a:t>
            </a:r>
            <a:r>
              <a:rPr lang="en-US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	Tells the size of an orbital and largely determines its energy.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i="1" dirty="0"/>
              <a:t>		n</a:t>
            </a:r>
            <a:r>
              <a:rPr lang="en-US" dirty="0"/>
              <a:t> = 1, 2, 3, ……</a:t>
            </a:r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Orbital (</a:t>
            </a:r>
            <a:r>
              <a:rPr lang="en-US" sz="32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azimuthal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angular momentum) quantum number, </a:t>
            </a:r>
            <a:r>
              <a:rPr lang="en-US" sz="3600" dirty="0">
                <a:solidFill>
                  <a:schemeClr val="accent1"/>
                </a:solidFill>
                <a:latin typeface="MT Extra" pitchFamily="-64" charset="0"/>
              </a:rPr>
              <a:t>l</a:t>
            </a:r>
            <a:endParaRPr lang="en-US" sz="3200" dirty="0">
              <a:latin typeface="Times" pitchFamily="-64" charset="0"/>
            </a:endParaRPr>
          </a:p>
          <a:p>
            <a:pPr>
              <a:lnSpc>
                <a:spcPct val="80000"/>
              </a:lnSpc>
            </a:pPr>
            <a:r>
              <a:rPr lang="en-US" sz="3200" dirty="0"/>
              <a:t>	The number of </a:t>
            </a:r>
            <a:r>
              <a:rPr lang="en-US" sz="3200" dirty="0" err="1"/>
              <a:t>subshells</a:t>
            </a:r>
            <a:r>
              <a:rPr lang="en-US" sz="3200" dirty="0"/>
              <a:t> that a principal level contains.  It tells the shape of the </a:t>
            </a:r>
            <a:r>
              <a:rPr lang="en-US" sz="3200" dirty="0" err="1"/>
              <a:t>orbitals</a:t>
            </a:r>
            <a:r>
              <a:rPr lang="en-US" sz="3200" dirty="0"/>
              <a:t>.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dirty="0"/>
              <a:t>		 </a:t>
            </a:r>
            <a:r>
              <a:rPr lang="en-US" sz="3600" dirty="0">
                <a:latin typeface="MT Extra" pitchFamily="-64" charset="0"/>
              </a:rPr>
              <a:t>l</a:t>
            </a:r>
            <a:r>
              <a:rPr lang="en-US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 </a:t>
            </a:r>
            <a:r>
              <a:rPr lang="en-US" dirty="0"/>
              <a:t>= 0 to </a:t>
            </a:r>
            <a:r>
              <a:rPr lang="en-US" i="1" dirty="0"/>
              <a:t>n</a:t>
            </a:r>
            <a:r>
              <a:rPr lang="en-US" dirty="0"/>
              <a:t> - 1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Quantum Number (m</a:t>
            </a:r>
            <a:r>
              <a:rPr lang="en-US" baseline="-25000"/>
              <a:t>l</a:t>
            </a:r>
            <a:r>
              <a:rPr lang="en-US"/>
              <a:t>)</a:t>
            </a:r>
          </a:p>
        </p:txBody>
      </p:sp>
      <p:sp>
        <p:nvSpPr>
          <p:cNvPr id="9627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sz="2600">
                <a:cs typeface="Arial" charset="0"/>
              </a:rPr>
              <a:t>The magnetic quantum number describes the three-dimensional orientation of the orbital.</a:t>
            </a:r>
          </a:p>
          <a:p>
            <a:r>
              <a:rPr lang="en-US" sz="2600">
                <a:cs typeface="Arial" charset="0"/>
              </a:rPr>
              <a:t>Allowed values of </a:t>
            </a:r>
            <a:r>
              <a:rPr lang="en-US" sz="2600" i="1">
                <a:cs typeface="Arial" charset="0"/>
              </a:rPr>
              <a:t>m</a:t>
            </a:r>
            <a:r>
              <a:rPr lang="en-US" sz="2600" i="1" baseline="-25000">
                <a:cs typeface="Arial" charset="0"/>
              </a:rPr>
              <a:t>l</a:t>
            </a:r>
            <a:r>
              <a:rPr lang="en-US" sz="2600" i="1">
                <a:cs typeface="Arial" charset="0"/>
              </a:rPr>
              <a:t> </a:t>
            </a:r>
            <a:r>
              <a:rPr lang="en-US" sz="2600">
                <a:cs typeface="Arial" charset="0"/>
              </a:rPr>
              <a:t>are integers ranging from –</a:t>
            </a:r>
            <a:r>
              <a:rPr lang="en-US" sz="2600" i="1">
                <a:cs typeface="Arial" charset="0"/>
              </a:rPr>
              <a:t>l</a:t>
            </a:r>
            <a:r>
              <a:rPr lang="en-US" sz="2600">
                <a:cs typeface="Arial" charset="0"/>
              </a:rPr>
              <a:t> to +</a:t>
            </a:r>
            <a:r>
              <a:rPr lang="en-US" sz="2600" i="1">
                <a:cs typeface="Arial" charset="0"/>
              </a:rPr>
              <a:t>l</a:t>
            </a:r>
            <a:r>
              <a:rPr lang="en-US" sz="2600">
                <a:cs typeface="Arial" charset="0"/>
              </a:rPr>
              <a:t>: </a:t>
            </a:r>
          </a:p>
          <a:p>
            <a:pPr>
              <a:buFont typeface="Wingdings" pitchFamily="2" charset="2"/>
              <a:buNone/>
            </a:pPr>
            <a:r>
              <a:rPr lang="en-US" sz="2600">
                <a:cs typeface="Arial" charset="0"/>
              </a:rPr>
              <a:t>			</a:t>
            </a:r>
          </a:p>
          <a:p>
            <a:pPr>
              <a:buFont typeface="Wingdings" pitchFamily="2" charset="2"/>
              <a:buNone/>
            </a:pPr>
            <a:endParaRPr lang="en-US" sz="2600">
              <a:cs typeface="Arial" charset="0"/>
            </a:endParaRPr>
          </a:p>
          <a:p>
            <a:r>
              <a:rPr lang="en-US" sz="2600">
                <a:cs typeface="Arial" charset="0"/>
              </a:rPr>
              <a:t>Therefore, on any given energy level, there can be up to 1 </a:t>
            </a:r>
            <a:r>
              <a:rPr lang="en-US" sz="2600" i="1">
                <a:cs typeface="Arial" charset="0"/>
              </a:rPr>
              <a:t>s</a:t>
            </a:r>
            <a:r>
              <a:rPr lang="en-US" sz="2600">
                <a:cs typeface="Arial" charset="0"/>
              </a:rPr>
              <a:t> orbital, 3 </a:t>
            </a:r>
            <a:r>
              <a:rPr lang="en-US" sz="2600" i="1">
                <a:cs typeface="Arial" charset="0"/>
              </a:rPr>
              <a:t>p</a:t>
            </a:r>
            <a:r>
              <a:rPr lang="en-US" sz="2600">
                <a:cs typeface="Arial" charset="0"/>
              </a:rPr>
              <a:t> orbitals, 5 </a:t>
            </a:r>
            <a:r>
              <a:rPr lang="en-US" sz="2600" i="1">
                <a:cs typeface="Arial" charset="0"/>
              </a:rPr>
              <a:t>d</a:t>
            </a:r>
            <a:r>
              <a:rPr lang="en-US" sz="2600">
                <a:cs typeface="Arial" charset="0"/>
              </a:rPr>
              <a:t> orbitals, 7 </a:t>
            </a:r>
            <a:r>
              <a:rPr lang="en-US" sz="2600" i="1">
                <a:cs typeface="Arial" charset="0"/>
              </a:rPr>
              <a:t>f</a:t>
            </a:r>
            <a:r>
              <a:rPr lang="en-US" sz="2600">
                <a:cs typeface="Arial" charset="0"/>
              </a:rPr>
              <a:t> orbitals, etc.</a:t>
            </a:r>
            <a:endParaRPr lang="el-GR" sz="2600">
              <a:cs typeface="Arial" charset="0"/>
            </a:endParaRPr>
          </a:p>
        </p:txBody>
      </p:sp>
      <p:graphicFrame>
        <p:nvGraphicFramePr>
          <p:cNvPr id="96277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2590800" y="3276600"/>
          <a:ext cx="40386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071" name="Equation" r:id="rId3" imgW="799920" imgH="228600" progId="Equation.3">
                  <p:embed/>
                </p:oleObj>
              </mc:Choice>
              <mc:Fallback>
                <p:oleObj name="Equation" r:id="rId3" imgW="7999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4038600" cy="115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Quantum Number (m</a:t>
            </a:r>
            <a:r>
              <a:rPr lang="en-US" baseline="-25000"/>
              <a:t>l</a:t>
            </a:r>
            <a:r>
              <a:rPr lang="en-US"/>
              <a:t>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sz="2600">
                <a:cs typeface="Arial" charset="0"/>
              </a:rPr>
              <a:t>Orbitals with the same value of </a:t>
            </a:r>
            <a:r>
              <a:rPr lang="en-US" sz="2600" i="1">
                <a:cs typeface="Arial" charset="0"/>
              </a:rPr>
              <a:t>n</a:t>
            </a:r>
            <a:r>
              <a:rPr lang="en-US" sz="2600">
                <a:cs typeface="Arial" charset="0"/>
              </a:rPr>
              <a:t> form a </a:t>
            </a:r>
            <a:r>
              <a:rPr lang="en-US" sz="2600" b="1">
                <a:cs typeface="Arial" charset="0"/>
              </a:rPr>
              <a:t>shell.</a:t>
            </a:r>
            <a:endParaRPr lang="en-US" sz="2600">
              <a:cs typeface="Arial" charset="0"/>
            </a:endParaRPr>
          </a:p>
          <a:p>
            <a:r>
              <a:rPr lang="en-US" sz="2600">
                <a:cs typeface="Arial" charset="0"/>
              </a:rPr>
              <a:t>Different orbital types within a shell are </a:t>
            </a:r>
            <a:r>
              <a:rPr lang="en-US" sz="2600" b="1">
                <a:cs typeface="Arial" charset="0"/>
              </a:rPr>
              <a:t>subshells.</a:t>
            </a:r>
            <a:endParaRPr lang="el-GR" sz="2600">
              <a:cs typeface="Arial" charset="0"/>
            </a:endParaRPr>
          </a:p>
        </p:txBody>
      </p:sp>
      <p:pic>
        <p:nvPicPr>
          <p:cNvPr id="116742" name="Picture 6" descr="06_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8885" b="8110"/>
          <a:stretch>
            <a:fillRect/>
          </a:stretch>
        </p:blipFill>
        <p:spPr>
          <a:xfrm>
            <a:off x="457200" y="2971800"/>
            <a:ext cx="8153400" cy="2849563"/>
          </a:xfrm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s</a:t>
            </a:r>
            <a:r>
              <a:rPr lang="en-US"/>
              <a:t> Orbitals</a:t>
            </a:r>
            <a:endParaRPr lang="en-US" i="1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The value of </a:t>
            </a:r>
            <a:r>
              <a:rPr lang="en-US" sz="2600" i="1"/>
              <a:t>l</a:t>
            </a:r>
            <a:r>
              <a:rPr lang="en-US" sz="2600"/>
              <a:t> for </a:t>
            </a:r>
            <a:r>
              <a:rPr lang="en-US" sz="2600" i="1"/>
              <a:t>s</a:t>
            </a:r>
            <a:r>
              <a:rPr lang="en-US" sz="2600"/>
              <a:t> orbitals is 0.</a:t>
            </a:r>
          </a:p>
          <a:p>
            <a:r>
              <a:rPr lang="en-US" sz="2600"/>
              <a:t>They are spherical in shape.</a:t>
            </a:r>
          </a:p>
          <a:p>
            <a:r>
              <a:rPr lang="en-US" sz="2600"/>
              <a:t>The radius of the sphere increases with the value of </a:t>
            </a:r>
            <a:r>
              <a:rPr lang="en-US" sz="2600" i="1"/>
              <a:t>n</a:t>
            </a:r>
            <a:r>
              <a:rPr lang="en-US" sz="2600"/>
              <a:t>.</a:t>
            </a:r>
          </a:p>
        </p:txBody>
      </p:sp>
      <p:pic>
        <p:nvPicPr>
          <p:cNvPr id="117768" name="Picture 8" descr="06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3703"/>
          <a:stretch>
            <a:fillRect/>
          </a:stretch>
        </p:blipFill>
        <p:spPr>
          <a:xfrm>
            <a:off x="5564188" y="1719263"/>
            <a:ext cx="2206625" cy="4411662"/>
          </a:xfrm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s</a:t>
            </a:r>
            <a:r>
              <a:rPr lang="en-US"/>
              <a:t> Orbitals</a:t>
            </a:r>
            <a:endParaRPr lang="en-US" i="1"/>
          </a:p>
        </p:txBody>
      </p:sp>
      <p:sp>
        <p:nvSpPr>
          <p:cNvPr id="11878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600"/>
              <a:t>Observing a graph of probabilities of finding an electron versus distance from the nucleus, we see that </a:t>
            </a:r>
            <a:r>
              <a:rPr lang="en-US" sz="2600" i="1"/>
              <a:t>s</a:t>
            </a:r>
            <a:r>
              <a:rPr lang="en-US" sz="2600"/>
              <a:t> orbitals possess n-1 </a:t>
            </a:r>
            <a:r>
              <a:rPr lang="en-US" sz="2600" b="1"/>
              <a:t>nodes</a:t>
            </a:r>
            <a:r>
              <a:rPr lang="en-US" sz="2600"/>
              <a:t>, or regions where there is 0 probability of finding an electron.</a:t>
            </a:r>
          </a:p>
        </p:txBody>
      </p:sp>
      <p:pic>
        <p:nvPicPr>
          <p:cNvPr id="118790" name="Picture 6" descr="06_18"/>
          <p:cNvPicPr>
            <a:picLocks noChangeAspect="1" noChangeArrowheads="1"/>
          </p:cNvPicPr>
          <p:nvPr/>
        </p:nvPicPr>
        <p:blipFill>
          <a:blip r:embed="rId2" cstate="print"/>
          <a:srcRect b="13129"/>
          <a:stretch>
            <a:fillRect/>
          </a:stretch>
        </p:blipFill>
        <p:spPr bwMode="auto">
          <a:xfrm>
            <a:off x="228600" y="1752600"/>
            <a:ext cx="43434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 descr="06_21"/>
          <p:cNvPicPr>
            <a:picLocks noChangeAspect="1" noChangeArrowheads="1"/>
          </p:cNvPicPr>
          <p:nvPr/>
        </p:nvPicPr>
        <p:blipFill>
          <a:blip r:embed="rId3" cstate="print"/>
          <a:srcRect b="7892"/>
          <a:stretch>
            <a:fillRect/>
          </a:stretch>
        </p:blipFill>
        <p:spPr bwMode="auto">
          <a:xfrm>
            <a:off x="0" y="3962400"/>
            <a:ext cx="43180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p</a:t>
            </a:r>
            <a:r>
              <a:rPr lang="en-US"/>
              <a:t> Orbitals</a:t>
            </a:r>
            <a:endParaRPr lang="en-US" i="1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sz="2600">
                <a:cs typeface="Arial" charset="0"/>
              </a:rPr>
              <a:t>The value of </a:t>
            </a:r>
            <a:r>
              <a:rPr lang="en-US" sz="2600" i="1">
                <a:cs typeface="Arial" charset="0"/>
              </a:rPr>
              <a:t>l</a:t>
            </a:r>
            <a:r>
              <a:rPr lang="en-US" sz="2600">
                <a:cs typeface="Arial" charset="0"/>
              </a:rPr>
              <a:t> for </a:t>
            </a:r>
            <a:r>
              <a:rPr lang="en-US" sz="2600" i="1">
                <a:cs typeface="Arial" charset="0"/>
              </a:rPr>
              <a:t>p</a:t>
            </a:r>
            <a:r>
              <a:rPr lang="en-US" sz="2600">
                <a:cs typeface="Arial" charset="0"/>
              </a:rPr>
              <a:t> orbitals is 1.</a:t>
            </a:r>
          </a:p>
          <a:p>
            <a:r>
              <a:rPr lang="en-US" sz="2600">
                <a:cs typeface="Arial" charset="0"/>
              </a:rPr>
              <a:t>They have two lobes with a node between them.</a:t>
            </a:r>
            <a:endParaRPr lang="el-GR" sz="2600">
              <a:cs typeface="Arial" charset="0"/>
            </a:endParaRPr>
          </a:p>
        </p:txBody>
      </p:sp>
      <p:pic>
        <p:nvPicPr>
          <p:cNvPr id="120838" name="Picture 6" descr="06_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19231"/>
          <a:stretch>
            <a:fillRect/>
          </a:stretch>
        </p:blipFill>
        <p:spPr>
          <a:xfrm>
            <a:off x="1201738" y="3657600"/>
            <a:ext cx="6735762" cy="2117725"/>
          </a:xfrm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d</a:t>
            </a:r>
            <a:r>
              <a:rPr lang="en-US"/>
              <a:t> Orbitals</a:t>
            </a:r>
            <a:endParaRPr lang="en-US" i="1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719263"/>
            <a:ext cx="3657600" cy="4411662"/>
          </a:xfrm>
        </p:spPr>
        <p:txBody>
          <a:bodyPr/>
          <a:lstStyle/>
          <a:p>
            <a:r>
              <a:rPr lang="en-US" sz="2600">
                <a:cs typeface="Arial" charset="0"/>
              </a:rPr>
              <a:t>The value of </a:t>
            </a:r>
            <a:r>
              <a:rPr lang="en-US" sz="2600" i="1">
                <a:cs typeface="Arial" charset="0"/>
              </a:rPr>
              <a:t>l</a:t>
            </a:r>
            <a:r>
              <a:rPr lang="en-US" sz="2600">
                <a:cs typeface="Arial" charset="0"/>
              </a:rPr>
              <a:t> for a </a:t>
            </a:r>
            <a:r>
              <a:rPr lang="en-US" sz="2600" i="1">
                <a:cs typeface="Arial" charset="0"/>
              </a:rPr>
              <a:t>d</a:t>
            </a:r>
            <a:r>
              <a:rPr lang="en-US" sz="2600">
                <a:cs typeface="Arial" charset="0"/>
              </a:rPr>
              <a:t> orbital is 2.</a:t>
            </a:r>
          </a:p>
          <a:p>
            <a:r>
              <a:rPr lang="en-US" sz="2600">
                <a:cs typeface="Arial" charset="0"/>
              </a:rPr>
              <a:t>Four of the five </a:t>
            </a:r>
            <a:r>
              <a:rPr lang="en-US" sz="2600" i="1">
                <a:cs typeface="Arial" charset="0"/>
              </a:rPr>
              <a:t>d</a:t>
            </a:r>
            <a:r>
              <a:rPr lang="en-US" sz="2600">
                <a:cs typeface="Arial" charset="0"/>
              </a:rPr>
              <a:t> orbitals have 4 lobes; the other resembles a </a:t>
            </a:r>
            <a:r>
              <a:rPr lang="en-US" sz="2600" i="1">
                <a:cs typeface="Arial" charset="0"/>
              </a:rPr>
              <a:t>p</a:t>
            </a:r>
            <a:r>
              <a:rPr lang="en-US" sz="2600">
                <a:cs typeface="Arial" charset="0"/>
              </a:rPr>
              <a:t> orbital with a doughnut around the center.</a:t>
            </a:r>
            <a:endParaRPr lang="el-GR" sz="2600">
              <a:cs typeface="Arial" charset="0"/>
            </a:endParaRPr>
          </a:p>
        </p:txBody>
      </p:sp>
      <p:pic>
        <p:nvPicPr>
          <p:cNvPr id="121862" name="Picture 6" descr="06_23"/>
          <p:cNvPicPr>
            <a:picLocks noChangeAspect="1" noChangeArrowheads="1"/>
          </p:cNvPicPr>
          <p:nvPr/>
        </p:nvPicPr>
        <p:blipFill>
          <a:blip r:embed="rId2" cstate="print"/>
          <a:srcRect b="3560"/>
          <a:stretch>
            <a:fillRect/>
          </a:stretch>
        </p:blipFill>
        <p:spPr bwMode="auto">
          <a:xfrm>
            <a:off x="457200" y="1981200"/>
            <a:ext cx="4953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Energies of Orbitals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33400" y="1684338"/>
            <a:ext cx="4038600" cy="4411662"/>
          </a:xfrm>
        </p:spPr>
        <p:txBody>
          <a:bodyPr/>
          <a:lstStyle/>
          <a:p>
            <a:r>
              <a:rPr lang="en-US" sz="2600"/>
              <a:t>For a one-electron hydrogen atom, orbitals on the same energy level have the same energy.</a:t>
            </a:r>
          </a:p>
          <a:p>
            <a:r>
              <a:rPr lang="en-US" sz="2600"/>
              <a:t>That is, they are </a:t>
            </a:r>
            <a:r>
              <a:rPr lang="en-US" sz="2600" b="1"/>
              <a:t>degenerate.</a:t>
            </a:r>
            <a:endParaRPr lang="en-US" sz="2600"/>
          </a:p>
        </p:txBody>
      </p:sp>
      <p:pic>
        <p:nvPicPr>
          <p:cNvPr id="122886" name="Picture 6" descr="06_17"/>
          <p:cNvPicPr>
            <a:picLocks noChangeAspect="1" noChangeArrowheads="1"/>
          </p:cNvPicPr>
          <p:nvPr/>
        </p:nvPicPr>
        <p:blipFill>
          <a:blip r:embed="rId2" cstate="print"/>
          <a:srcRect b="3703"/>
          <a:stretch>
            <a:fillRect/>
          </a:stretch>
        </p:blipFill>
        <p:spPr bwMode="auto">
          <a:xfrm>
            <a:off x="4981575" y="1981200"/>
            <a:ext cx="31416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Energies of Orbitals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24400" y="1684338"/>
            <a:ext cx="4038600" cy="4411662"/>
          </a:xfrm>
        </p:spPr>
        <p:txBody>
          <a:bodyPr/>
          <a:lstStyle/>
          <a:p>
            <a:r>
              <a:rPr lang="en-US" sz="2600"/>
              <a:t>As the number of electrons increases, though, so does the repulsion between them.</a:t>
            </a:r>
          </a:p>
          <a:p>
            <a:r>
              <a:rPr lang="en-US" sz="2600"/>
              <a:t>Therefore, in many-electron atoms, orbitals on the same energy level are no longer degenerate.</a:t>
            </a:r>
          </a:p>
        </p:txBody>
      </p:sp>
      <p:pic>
        <p:nvPicPr>
          <p:cNvPr id="123909" name="Picture 5" descr="06_24"/>
          <p:cNvPicPr>
            <a:picLocks noChangeAspect="1" noChangeArrowheads="1"/>
          </p:cNvPicPr>
          <p:nvPr/>
        </p:nvPicPr>
        <p:blipFill>
          <a:blip r:embed="rId2" cstate="print"/>
          <a:srcRect b="3703"/>
          <a:stretch>
            <a:fillRect/>
          </a:stretch>
        </p:blipFill>
        <p:spPr bwMode="auto">
          <a:xfrm>
            <a:off x="381000" y="1676400"/>
            <a:ext cx="3813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671513"/>
          </a:xfrm>
        </p:spPr>
        <p:txBody>
          <a:bodyPr/>
          <a:lstStyle/>
          <a:p>
            <a:r>
              <a:rPr lang="en-US"/>
              <a:t>Electromagnetic radiation, EMR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060450"/>
            <a:ext cx="8345487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   </a:t>
            </a:r>
            <a:r>
              <a:rPr lang="en-US" sz="3200" dirty="0"/>
              <a:t>Defined as a form of energy that consists of perpendicular electrical and magnetic fields that change, at the same time and in phase, with time.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dirty="0"/>
              <a:t>	The SI unit of frequency is the hertz, Hz</a:t>
            </a:r>
          </a:p>
          <a:p>
            <a:pPr>
              <a:lnSpc>
                <a:spcPct val="80000"/>
              </a:lnSpc>
            </a:pPr>
            <a:endParaRPr lang="en-US" sz="800" dirty="0"/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Hz = 1 s</a:t>
            </a:r>
            <a:r>
              <a:rPr lang="en-US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endParaRPr lang="en-US" baseline="30000" dirty="0"/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dirty="0"/>
              <a:t>	Wavelength and frequency are related</a:t>
            </a:r>
          </a:p>
          <a:p>
            <a:pPr algn="ctr">
              <a:lnSpc>
                <a:spcPct val="80000"/>
              </a:lnSpc>
            </a:pPr>
            <a:r>
              <a:rPr lang="el-GR" sz="4000" b="1" dirty="0">
                <a:solidFill>
                  <a:srgbClr val="FF0000"/>
                </a:solidFill>
                <a:latin typeface="Times New Roman" pitchFamily="-64" charset="0"/>
              </a:rPr>
              <a:t>ν </a:t>
            </a:r>
            <a:r>
              <a:rPr lang="el-G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λ </a:t>
            </a: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sz="4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n-US" sz="4000" dirty="0"/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i="1" dirty="0"/>
              <a:t>	</a:t>
            </a:r>
            <a:r>
              <a:rPr lang="en-US" sz="3200" i="1" dirty="0"/>
              <a:t>c</a:t>
            </a:r>
            <a:r>
              <a:rPr lang="en-US" sz="3200" dirty="0"/>
              <a:t> is the speed of light, 2.998 x10</a:t>
            </a:r>
            <a:r>
              <a:rPr lang="en-US" sz="3200" baseline="30000" dirty="0"/>
              <a:t>8</a:t>
            </a:r>
            <a:r>
              <a:rPr lang="en-US" sz="3200" dirty="0"/>
              <a:t> m/s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2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2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2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 Quantum Number, </a:t>
            </a:r>
            <a:r>
              <a:rPr lang="en-US" i="1"/>
              <a:t>m</a:t>
            </a:r>
            <a:r>
              <a:rPr lang="en-US" i="1" baseline="-25000"/>
              <a:t>s</a:t>
            </a: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684338"/>
            <a:ext cx="4038600" cy="4411662"/>
          </a:xfrm>
        </p:spPr>
        <p:txBody>
          <a:bodyPr/>
          <a:lstStyle/>
          <a:p>
            <a:r>
              <a:rPr lang="en-US" sz="2600"/>
              <a:t>In the 1920s, it was discovered that two electrons in the same orbital do not have exactly the same energy.</a:t>
            </a:r>
          </a:p>
          <a:p>
            <a:r>
              <a:rPr lang="en-US" sz="2600"/>
              <a:t>The “spin” of an electron describes its magnetic field, which affects its energy.</a:t>
            </a:r>
          </a:p>
        </p:txBody>
      </p:sp>
      <p:pic>
        <p:nvPicPr>
          <p:cNvPr id="124933" name="Picture 5" descr="06_27"/>
          <p:cNvPicPr>
            <a:picLocks noChangeAspect="1" noChangeArrowheads="1"/>
          </p:cNvPicPr>
          <p:nvPr/>
        </p:nvPicPr>
        <p:blipFill>
          <a:blip r:embed="rId2" cstate="print"/>
          <a:srcRect b="6618"/>
          <a:stretch>
            <a:fillRect/>
          </a:stretch>
        </p:blipFill>
        <p:spPr bwMode="auto">
          <a:xfrm>
            <a:off x="4648200" y="2484438"/>
            <a:ext cx="426720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 Quantum Number, </a:t>
            </a:r>
            <a:r>
              <a:rPr lang="en-US" i="1"/>
              <a:t>m</a:t>
            </a:r>
            <a:r>
              <a:rPr lang="en-US" i="1" baseline="-25000"/>
              <a:t>s</a:t>
            </a: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684338"/>
            <a:ext cx="4038600" cy="4411662"/>
          </a:xfrm>
        </p:spPr>
        <p:txBody>
          <a:bodyPr/>
          <a:lstStyle/>
          <a:p>
            <a:r>
              <a:rPr lang="en-US" sz="2600"/>
              <a:t>This led to a fourth quantum number, the spin quantum number, </a:t>
            </a:r>
            <a:r>
              <a:rPr lang="en-US" sz="2600" i="1"/>
              <a:t>m</a:t>
            </a:r>
            <a:r>
              <a:rPr lang="en-US" sz="2600" i="1" baseline="-25000"/>
              <a:t>s.</a:t>
            </a:r>
            <a:endParaRPr lang="en-US" sz="2600" i="1" u="sng" baseline="-25000"/>
          </a:p>
          <a:p>
            <a:r>
              <a:rPr lang="en-US" sz="2600"/>
              <a:t>The spin quantum number only has 2 allowed values: +1/2 and -1/2.</a:t>
            </a:r>
          </a:p>
        </p:txBody>
      </p:sp>
      <p:pic>
        <p:nvPicPr>
          <p:cNvPr id="125957" name="Picture 5" descr="06_25"/>
          <p:cNvPicPr>
            <a:picLocks noChangeAspect="1" noChangeArrowheads="1"/>
          </p:cNvPicPr>
          <p:nvPr/>
        </p:nvPicPr>
        <p:blipFill>
          <a:blip r:embed="rId2" cstate="print"/>
          <a:srcRect b="3717"/>
          <a:stretch>
            <a:fillRect/>
          </a:stretch>
        </p:blipFill>
        <p:spPr bwMode="auto">
          <a:xfrm>
            <a:off x="4648200" y="2308225"/>
            <a:ext cx="38100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Pauli Exclusion Principle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684338"/>
            <a:ext cx="4038600" cy="4411662"/>
          </a:xfrm>
        </p:spPr>
        <p:txBody>
          <a:bodyPr/>
          <a:lstStyle/>
          <a:p>
            <a:r>
              <a:rPr lang="en-US" sz="2600"/>
              <a:t>No two electrons in the same atom can have exactly the same energy.</a:t>
            </a:r>
          </a:p>
          <a:p>
            <a:r>
              <a:rPr lang="en-US" sz="2600"/>
              <a:t>Therefore, no two electrons in the same atom can have identical sets of quantum numbers.</a:t>
            </a:r>
          </a:p>
        </p:txBody>
      </p:sp>
      <p:pic>
        <p:nvPicPr>
          <p:cNvPr id="126980" name="Picture 4" descr="06_25"/>
          <p:cNvPicPr>
            <a:picLocks noChangeAspect="1" noChangeArrowheads="1"/>
          </p:cNvPicPr>
          <p:nvPr/>
        </p:nvPicPr>
        <p:blipFill>
          <a:blip r:embed="rId2" cstate="print"/>
          <a:srcRect b="3717"/>
          <a:stretch>
            <a:fillRect/>
          </a:stretch>
        </p:blipFill>
        <p:spPr bwMode="auto">
          <a:xfrm>
            <a:off x="4648200" y="2308225"/>
            <a:ext cx="38100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Combined orbitals - </a:t>
            </a:r>
            <a:r>
              <a:rPr lang="en-US" i="1">
                <a:effectLst>
                  <a:outerShdw blurRad="38100" dist="38100" dir="2700000" algn="tl">
                    <a:srgbClr val="FFFFFF"/>
                  </a:outerShdw>
                </a:effectLst>
              </a:rPr>
              <a:t>n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= 1, 2 &amp; 3</a:t>
            </a:r>
          </a:p>
        </p:txBody>
      </p:sp>
      <p:pic>
        <p:nvPicPr>
          <p:cNvPr id="327683" name="N3MOV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1381125"/>
            <a:ext cx="4060825" cy="4060825"/>
          </a:xfrm>
          <a:prstGeom prst="rect">
            <a:avLst/>
          </a:prstGeom>
          <a:noFill/>
        </p:spPr>
      </p:pic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1539875" y="5557838"/>
            <a:ext cx="688022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1s, 2s, 2p, 3s, 3p and 3d sublevels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1106488" y="1123950"/>
            <a:ext cx="7116762" cy="46783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Representative </a:t>
            </a:r>
            <a:r>
              <a:rPr lang="en-US" i="1"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orbitals</a:t>
            </a:r>
          </a:p>
        </p:txBody>
      </p:sp>
      <p:pic>
        <p:nvPicPr>
          <p:cNvPr id="32358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113" y="1187450"/>
            <a:ext cx="1414462" cy="427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23589" name="FXYZMOV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1775" y="1146175"/>
            <a:ext cx="4483100" cy="4483100"/>
          </a:xfrm>
          <a:prstGeom prst="rect">
            <a:avLst/>
          </a:prstGeom>
          <a:noFill/>
        </p:spPr>
      </p:pic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393950" y="5472113"/>
            <a:ext cx="5219700" cy="884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There are seven f orbitals</a:t>
            </a:r>
          </a:p>
          <a:p>
            <a:r>
              <a:rPr lang="en-US" sz="2000">
                <a:solidFill>
                  <a:srgbClr val="FFFFFF"/>
                </a:solidFill>
              </a:rPr>
              <a:t>     (4 have the eight-lobe  shape)</a:t>
            </a: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1887538" y="6400800"/>
            <a:ext cx="61658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" pitchFamily="-64" charset="0"/>
                <a:hlinkClick r:id="rId6"/>
              </a:rPr>
              <a:t>http://www.uky.edu/~holler/html/orbitals_2.html</a:t>
            </a: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numbers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246188"/>
            <a:ext cx="8610600" cy="5202237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 quantum number, </a:t>
            </a:r>
            <a:r>
              <a:rPr lang="en-US" i="1">
                <a:solidFill>
                  <a:schemeClr val="accent1"/>
                </a:solidFill>
              </a:rPr>
              <a:t>m</a:t>
            </a:r>
            <a:r>
              <a:rPr lang="en-US" sz="32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64" charset="0"/>
                <a:sym typeface="MT Extra" pitchFamily="-64" charset="0"/>
              </a:rPr>
              <a:t></a:t>
            </a:r>
            <a:r>
              <a:rPr lang="en-US"/>
              <a:t> </a:t>
            </a:r>
            <a:endParaRPr lang="en-US" sz="3200"/>
          </a:p>
          <a:p>
            <a:r>
              <a:rPr lang="en-US" sz="3200"/>
              <a:t>	Describes the orientation that the orbital has in space, relative to an x, y, z plot.</a:t>
            </a:r>
          </a:p>
          <a:p>
            <a:endParaRPr lang="en-US" sz="900"/>
          </a:p>
          <a:p>
            <a:r>
              <a:rPr lang="en-US" i="1"/>
              <a:t>	m</a:t>
            </a:r>
            <a:r>
              <a:rPr lang="en-US" sz="3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64" charset="0"/>
                <a:sym typeface="MT Extra" pitchFamily="-64" charset="0"/>
              </a:rPr>
              <a:t></a:t>
            </a:r>
            <a:r>
              <a:rPr lang="en-US"/>
              <a:t> = -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64" charset="0"/>
                <a:sym typeface="MT Extra" pitchFamily="-64" charset="0"/>
              </a:rPr>
              <a:t></a:t>
            </a:r>
            <a:r>
              <a:rPr lang="en-US"/>
              <a:t>  to </a:t>
            </a:r>
            <a:r>
              <a:rPr lang="en-US" sz="2400"/>
              <a:t>+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64" charset="0"/>
                <a:sym typeface="MT Extra" pitchFamily="-64" charset="0"/>
              </a:rPr>
              <a:t></a:t>
            </a:r>
            <a:r>
              <a:rPr lang="en-US"/>
              <a:t>  (all integers, including zero)</a:t>
            </a:r>
          </a:p>
          <a:p>
            <a:endParaRPr lang="en-US" sz="2000"/>
          </a:p>
          <a:p>
            <a:r>
              <a:rPr lang="en-US"/>
              <a:t>	For example, if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64" charset="0"/>
                <a:sym typeface="MT Extra" pitchFamily="-64" charset="0"/>
              </a:rPr>
              <a:t></a:t>
            </a:r>
            <a:r>
              <a:rPr lang="en-US"/>
              <a:t>  = 1, then </a:t>
            </a:r>
            <a:r>
              <a:rPr lang="en-US" i="1"/>
              <a:t>m</a:t>
            </a:r>
            <a:r>
              <a:rPr lang="en-US" sz="3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64" charset="0"/>
                <a:sym typeface="MT Extra" pitchFamily="-64" charset="0"/>
              </a:rPr>
              <a:t></a:t>
            </a:r>
            <a:r>
              <a:rPr lang="en-US"/>
              <a:t> would have values of -1, 0, and +1.</a:t>
            </a:r>
          </a:p>
          <a:p>
            <a:endParaRPr lang="en-US" sz="2000"/>
          </a:p>
          <a:p>
            <a:r>
              <a:rPr lang="en-US"/>
              <a:t>	</a:t>
            </a:r>
            <a:r>
              <a:rPr lang="en-US" sz="3200"/>
              <a:t>Knowing all three numbers provide us with a picture of all of the orbitals.</a:t>
            </a: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6425" cy="939800"/>
          </a:xfrm>
        </p:spPr>
        <p:txBody>
          <a:bodyPr/>
          <a:lstStyle/>
          <a:p>
            <a:r>
              <a:rPr lang="en-US"/>
              <a:t>Electron configuration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896938"/>
            <a:ext cx="8861425" cy="5491162"/>
          </a:xfrm>
        </p:spPr>
        <p:txBody>
          <a:bodyPr/>
          <a:lstStyle/>
          <a:p>
            <a:r>
              <a:rPr lang="en-US" sz="3200" dirty="0"/>
              <a:t>Things get a bit more complex where more than one electron is involved.</a:t>
            </a:r>
            <a:endParaRPr lang="en-US" dirty="0"/>
          </a:p>
          <a:p>
            <a:r>
              <a:rPr lang="en-US" dirty="0"/>
              <a:t>	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Effective nuclear charge(kernel charge)</a:t>
            </a:r>
            <a:endParaRPr lang="en-US" sz="3200" dirty="0"/>
          </a:p>
          <a:p>
            <a:r>
              <a:rPr lang="en-US" sz="3200" dirty="0"/>
              <a:t>	Inner electrons act to shield outer ones from the positive charge of the nucleus</a:t>
            </a:r>
            <a:r>
              <a:rPr lang="en-US" dirty="0"/>
              <a:t>.</a:t>
            </a:r>
          </a:p>
          <a:p>
            <a:endParaRPr lang="en-US" sz="1600" dirty="0"/>
          </a:p>
          <a:p>
            <a:r>
              <a:rPr lang="en-US" dirty="0"/>
              <a:t>	</a:t>
            </a:r>
          </a:p>
          <a:p>
            <a:r>
              <a:rPr lang="en-US" dirty="0"/>
              <a:t>  Some </a:t>
            </a:r>
            <a:r>
              <a:rPr lang="en-US" dirty="0" err="1"/>
              <a:t>orbitals</a:t>
            </a:r>
            <a:r>
              <a:rPr lang="en-US" dirty="0"/>
              <a:t> penetrate to the nucleus more than others:   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&gt; p &gt; d &gt; f</a:t>
            </a:r>
            <a:endParaRPr lang="en-US" dirty="0"/>
          </a:p>
        </p:txBody>
      </p:sp>
    </p:spTree>
  </p:cSld>
  <p:clrMapOvr>
    <a:masterClrMapping/>
  </p:clrMapOvr>
  <p:transition>
    <p:pull dir="l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671513"/>
          </a:xfrm>
        </p:spPr>
        <p:txBody>
          <a:bodyPr/>
          <a:lstStyle/>
          <a:p>
            <a:r>
              <a:rPr lang="en-US"/>
              <a:t>Aufbau(building) approach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9975"/>
            <a:ext cx="9144000" cy="5368925"/>
          </a:xfrm>
        </p:spPr>
        <p:txBody>
          <a:bodyPr/>
          <a:lstStyle/>
          <a:p>
            <a:r>
              <a:rPr lang="en-US"/>
              <a:t>We can use this approach to ‘build’ atoms and describe their electron configurations.</a:t>
            </a:r>
          </a:p>
          <a:p>
            <a:endParaRPr lang="en-US" sz="1400"/>
          </a:p>
          <a:p>
            <a:r>
              <a:rPr lang="en-US"/>
              <a:t>	</a:t>
            </a:r>
            <a:r>
              <a:rPr lang="en-US">
                <a:solidFill>
                  <a:srgbClr val="0000FF"/>
                </a:solidFill>
              </a:rPr>
              <a:t>For any element, you know the number of electrons in the neutral atom equals the atomic number.</a:t>
            </a:r>
            <a:r>
              <a:rPr lang="en-US"/>
              <a:t>  </a:t>
            </a:r>
            <a:r>
              <a:rPr lang="en-US">
                <a:solidFill>
                  <a:srgbClr val="009100"/>
                </a:solidFill>
              </a:rPr>
              <a:t>For an ion, the number of electrons equals the number of protons minus the charge.</a:t>
            </a:r>
          </a:p>
          <a:p>
            <a:endParaRPr lang="en-US" sz="1400"/>
          </a:p>
          <a:p>
            <a:r>
              <a:rPr lang="en-US"/>
              <a:t>	Start filling orbitals, from lowest to highest energy.</a:t>
            </a:r>
          </a:p>
          <a:p>
            <a:endParaRPr lang="en-US" sz="1200"/>
          </a:p>
          <a:p>
            <a:r>
              <a:rPr lang="en-US"/>
              <a:t>	</a:t>
            </a:r>
            <a:r>
              <a:rPr lang="en-US">
                <a:solidFill>
                  <a:schemeClr val="accent1"/>
                </a:solidFill>
              </a:rPr>
              <a:t>If two or more orbitals exist at the same energy sublevel, do not pair the electrons until you first have one electron per orbital.</a:t>
            </a:r>
          </a:p>
        </p:txBody>
      </p:sp>
    </p:spTree>
  </p:cSld>
  <p:clrMapOvr>
    <a:masterClrMapping/>
  </p:clrMapOvr>
  <p:transition>
    <p:pull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Configurations</a:t>
            </a:r>
          </a:p>
        </p:txBody>
      </p:sp>
      <p:sp>
        <p:nvSpPr>
          <p:cNvPr id="90150" name="Rectangle 3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719263"/>
            <a:ext cx="3886200" cy="4411662"/>
          </a:xfrm>
        </p:spPr>
        <p:txBody>
          <a:bodyPr/>
          <a:lstStyle/>
          <a:p>
            <a:r>
              <a:rPr lang="en-US" sz="2600">
                <a:cs typeface="Arial" charset="0"/>
              </a:rPr>
              <a:t>This shows the distribution of all electrons in an atom.</a:t>
            </a:r>
          </a:p>
          <a:p>
            <a:r>
              <a:rPr lang="en-US" sz="2600">
                <a:cs typeface="Arial" charset="0"/>
              </a:rPr>
              <a:t>Each component consists of</a:t>
            </a:r>
          </a:p>
          <a:p>
            <a:pPr lvl="1"/>
            <a:r>
              <a:rPr lang="en-US" sz="2200">
                <a:cs typeface="Arial" charset="0"/>
              </a:rPr>
              <a:t>A number denoting the energy level;</a:t>
            </a:r>
            <a:endParaRPr lang="el-GR" sz="2200">
              <a:cs typeface="Arial" charset="0"/>
            </a:endParaRPr>
          </a:p>
        </p:txBody>
      </p:sp>
      <p:pic>
        <p:nvPicPr>
          <p:cNvPr id="90156" name="Picture 44" descr="COEFF"/>
          <p:cNvPicPr>
            <a:picLocks noChangeAspect="1" noChangeArrowheads="1"/>
          </p:cNvPicPr>
          <p:nvPr/>
        </p:nvPicPr>
        <p:blipFill>
          <a:blip r:embed="rId2" cstate="print"/>
          <a:srcRect l="14000" t="28000" r="64000" b="53999"/>
          <a:stretch>
            <a:fillRect/>
          </a:stretch>
        </p:blipFill>
        <p:spPr bwMode="auto">
          <a:xfrm>
            <a:off x="1676400" y="3200400"/>
            <a:ext cx="1114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Configurations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719263"/>
            <a:ext cx="3886200" cy="4411662"/>
          </a:xfrm>
        </p:spPr>
        <p:txBody>
          <a:bodyPr/>
          <a:lstStyle/>
          <a:p>
            <a:r>
              <a:rPr lang="en-US" sz="2600">
                <a:cs typeface="Arial" charset="0"/>
              </a:rPr>
              <a:t>This shows the distribution of all electrons in an atom.</a:t>
            </a:r>
          </a:p>
          <a:p>
            <a:r>
              <a:rPr lang="en-US" sz="2600">
                <a:cs typeface="Arial" charset="0"/>
              </a:rPr>
              <a:t>Each component consists of</a:t>
            </a:r>
          </a:p>
          <a:p>
            <a:pPr lvl="1"/>
            <a:r>
              <a:rPr lang="en-US" sz="2200">
                <a:cs typeface="Arial" charset="0"/>
              </a:rPr>
              <a:t>A number denoting the energy level,</a:t>
            </a:r>
          </a:p>
          <a:p>
            <a:pPr lvl="1"/>
            <a:r>
              <a:rPr lang="en-US" sz="2200">
                <a:cs typeface="Arial" charset="0"/>
              </a:rPr>
              <a:t>A letter denoting the type of orbital,</a:t>
            </a:r>
            <a:endParaRPr lang="el-GR" sz="2200">
              <a:cs typeface="Arial" charset="0"/>
            </a:endParaRPr>
          </a:p>
        </p:txBody>
      </p:sp>
      <p:pic>
        <p:nvPicPr>
          <p:cNvPr id="134150" name="Picture 6" descr="ORBITAL"/>
          <p:cNvPicPr>
            <a:picLocks noChangeAspect="1" noChangeArrowheads="1"/>
          </p:cNvPicPr>
          <p:nvPr/>
        </p:nvPicPr>
        <p:blipFill>
          <a:blip r:embed="rId2" cstate="print"/>
          <a:srcRect l="14000" t="28000" r="64000" b="53999"/>
          <a:stretch>
            <a:fillRect/>
          </a:stretch>
        </p:blipFill>
        <p:spPr bwMode="auto">
          <a:xfrm>
            <a:off x="1704975" y="3200400"/>
            <a:ext cx="1114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Electromagnetic radiation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1468438"/>
            <a:ext cx="8499475" cy="480060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radiation (EMR) and matter</a:t>
            </a:r>
            <a:endParaRPr lang="en-US"/>
          </a:p>
          <a:p>
            <a:endParaRPr lang="en-US" sz="1200"/>
          </a:p>
          <a:p>
            <a:r>
              <a:rPr lang="en-US">
                <a:solidFill>
                  <a:schemeClr val="accent1"/>
                </a:solidFill>
              </a:rPr>
              <a:t>	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Transmission</a:t>
            </a:r>
            <a:r>
              <a:rPr lang="en-US" sz="3200"/>
              <a:t> - EMR will pass through matter -- no interaction. </a:t>
            </a:r>
          </a:p>
          <a:p>
            <a:endParaRPr lang="en-US" sz="800"/>
          </a:p>
          <a:p>
            <a:r>
              <a:rPr lang="en-US">
                <a:solidFill>
                  <a:schemeClr val="accent1"/>
                </a:solidFill>
              </a:rPr>
              <a:t>	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Absorption</a:t>
            </a:r>
            <a:r>
              <a:rPr lang="en-US" sz="3200"/>
              <a:t> - EMR is absorbed by an atom, ion or molecule, taking it to a higher energy state.</a:t>
            </a:r>
            <a:endParaRPr lang="en-US"/>
          </a:p>
          <a:p>
            <a:endParaRPr lang="en-US" sz="800"/>
          </a:p>
          <a:p>
            <a:r>
              <a:rPr lang="en-US">
                <a:solidFill>
                  <a:schemeClr val="accent1"/>
                </a:solidFill>
              </a:rPr>
              <a:t>	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Emission</a:t>
            </a:r>
            <a:r>
              <a:rPr lang="en-US" sz="3200"/>
              <a:t> - the release of energy by an atom, ion or molecule as light, taking it to a lower energy state.</a:t>
            </a: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Configurations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719263"/>
            <a:ext cx="38862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cs typeface="Arial" charset="0"/>
              </a:rPr>
              <a:t>This shows the distribution of all electrons in an atom.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Arial" charset="0"/>
              </a:rPr>
              <a:t>Each component consists of</a:t>
            </a:r>
          </a:p>
          <a:p>
            <a:pPr lvl="1">
              <a:lnSpc>
                <a:spcPct val="90000"/>
              </a:lnSpc>
            </a:pPr>
            <a:r>
              <a:rPr lang="en-US" sz="2200">
                <a:cs typeface="Arial" charset="0"/>
              </a:rPr>
              <a:t>A number denoting the energy level,</a:t>
            </a:r>
          </a:p>
          <a:p>
            <a:pPr lvl="1">
              <a:lnSpc>
                <a:spcPct val="90000"/>
              </a:lnSpc>
            </a:pPr>
            <a:r>
              <a:rPr lang="en-US" sz="2200">
                <a:cs typeface="Arial" charset="0"/>
              </a:rPr>
              <a:t>A letter denoting the type of orbital,</a:t>
            </a:r>
          </a:p>
          <a:p>
            <a:pPr lvl="1">
              <a:lnSpc>
                <a:spcPct val="90000"/>
              </a:lnSpc>
            </a:pPr>
            <a:r>
              <a:rPr lang="en-US" sz="2200">
                <a:cs typeface="Arial" charset="0"/>
              </a:rPr>
              <a:t>A superscript denoting the number of electrons in those orbitals.</a:t>
            </a:r>
            <a:endParaRPr lang="el-GR" sz="2200">
              <a:cs typeface="Arial" charset="0"/>
            </a:endParaRPr>
          </a:p>
        </p:txBody>
      </p:sp>
      <p:pic>
        <p:nvPicPr>
          <p:cNvPr id="135173" name="Picture 5" descr="superscript"/>
          <p:cNvPicPr>
            <a:picLocks noChangeAspect="1" noChangeArrowheads="1"/>
          </p:cNvPicPr>
          <p:nvPr/>
        </p:nvPicPr>
        <p:blipFill>
          <a:blip r:embed="rId2" cstate="print"/>
          <a:srcRect l="14000" t="28000" r="63000" b="53999"/>
          <a:stretch>
            <a:fillRect/>
          </a:stretch>
        </p:blipFill>
        <p:spPr bwMode="auto">
          <a:xfrm>
            <a:off x="1887538" y="3200400"/>
            <a:ext cx="11604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04" name="Rectangle 24"/>
          <p:cNvSpPr>
            <a:spLocks noChangeArrowheads="1"/>
          </p:cNvSpPr>
          <p:nvPr/>
        </p:nvSpPr>
        <p:spPr bwMode="auto">
          <a:xfrm>
            <a:off x="1866900" y="736600"/>
            <a:ext cx="693738" cy="492125"/>
          </a:xfrm>
          <a:prstGeom prst="rect">
            <a:avLst/>
          </a:prstGeom>
          <a:solidFill>
            <a:srgbClr val="FE607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1s</a:t>
            </a:r>
            <a:r>
              <a:rPr lang="en-US" baseline="30000"/>
              <a:t>2</a:t>
            </a:r>
            <a:endParaRPr lang="en-US" sz="2000"/>
          </a:p>
        </p:txBody>
      </p:sp>
      <p:sp>
        <p:nvSpPr>
          <p:cNvPr id="199710" name="Rectangle 30"/>
          <p:cNvSpPr>
            <a:spLocks noChangeArrowheads="1"/>
          </p:cNvSpPr>
          <p:nvPr/>
        </p:nvSpPr>
        <p:spPr bwMode="auto">
          <a:xfrm>
            <a:off x="5227638" y="266700"/>
            <a:ext cx="3487737" cy="10636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Major trends in</a:t>
            </a:r>
          </a:p>
          <a:p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electron filling</a:t>
            </a:r>
          </a:p>
        </p:txBody>
      </p:sp>
      <p:sp>
        <p:nvSpPr>
          <p:cNvPr id="199713" name="Rectangle 33"/>
          <p:cNvSpPr>
            <a:spLocks noChangeArrowheads="1"/>
          </p:cNvSpPr>
          <p:nvPr/>
        </p:nvSpPr>
        <p:spPr bwMode="auto">
          <a:xfrm>
            <a:off x="1885950" y="1506538"/>
            <a:ext cx="693738" cy="492125"/>
          </a:xfrm>
          <a:prstGeom prst="rect">
            <a:avLst/>
          </a:prstGeom>
          <a:solidFill>
            <a:srgbClr val="FE607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2s</a:t>
            </a:r>
            <a:r>
              <a:rPr lang="en-US" baseline="30000"/>
              <a:t>2</a:t>
            </a:r>
            <a:endParaRPr lang="en-US" sz="2000"/>
          </a:p>
        </p:txBody>
      </p:sp>
      <p:sp>
        <p:nvSpPr>
          <p:cNvPr id="199714" name="Rectangle 34"/>
          <p:cNvSpPr>
            <a:spLocks noChangeArrowheads="1"/>
          </p:cNvSpPr>
          <p:nvPr/>
        </p:nvSpPr>
        <p:spPr bwMode="auto">
          <a:xfrm>
            <a:off x="2836863" y="1508125"/>
            <a:ext cx="693737" cy="492125"/>
          </a:xfrm>
          <a:prstGeom prst="rect">
            <a:avLst/>
          </a:prstGeom>
          <a:solidFill>
            <a:srgbClr val="E6E97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2p</a:t>
            </a:r>
            <a:r>
              <a:rPr lang="en-US" baseline="30000"/>
              <a:t>6</a:t>
            </a:r>
            <a:endParaRPr lang="en-US" sz="2000"/>
          </a:p>
        </p:txBody>
      </p:sp>
      <p:sp>
        <p:nvSpPr>
          <p:cNvPr id="199715" name="Rectangle 35"/>
          <p:cNvSpPr>
            <a:spLocks noChangeArrowheads="1"/>
          </p:cNvSpPr>
          <p:nvPr/>
        </p:nvSpPr>
        <p:spPr bwMode="auto">
          <a:xfrm>
            <a:off x="1905000" y="2327275"/>
            <a:ext cx="693738" cy="492125"/>
          </a:xfrm>
          <a:prstGeom prst="rect">
            <a:avLst/>
          </a:prstGeom>
          <a:solidFill>
            <a:srgbClr val="FE607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3s</a:t>
            </a:r>
            <a:r>
              <a:rPr lang="en-US" baseline="30000"/>
              <a:t>2</a:t>
            </a:r>
            <a:endParaRPr lang="en-US" sz="2000"/>
          </a:p>
        </p:txBody>
      </p:sp>
      <p:sp>
        <p:nvSpPr>
          <p:cNvPr id="199716" name="Rectangle 36"/>
          <p:cNvSpPr>
            <a:spLocks noChangeArrowheads="1"/>
          </p:cNvSpPr>
          <p:nvPr/>
        </p:nvSpPr>
        <p:spPr bwMode="auto">
          <a:xfrm>
            <a:off x="2840038" y="2328863"/>
            <a:ext cx="693737" cy="492125"/>
          </a:xfrm>
          <a:prstGeom prst="rect">
            <a:avLst/>
          </a:prstGeom>
          <a:solidFill>
            <a:srgbClr val="E6E97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3p</a:t>
            </a:r>
            <a:r>
              <a:rPr lang="en-US" baseline="30000"/>
              <a:t>6</a:t>
            </a:r>
            <a:endParaRPr lang="en-US" sz="2000"/>
          </a:p>
        </p:txBody>
      </p:sp>
      <p:sp>
        <p:nvSpPr>
          <p:cNvPr id="199717" name="Rectangle 37"/>
          <p:cNvSpPr>
            <a:spLocks noChangeArrowheads="1"/>
          </p:cNvSpPr>
          <p:nvPr/>
        </p:nvSpPr>
        <p:spPr bwMode="auto">
          <a:xfrm>
            <a:off x="1890713" y="3181350"/>
            <a:ext cx="693737" cy="492125"/>
          </a:xfrm>
          <a:prstGeom prst="rect">
            <a:avLst/>
          </a:prstGeom>
          <a:solidFill>
            <a:srgbClr val="FE607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4s</a:t>
            </a:r>
            <a:r>
              <a:rPr lang="en-US" baseline="30000"/>
              <a:t>2</a:t>
            </a:r>
            <a:endParaRPr lang="en-US" sz="2000"/>
          </a:p>
        </p:txBody>
      </p:sp>
      <p:sp>
        <p:nvSpPr>
          <p:cNvPr id="199718" name="Rectangle 38"/>
          <p:cNvSpPr>
            <a:spLocks noChangeArrowheads="1"/>
          </p:cNvSpPr>
          <p:nvPr/>
        </p:nvSpPr>
        <p:spPr bwMode="auto">
          <a:xfrm>
            <a:off x="2825750" y="3182938"/>
            <a:ext cx="693738" cy="492125"/>
          </a:xfrm>
          <a:prstGeom prst="rect">
            <a:avLst/>
          </a:prstGeom>
          <a:solidFill>
            <a:srgbClr val="E6E97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4p</a:t>
            </a:r>
            <a:r>
              <a:rPr lang="en-US" baseline="30000"/>
              <a:t>6</a:t>
            </a:r>
            <a:endParaRPr lang="en-US" sz="2000"/>
          </a:p>
        </p:txBody>
      </p:sp>
      <p:sp>
        <p:nvSpPr>
          <p:cNvPr id="199719" name="Rectangle 39"/>
          <p:cNvSpPr>
            <a:spLocks noChangeArrowheads="1"/>
          </p:cNvSpPr>
          <p:nvPr/>
        </p:nvSpPr>
        <p:spPr bwMode="auto">
          <a:xfrm>
            <a:off x="3878263" y="3181350"/>
            <a:ext cx="693737" cy="492125"/>
          </a:xfrm>
          <a:prstGeom prst="rect">
            <a:avLst/>
          </a:prstGeom>
          <a:solidFill>
            <a:srgbClr val="7DE97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4d</a:t>
            </a:r>
            <a:r>
              <a:rPr lang="en-US" baseline="30000"/>
              <a:t>10</a:t>
            </a:r>
            <a:endParaRPr lang="en-US" sz="2000"/>
          </a:p>
        </p:txBody>
      </p:sp>
      <p:sp>
        <p:nvSpPr>
          <p:cNvPr id="199720" name="Rectangle 40"/>
          <p:cNvSpPr>
            <a:spLocks noChangeArrowheads="1"/>
          </p:cNvSpPr>
          <p:nvPr/>
        </p:nvSpPr>
        <p:spPr bwMode="auto">
          <a:xfrm>
            <a:off x="4813300" y="3182938"/>
            <a:ext cx="693738" cy="492125"/>
          </a:xfrm>
          <a:prstGeom prst="rect">
            <a:avLst/>
          </a:prstGeom>
          <a:solidFill>
            <a:srgbClr val="60DD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4f</a:t>
            </a:r>
            <a:r>
              <a:rPr lang="en-US" baseline="30000"/>
              <a:t>14</a:t>
            </a:r>
            <a:endParaRPr lang="en-US" sz="2000"/>
          </a:p>
        </p:txBody>
      </p:sp>
      <p:sp>
        <p:nvSpPr>
          <p:cNvPr id="199721" name="Rectangle 41"/>
          <p:cNvSpPr>
            <a:spLocks noChangeArrowheads="1"/>
          </p:cNvSpPr>
          <p:nvPr/>
        </p:nvSpPr>
        <p:spPr bwMode="auto">
          <a:xfrm>
            <a:off x="3879850" y="2346325"/>
            <a:ext cx="693738" cy="492125"/>
          </a:xfrm>
          <a:prstGeom prst="rect">
            <a:avLst/>
          </a:prstGeom>
          <a:solidFill>
            <a:srgbClr val="7DE97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3d</a:t>
            </a:r>
            <a:r>
              <a:rPr lang="en-US" baseline="30000"/>
              <a:t>10</a:t>
            </a:r>
            <a:endParaRPr lang="en-US" sz="2000"/>
          </a:p>
        </p:txBody>
      </p:sp>
      <p:sp>
        <p:nvSpPr>
          <p:cNvPr id="199723" name="Rectangle 43"/>
          <p:cNvSpPr>
            <a:spLocks noChangeArrowheads="1"/>
          </p:cNvSpPr>
          <p:nvPr/>
        </p:nvSpPr>
        <p:spPr bwMode="auto">
          <a:xfrm>
            <a:off x="1890713" y="4084638"/>
            <a:ext cx="693737" cy="492125"/>
          </a:xfrm>
          <a:prstGeom prst="rect">
            <a:avLst/>
          </a:prstGeom>
          <a:solidFill>
            <a:srgbClr val="FE607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5s</a:t>
            </a:r>
            <a:r>
              <a:rPr lang="en-US" baseline="30000"/>
              <a:t>2</a:t>
            </a:r>
            <a:endParaRPr lang="en-US" sz="2000"/>
          </a:p>
        </p:txBody>
      </p:sp>
      <p:sp>
        <p:nvSpPr>
          <p:cNvPr id="199724" name="Rectangle 44"/>
          <p:cNvSpPr>
            <a:spLocks noChangeArrowheads="1"/>
          </p:cNvSpPr>
          <p:nvPr/>
        </p:nvSpPr>
        <p:spPr bwMode="auto">
          <a:xfrm>
            <a:off x="2825750" y="4086225"/>
            <a:ext cx="693738" cy="492125"/>
          </a:xfrm>
          <a:prstGeom prst="rect">
            <a:avLst/>
          </a:prstGeom>
          <a:solidFill>
            <a:srgbClr val="E6E97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5p</a:t>
            </a:r>
            <a:r>
              <a:rPr lang="en-US" baseline="30000"/>
              <a:t>6</a:t>
            </a:r>
            <a:endParaRPr lang="en-US" sz="2000"/>
          </a:p>
        </p:txBody>
      </p:sp>
      <p:sp>
        <p:nvSpPr>
          <p:cNvPr id="199725" name="Rectangle 45"/>
          <p:cNvSpPr>
            <a:spLocks noChangeArrowheads="1"/>
          </p:cNvSpPr>
          <p:nvPr/>
        </p:nvSpPr>
        <p:spPr bwMode="auto">
          <a:xfrm>
            <a:off x="3878263" y="4084638"/>
            <a:ext cx="693737" cy="492125"/>
          </a:xfrm>
          <a:prstGeom prst="rect">
            <a:avLst/>
          </a:prstGeom>
          <a:solidFill>
            <a:srgbClr val="7DE97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5d</a:t>
            </a:r>
            <a:r>
              <a:rPr lang="en-US" baseline="30000"/>
              <a:t>10</a:t>
            </a:r>
            <a:endParaRPr lang="en-US" sz="2000"/>
          </a:p>
        </p:txBody>
      </p:sp>
      <p:sp>
        <p:nvSpPr>
          <p:cNvPr id="199726" name="Rectangle 46"/>
          <p:cNvSpPr>
            <a:spLocks noChangeArrowheads="1"/>
          </p:cNvSpPr>
          <p:nvPr/>
        </p:nvSpPr>
        <p:spPr bwMode="auto">
          <a:xfrm>
            <a:off x="4813300" y="4086225"/>
            <a:ext cx="693738" cy="492125"/>
          </a:xfrm>
          <a:prstGeom prst="rect">
            <a:avLst/>
          </a:prstGeom>
          <a:solidFill>
            <a:srgbClr val="60DD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5f</a:t>
            </a:r>
            <a:r>
              <a:rPr lang="en-US" baseline="30000"/>
              <a:t>14</a:t>
            </a:r>
            <a:endParaRPr lang="en-US" sz="2000"/>
          </a:p>
        </p:txBody>
      </p:sp>
      <p:sp>
        <p:nvSpPr>
          <p:cNvPr id="199727" name="Rectangle 47"/>
          <p:cNvSpPr>
            <a:spLocks noChangeArrowheads="1"/>
          </p:cNvSpPr>
          <p:nvPr/>
        </p:nvSpPr>
        <p:spPr bwMode="auto">
          <a:xfrm>
            <a:off x="1890713" y="4972050"/>
            <a:ext cx="693737" cy="492125"/>
          </a:xfrm>
          <a:prstGeom prst="rect">
            <a:avLst/>
          </a:prstGeom>
          <a:solidFill>
            <a:srgbClr val="FE607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6s</a:t>
            </a:r>
            <a:r>
              <a:rPr lang="en-US" baseline="30000"/>
              <a:t>2</a:t>
            </a:r>
            <a:endParaRPr lang="en-US" sz="2000"/>
          </a:p>
        </p:txBody>
      </p:sp>
      <p:sp>
        <p:nvSpPr>
          <p:cNvPr id="199728" name="Rectangle 48"/>
          <p:cNvSpPr>
            <a:spLocks noChangeArrowheads="1"/>
          </p:cNvSpPr>
          <p:nvPr/>
        </p:nvSpPr>
        <p:spPr bwMode="auto">
          <a:xfrm>
            <a:off x="2825750" y="4973638"/>
            <a:ext cx="693738" cy="492125"/>
          </a:xfrm>
          <a:prstGeom prst="rect">
            <a:avLst/>
          </a:prstGeom>
          <a:solidFill>
            <a:srgbClr val="E6E97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6p</a:t>
            </a:r>
            <a:r>
              <a:rPr lang="en-US" baseline="30000"/>
              <a:t>6</a:t>
            </a:r>
            <a:endParaRPr lang="en-US" sz="2000"/>
          </a:p>
        </p:txBody>
      </p:sp>
      <p:sp>
        <p:nvSpPr>
          <p:cNvPr id="199729" name="Rectangle 49"/>
          <p:cNvSpPr>
            <a:spLocks noChangeArrowheads="1"/>
          </p:cNvSpPr>
          <p:nvPr/>
        </p:nvSpPr>
        <p:spPr bwMode="auto">
          <a:xfrm>
            <a:off x="3878263" y="4972050"/>
            <a:ext cx="693737" cy="492125"/>
          </a:xfrm>
          <a:prstGeom prst="rect">
            <a:avLst/>
          </a:prstGeom>
          <a:solidFill>
            <a:srgbClr val="7DE97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6d</a:t>
            </a:r>
            <a:r>
              <a:rPr lang="en-US" baseline="30000"/>
              <a:t>10</a:t>
            </a:r>
            <a:endParaRPr lang="en-US" sz="2000"/>
          </a:p>
        </p:txBody>
      </p:sp>
      <p:sp>
        <p:nvSpPr>
          <p:cNvPr id="199730" name="Rectangle 50"/>
          <p:cNvSpPr>
            <a:spLocks noChangeArrowheads="1"/>
          </p:cNvSpPr>
          <p:nvPr/>
        </p:nvSpPr>
        <p:spPr bwMode="auto">
          <a:xfrm>
            <a:off x="4813300" y="4973638"/>
            <a:ext cx="693738" cy="492125"/>
          </a:xfrm>
          <a:prstGeom prst="rect">
            <a:avLst/>
          </a:prstGeom>
          <a:solidFill>
            <a:srgbClr val="60DD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6f</a:t>
            </a:r>
            <a:r>
              <a:rPr lang="en-US" baseline="30000">
                <a:solidFill>
                  <a:srgbClr val="0000CC"/>
                </a:solidFill>
              </a:rPr>
              <a:t>14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99731" name="Rectangle 51"/>
          <p:cNvSpPr>
            <a:spLocks noChangeArrowheads="1"/>
          </p:cNvSpPr>
          <p:nvPr/>
        </p:nvSpPr>
        <p:spPr bwMode="auto">
          <a:xfrm>
            <a:off x="1890713" y="5822950"/>
            <a:ext cx="693737" cy="492125"/>
          </a:xfrm>
          <a:prstGeom prst="rect">
            <a:avLst/>
          </a:prstGeom>
          <a:solidFill>
            <a:srgbClr val="FE607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7s</a:t>
            </a:r>
            <a:r>
              <a:rPr lang="en-US" baseline="30000"/>
              <a:t>2</a:t>
            </a:r>
            <a:endParaRPr lang="en-US" sz="2000"/>
          </a:p>
        </p:txBody>
      </p:sp>
      <p:sp>
        <p:nvSpPr>
          <p:cNvPr id="199732" name="Rectangle 52"/>
          <p:cNvSpPr>
            <a:spLocks noChangeArrowheads="1"/>
          </p:cNvSpPr>
          <p:nvPr/>
        </p:nvSpPr>
        <p:spPr bwMode="auto">
          <a:xfrm>
            <a:off x="2825750" y="5824538"/>
            <a:ext cx="693738" cy="492125"/>
          </a:xfrm>
          <a:prstGeom prst="rect">
            <a:avLst/>
          </a:prstGeom>
          <a:solidFill>
            <a:srgbClr val="E6E97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7p</a:t>
            </a:r>
            <a:r>
              <a:rPr lang="en-US" baseline="30000"/>
              <a:t>6</a:t>
            </a:r>
            <a:endParaRPr lang="en-US" sz="2000"/>
          </a:p>
        </p:txBody>
      </p:sp>
      <p:sp>
        <p:nvSpPr>
          <p:cNvPr id="199733" name="Rectangle 53"/>
          <p:cNvSpPr>
            <a:spLocks noChangeArrowheads="1"/>
          </p:cNvSpPr>
          <p:nvPr/>
        </p:nvSpPr>
        <p:spPr bwMode="auto">
          <a:xfrm>
            <a:off x="3878263" y="5822950"/>
            <a:ext cx="693737" cy="492125"/>
          </a:xfrm>
          <a:prstGeom prst="rect">
            <a:avLst/>
          </a:prstGeom>
          <a:solidFill>
            <a:srgbClr val="7DE97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7d</a:t>
            </a:r>
            <a:r>
              <a:rPr lang="en-US" baseline="30000">
                <a:solidFill>
                  <a:srgbClr val="0000CC"/>
                </a:solidFill>
              </a:rPr>
              <a:t>10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99734" name="Rectangle 54"/>
          <p:cNvSpPr>
            <a:spLocks noChangeArrowheads="1"/>
          </p:cNvSpPr>
          <p:nvPr/>
        </p:nvSpPr>
        <p:spPr bwMode="auto">
          <a:xfrm>
            <a:off x="4813300" y="5824538"/>
            <a:ext cx="693738" cy="492125"/>
          </a:xfrm>
          <a:prstGeom prst="rect">
            <a:avLst/>
          </a:prstGeom>
          <a:solidFill>
            <a:srgbClr val="60DD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7f</a:t>
            </a:r>
            <a:r>
              <a:rPr lang="en-US" baseline="30000">
                <a:solidFill>
                  <a:srgbClr val="0000CC"/>
                </a:solidFill>
              </a:rPr>
              <a:t>14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99735" name="Rectangle 55"/>
          <p:cNvSpPr>
            <a:spLocks noChangeArrowheads="1"/>
          </p:cNvSpPr>
          <p:nvPr/>
        </p:nvSpPr>
        <p:spPr bwMode="auto">
          <a:xfrm>
            <a:off x="5800725" y="4987925"/>
            <a:ext cx="693738" cy="492125"/>
          </a:xfrm>
          <a:prstGeom prst="rect">
            <a:avLst/>
          </a:prstGeom>
          <a:solidFill>
            <a:srgbClr val="A85EE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6g</a:t>
            </a:r>
            <a:r>
              <a:rPr lang="en-US" baseline="30000">
                <a:solidFill>
                  <a:srgbClr val="0000CC"/>
                </a:solidFill>
              </a:rPr>
              <a:t>18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99736" name="Rectangle 56"/>
          <p:cNvSpPr>
            <a:spLocks noChangeArrowheads="1"/>
          </p:cNvSpPr>
          <p:nvPr/>
        </p:nvSpPr>
        <p:spPr bwMode="auto">
          <a:xfrm>
            <a:off x="6840538" y="5005388"/>
            <a:ext cx="693737" cy="492125"/>
          </a:xfrm>
          <a:prstGeom prst="rect">
            <a:avLst/>
          </a:prstGeom>
          <a:solidFill>
            <a:srgbClr val="ED5DA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6h</a:t>
            </a:r>
            <a:r>
              <a:rPr lang="en-US" baseline="30000">
                <a:solidFill>
                  <a:srgbClr val="0000CC"/>
                </a:solidFill>
              </a:rPr>
              <a:t>22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99737" name="Rectangle 57"/>
          <p:cNvSpPr>
            <a:spLocks noChangeArrowheads="1"/>
          </p:cNvSpPr>
          <p:nvPr/>
        </p:nvSpPr>
        <p:spPr bwMode="auto">
          <a:xfrm>
            <a:off x="5816600" y="5856288"/>
            <a:ext cx="693738" cy="492125"/>
          </a:xfrm>
          <a:prstGeom prst="rect">
            <a:avLst/>
          </a:prstGeom>
          <a:solidFill>
            <a:srgbClr val="A85EE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7g</a:t>
            </a:r>
            <a:r>
              <a:rPr lang="en-US" baseline="30000">
                <a:solidFill>
                  <a:srgbClr val="0000CC"/>
                </a:solidFill>
              </a:rPr>
              <a:t>18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99738" name="Rectangle 58"/>
          <p:cNvSpPr>
            <a:spLocks noChangeArrowheads="1"/>
          </p:cNvSpPr>
          <p:nvPr/>
        </p:nvSpPr>
        <p:spPr bwMode="auto">
          <a:xfrm>
            <a:off x="6856413" y="5873750"/>
            <a:ext cx="693737" cy="492125"/>
          </a:xfrm>
          <a:prstGeom prst="rect">
            <a:avLst/>
          </a:prstGeom>
          <a:solidFill>
            <a:srgbClr val="ED5DA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7h</a:t>
            </a:r>
            <a:r>
              <a:rPr lang="en-US" baseline="30000">
                <a:solidFill>
                  <a:srgbClr val="0000CC"/>
                </a:solidFill>
              </a:rPr>
              <a:t>22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99739" name="Rectangle 59"/>
          <p:cNvSpPr>
            <a:spLocks noChangeArrowheads="1"/>
          </p:cNvSpPr>
          <p:nvPr/>
        </p:nvSpPr>
        <p:spPr bwMode="auto">
          <a:xfrm>
            <a:off x="5784850" y="4087813"/>
            <a:ext cx="693738" cy="492125"/>
          </a:xfrm>
          <a:prstGeom prst="rect">
            <a:avLst/>
          </a:prstGeom>
          <a:solidFill>
            <a:srgbClr val="A85EE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5g</a:t>
            </a:r>
            <a:r>
              <a:rPr lang="en-US" baseline="30000">
                <a:solidFill>
                  <a:srgbClr val="0000CC"/>
                </a:solidFill>
              </a:rPr>
              <a:t>18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99740" name="Rectangle 60"/>
          <p:cNvSpPr>
            <a:spLocks noChangeArrowheads="1"/>
          </p:cNvSpPr>
          <p:nvPr/>
        </p:nvSpPr>
        <p:spPr bwMode="auto">
          <a:xfrm>
            <a:off x="7856538" y="5891213"/>
            <a:ext cx="693737" cy="492125"/>
          </a:xfrm>
          <a:prstGeom prst="rect">
            <a:avLst/>
          </a:prstGeom>
          <a:solidFill>
            <a:srgbClr val="AC9EA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7i</a:t>
            </a:r>
            <a:r>
              <a:rPr lang="en-US" baseline="30000">
                <a:solidFill>
                  <a:srgbClr val="0000CC"/>
                </a:solidFill>
              </a:rPr>
              <a:t>26</a:t>
            </a: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99741" name="Rectangle 61"/>
          <p:cNvSpPr>
            <a:spLocks noChangeArrowheads="1"/>
          </p:cNvSpPr>
          <p:nvPr/>
        </p:nvSpPr>
        <p:spPr bwMode="auto">
          <a:xfrm>
            <a:off x="6588125" y="2938463"/>
            <a:ext cx="24161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Blue sublevels</a:t>
            </a:r>
          </a:p>
          <a:p>
            <a:r>
              <a:rPr lang="en-US">
                <a:solidFill>
                  <a:srgbClr val="0000CC"/>
                </a:solidFill>
              </a:rPr>
              <a:t>not occupied…</a:t>
            </a:r>
          </a:p>
          <a:p>
            <a:r>
              <a:rPr lang="en-US">
                <a:solidFill>
                  <a:srgbClr val="0000CC"/>
                </a:solidFill>
              </a:rPr>
              <a:t>Not enough e-</a:t>
            </a:r>
          </a:p>
        </p:txBody>
      </p:sp>
      <p:sp>
        <p:nvSpPr>
          <p:cNvPr id="199742" name="Line 62"/>
          <p:cNvSpPr>
            <a:spLocks noChangeShapeType="1"/>
          </p:cNvSpPr>
          <p:nvPr/>
        </p:nvSpPr>
        <p:spPr bwMode="auto">
          <a:xfrm flipH="1">
            <a:off x="1520825" y="584200"/>
            <a:ext cx="1169988" cy="8858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4" name="Line 64"/>
          <p:cNvSpPr>
            <a:spLocks noChangeShapeType="1"/>
          </p:cNvSpPr>
          <p:nvPr/>
        </p:nvSpPr>
        <p:spPr bwMode="auto">
          <a:xfrm flipH="1">
            <a:off x="1506538" y="1304925"/>
            <a:ext cx="1270000" cy="9540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5" name="Line 65"/>
          <p:cNvSpPr>
            <a:spLocks noChangeShapeType="1"/>
          </p:cNvSpPr>
          <p:nvPr/>
        </p:nvSpPr>
        <p:spPr bwMode="auto">
          <a:xfrm flipH="1">
            <a:off x="1522413" y="1254125"/>
            <a:ext cx="2239962" cy="18081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6" name="Line 66"/>
          <p:cNvSpPr>
            <a:spLocks noChangeShapeType="1"/>
          </p:cNvSpPr>
          <p:nvPr/>
        </p:nvSpPr>
        <p:spPr bwMode="auto">
          <a:xfrm flipH="1">
            <a:off x="1525588" y="2024063"/>
            <a:ext cx="2322512" cy="18573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7" name="Line 67"/>
          <p:cNvSpPr>
            <a:spLocks noChangeShapeType="1"/>
          </p:cNvSpPr>
          <p:nvPr/>
        </p:nvSpPr>
        <p:spPr bwMode="auto">
          <a:xfrm flipH="1">
            <a:off x="1557338" y="2022475"/>
            <a:ext cx="3290887" cy="26590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8" name="Line 68"/>
          <p:cNvSpPr>
            <a:spLocks noChangeShapeType="1"/>
          </p:cNvSpPr>
          <p:nvPr/>
        </p:nvSpPr>
        <p:spPr bwMode="auto">
          <a:xfrm flipH="1">
            <a:off x="1525588" y="2859088"/>
            <a:ext cx="3390900" cy="27273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49" name="Line 69"/>
          <p:cNvSpPr>
            <a:spLocks noChangeShapeType="1"/>
          </p:cNvSpPr>
          <p:nvPr/>
        </p:nvSpPr>
        <p:spPr bwMode="auto">
          <a:xfrm flipH="1">
            <a:off x="1593850" y="2909888"/>
            <a:ext cx="4192588" cy="35448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50" name="Line 70"/>
          <p:cNvSpPr>
            <a:spLocks noChangeShapeType="1"/>
          </p:cNvSpPr>
          <p:nvPr/>
        </p:nvSpPr>
        <p:spPr bwMode="auto">
          <a:xfrm flipH="1">
            <a:off x="2530475" y="3795713"/>
            <a:ext cx="3306763" cy="27765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9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9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9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9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9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9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9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9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9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9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9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4" grpId="0" animBg="1" autoUpdateAnimBg="0"/>
      <p:bldP spid="199713" grpId="0" animBg="1" autoUpdateAnimBg="0"/>
      <p:bldP spid="199714" grpId="0" animBg="1" autoUpdateAnimBg="0"/>
      <p:bldP spid="199715" grpId="0" animBg="1" autoUpdateAnimBg="0"/>
      <p:bldP spid="199716" grpId="0" animBg="1" autoUpdateAnimBg="0"/>
      <p:bldP spid="199717" grpId="0" animBg="1" autoUpdateAnimBg="0"/>
      <p:bldP spid="199718" grpId="0" animBg="1" autoUpdateAnimBg="0"/>
      <p:bldP spid="199719" grpId="0" animBg="1" autoUpdateAnimBg="0"/>
      <p:bldP spid="199720" grpId="0" animBg="1" autoUpdateAnimBg="0"/>
      <p:bldP spid="199721" grpId="0" animBg="1" autoUpdateAnimBg="0"/>
      <p:bldP spid="199723" grpId="0" animBg="1" autoUpdateAnimBg="0"/>
      <p:bldP spid="199724" grpId="0" animBg="1" autoUpdateAnimBg="0"/>
      <p:bldP spid="199725" grpId="0" animBg="1" autoUpdateAnimBg="0"/>
      <p:bldP spid="199726" grpId="0" animBg="1" autoUpdateAnimBg="0"/>
      <p:bldP spid="199727" grpId="0" animBg="1" autoUpdateAnimBg="0"/>
      <p:bldP spid="199728" grpId="0" animBg="1" autoUpdateAnimBg="0"/>
      <p:bldP spid="199729" grpId="0" animBg="1" autoUpdateAnimBg="0"/>
      <p:bldP spid="199730" grpId="0" animBg="1" autoUpdateAnimBg="0"/>
      <p:bldP spid="199731" grpId="0" animBg="1" autoUpdateAnimBg="0"/>
      <p:bldP spid="199732" grpId="0" animBg="1" autoUpdateAnimBg="0"/>
      <p:bldP spid="199733" grpId="0" animBg="1" autoUpdateAnimBg="0"/>
      <p:bldP spid="199734" grpId="0" animBg="1" autoUpdateAnimBg="0"/>
      <p:bldP spid="199735" grpId="0" animBg="1" autoUpdateAnimBg="0"/>
      <p:bldP spid="199736" grpId="0" animBg="1" autoUpdateAnimBg="0"/>
      <p:bldP spid="199737" grpId="0" animBg="1" autoUpdateAnimBg="0"/>
      <p:bldP spid="199738" grpId="0" animBg="1" autoUpdateAnimBg="0"/>
      <p:bldP spid="199739" grpId="0" animBg="1" autoUpdateAnimBg="0"/>
      <p:bldP spid="199740" grpId="0" animBg="1" autoUpdateAnimBg="0"/>
      <p:bldP spid="199741" grpId="0" autoUpdateAnimBg="0"/>
      <p:bldP spid="199742" grpId="0" animBg="1"/>
      <p:bldP spid="199744" grpId="0" animBg="1"/>
      <p:bldP spid="199745" grpId="0" animBg="1"/>
      <p:bldP spid="199746" grpId="0" animBg="1"/>
      <p:bldP spid="199747" grpId="0" animBg="1"/>
      <p:bldP spid="199748" grpId="0" animBg="1"/>
      <p:bldP spid="199749" grpId="0" animBg="1"/>
      <p:bldP spid="1997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electron configurations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1635125"/>
            <a:ext cx="8156575" cy="4505325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</a:t>
            </a:r>
            <a:endParaRPr lang="en-US"/>
          </a:p>
          <a:p>
            <a:endParaRPr lang="en-US" sz="800"/>
          </a:p>
          <a:p>
            <a:r>
              <a:rPr lang="en-US"/>
              <a:t>	O		1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 i="1"/>
              <a:t>p </a:t>
            </a:r>
            <a:r>
              <a:rPr lang="en-US" baseline="30000"/>
              <a:t>4</a:t>
            </a:r>
            <a:r>
              <a:rPr lang="en-US"/>
              <a:t>  </a:t>
            </a:r>
          </a:p>
          <a:p>
            <a:r>
              <a:rPr lang="en-US"/>
              <a:t>	Ti		1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 i="1"/>
              <a:t>p </a:t>
            </a:r>
            <a:r>
              <a:rPr lang="en-US" baseline="30000"/>
              <a:t>6</a:t>
            </a:r>
            <a:r>
              <a:rPr lang="en-US"/>
              <a:t> 3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p </a:t>
            </a:r>
            <a:r>
              <a:rPr lang="en-US" baseline="30000"/>
              <a:t>6</a:t>
            </a:r>
            <a:r>
              <a:rPr lang="en-US"/>
              <a:t> 4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d 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	Br		1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 i="1"/>
              <a:t>p </a:t>
            </a:r>
            <a:r>
              <a:rPr lang="en-US" baseline="30000"/>
              <a:t>6</a:t>
            </a:r>
            <a:r>
              <a:rPr lang="en-US"/>
              <a:t> 3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p </a:t>
            </a:r>
            <a:r>
              <a:rPr lang="en-US" baseline="30000"/>
              <a:t>6</a:t>
            </a:r>
            <a:r>
              <a:rPr lang="en-US"/>
              <a:t> 4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d </a:t>
            </a:r>
            <a:r>
              <a:rPr lang="en-US" baseline="30000"/>
              <a:t>10</a:t>
            </a:r>
            <a:r>
              <a:rPr lang="en-US"/>
              <a:t> 4</a:t>
            </a:r>
            <a:r>
              <a:rPr lang="en-US" i="1"/>
              <a:t>p </a:t>
            </a:r>
            <a:r>
              <a:rPr lang="en-US" baseline="30000"/>
              <a:t>5</a:t>
            </a:r>
            <a:r>
              <a:rPr lang="en-US"/>
              <a:t>  </a:t>
            </a:r>
          </a:p>
          <a:p>
            <a:endParaRPr lang="en-US"/>
          </a:p>
          <a:p>
            <a:r>
              <a:rPr lang="en-US"/>
              <a:t>	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Core format</a:t>
            </a:r>
            <a:endParaRPr lang="en-US"/>
          </a:p>
          <a:p>
            <a:endParaRPr lang="en-US" sz="1200"/>
          </a:p>
          <a:p>
            <a:r>
              <a:rPr lang="en-US"/>
              <a:t>	O		[He]	 2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 i="1"/>
              <a:t>p </a:t>
            </a:r>
            <a:r>
              <a:rPr lang="en-US" baseline="30000"/>
              <a:t>4</a:t>
            </a:r>
            <a:r>
              <a:rPr lang="en-US"/>
              <a:t> </a:t>
            </a:r>
          </a:p>
          <a:p>
            <a:r>
              <a:rPr lang="en-US"/>
              <a:t>	Ti		[Ar]	 4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d </a:t>
            </a:r>
            <a:r>
              <a:rPr lang="en-US" baseline="30000"/>
              <a:t>2</a:t>
            </a:r>
            <a:r>
              <a:rPr lang="en-US"/>
              <a:t> </a:t>
            </a:r>
          </a:p>
          <a:p>
            <a:r>
              <a:rPr lang="en-US"/>
              <a:t>	Br		[Ar]	 4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d </a:t>
            </a:r>
            <a:r>
              <a:rPr lang="en-US" baseline="30000"/>
              <a:t>10</a:t>
            </a:r>
            <a:r>
              <a:rPr lang="en-US"/>
              <a:t> 4</a:t>
            </a:r>
            <a:r>
              <a:rPr lang="en-US" i="1"/>
              <a:t>p </a:t>
            </a:r>
            <a:r>
              <a:rPr lang="en-US" baseline="30000"/>
              <a:t>5</a:t>
            </a:r>
          </a:p>
        </p:txBody>
      </p:sp>
    </p:spTree>
  </p:cSld>
  <p:clrMapOvr>
    <a:masterClrMapping/>
  </p:clrMapOvr>
  <p:transition>
    <p:pull dir="l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Classification by sublevels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501650" y="1708150"/>
            <a:ext cx="415925" cy="5508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H</a:t>
            </a: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501650" y="2298700"/>
            <a:ext cx="415925" cy="5508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Li</a:t>
            </a: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501650" y="2889250"/>
            <a:ext cx="415925" cy="5508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Na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501650" y="4662488"/>
            <a:ext cx="415925" cy="55086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Cs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501650" y="4071938"/>
            <a:ext cx="415925" cy="55086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Rb</a:t>
            </a: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501650" y="3481388"/>
            <a:ext cx="415925" cy="5492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K</a:t>
            </a:r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5951538" y="4662488"/>
            <a:ext cx="415925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Tl</a:t>
            </a:r>
          </a:p>
        </p:txBody>
      </p:sp>
      <p:sp>
        <p:nvSpPr>
          <p:cNvPr id="205834" name="Rectangle 10"/>
          <p:cNvSpPr>
            <a:spLocks noChangeArrowheads="1"/>
          </p:cNvSpPr>
          <p:nvPr/>
        </p:nvSpPr>
        <p:spPr bwMode="auto">
          <a:xfrm>
            <a:off x="5494338" y="466248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Hg</a:t>
            </a:r>
          </a:p>
        </p:txBody>
      </p:sp>
      <p:sp>
        <p:nvSpPr>
          <p:cNvPr id="205835" name="Rectangle 11"/>
          <p:cNvSpPr>
            <a:spLocks noChangeArrowheads="1"/>
          </p:cNvSpPr>
          <p:nvPr/>
        </p:nvSpPr>
        <p:spPr bwMode="auto">
          <a:xfrm>
            <a:off x="5037138" y="466248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Au</a:t>
            </a:r>
          </a:p>
        </p:txBody>
      </p:sp>
      <p:sp>
        <p:nvSpPr>
          <p:cNvPr id="205836" name="Rectangle 12"/>
          <p:cNvSpPr>
            <a:spLocks noChangeArrowheads="1"/>
          </p:cNvSpPr>
          <p:nvPr/>
        </p:nvSpPr>
        <p:spPr bwMode="auto">
          <a:xfrm>
            <a:off x="1377950" y="466248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Lu</a:t>
            </a:r>
          </a:p>
        </p:txBody>
      </p:sp>
      <p:sp>
        <p:nvSpPr>
          <p:cNvPr id="205837" name="Rectangle 13"/>
          <p:cNvSpPr>
            <a:spLocks noChangeArrowheads="1"/>
          </p:cNvSpPr>
          <p:nvPr/>
        </p:nvSpPr>
        <p:spPr bwMode="auto">
          <a:xfrm>
            <a:off x="939800" y="4662488"/>
            <a:ext cx="415925" cy="55086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Ba</a:t>
            </a:r>
          </a:p>
        </p:txBody>
      </p:sp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501650" y="5253038"/>
            <a:ext cx="415925" cy="55086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Fr</a:t>
            </a:r>
          </a:p>
        </p:txBody>
      </p:sp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4579938" y="466248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Pt</a:t>
            </a:r>
          </a:p>
        </p:txBody>
      </p:sp>
      <p:sp>
        <p:nvSpPr>
          <p:cNvPr id="205840" name="Rectangle 16"/>
          <p:cNvSpPr>
            <a:spLocks noChangeArrowheads="1"/>
          </p:cNvSpPr>
          <p:nvPr/>
        </p:nvSpPr>
        <p:spPr bwMode="auto">
          <a:xfrm>
            <a:off x="4122738" y="466248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Ir</a:t>
            </a:r>
          </a:p>
        </p:txBody>
      </p:sp>
      <p:sp>
        <p:nvSpPr>
          <p:cNvPr id="205841" name="Rectangle 17"/>
          <p:cNvSpPr>
            <a:spLocks noChangeArrowheads="1"/>
          </p:cNvSpPr>
          <p:nvPr/>
        </p:nvSpPr>
        <p:spPr bwMode="auto">
          <a:xfrm>
            <a:off x="3665538" y="466248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Os</a:t>
            </a:r>
          </a:p>
        </p:txBody>
      </p:sp>
      <p:sp>
        <p:nvSpPr>
          <p:cNvPr id="205842" name="Rectangle 18"/>
          <p:cNvSpPr>
            <a:spLocks noChangeArrowheads="1"/>
          </p:cNvSpPr>
          <p:nvPr/>
        </p:nvSpPr>
        <p:spPr bwMode="auto">
          <a:xfrm>
            <a:off x="3208338" y="466248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Re</a:t>
            </a:r>
          </a:p>
        </p:txBody>
      </p:sp>
      <p:sp>
        <p:nvSpPr>
          <p:cNvPr id="205843" name="Rectangle 19"/>
          <p:cNvSpPr>
            <a:spLocks noChangeArrowheads="1"/>
          </p:cNvSpPr>
          <p:nvPr/>
        </p:nvSpPr>
        <p:spPr bwMode="auto">
          <a:xfrm>
            <a:off x="2751138" y="466248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W</a:t>
            </a:r>
          </a:p>
        </p:txBody>
      </p:sp>
      <p:sp>
        <p:nvSpPr>
          <p:cNvPr id="205844" name="Rectangle 20"/>
          <p:cNvSpPr>
            <a:spLocks noChangeArrowheads="1"/>
          </p:cNvSpPr>
          <p:nvPr/>
        </p:nvSpPr>
        <p:spPr bwMode="auto">
          <a:xfrm>
            <a:off x="2292350" y="4662488"/>
            <a:ext cx="417513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Ta</a:t>
            </a:r>
          </a:p>
        </p:txBody>
      </p:sp>
      <p:sp>
        <p:nvSpPr>
          <p:cNvPr id="205845" name="Rectangle 21"/>
          <p:cNvSpPr>
            <a:spLocks noChangeArrowheads="1"/>
          </p:cNvSpPr>
          <p:nvPr/>
        </p:nvSpPr>
        <p:spPr bwMode="auto">
          <a:xfrm>
            <a:off x="8239125" y="1708150"/>
            <a:ext cx="415925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He</a:t>
            </a:r>
          </a:p>
        </p:txBody>
      </p:sp>
      <p:sp>
        <p:nvSpPr>
          <p:cNvPr id="205846" name="Rectangle 22"/>
          <p:cNvSpPr>
            <a:spLocks noChangeArrowheads="1"/>
          </p:cNvSpPr>
          <p:nvPr/>
        </p:nvSpPr>
        <p:spPr bwMode="auto">
          <a:xfrm>
            <a:off x="8239125" y="4662488"/>
            <a:ext cx="415925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Rn</a:t>
            </a:r>
          </a:p>
        </p:txBody>
      </p:sp>
      <p:sp>
        <p:nvSpPr>
          <p:cNvPr id="205847" name="Rectangle 23"/>
          <p:cNvSpPr>
            <a:spLocks noChangeArrowheads="1"/>
          </p:cNvSpPr>
          <p:nvPr/>
        </p:nvSpPr>
        <p:spPr bwMode="auto">
          <a:xfrm>
            <a:off x="7781925" y="4662488"/>
            <a:ext cx="415925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At</a:t>
            </a:r>
          </a:p>
        </p:txBody>
      </p:sp>
      <p:sp>
        <p:nvSpPr>
          <p:cNvPr id="205848" name="Rectangle 24"/>
          <p:cNvSpPr>
            <a:spLocks noChangeArrowheads="1"/>
          </p:cNvSpPr>
          <p:nvPr/>
        </p:nvSpPr>
        <p:spPr bwMode="auto">
          <a:xfrm>
            <a:off x="7324725" y="4662488"/>
            <a:ext cx="415925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Po</a:t>
            </a:r>
          </a:p>
        </p:txBody>
      </p:sp>
      <p:sp>
        <p:nvSpPr>
          <p:cNvPr id="205849" name="Rectangle 25"/>
          <p:cNvSpPr>
            <a:spLocks noChangeArrowheads="1"/>
          </p:cNvSpPr>
          <p:nvPr/>
        </p:nvSpPr>
        <p:spPr bwMode="auto">
          <a:xfrm>
            <a:off x="6867525" y="4662488"/>
            <a:ext cx="415925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Bi</a:t>
            </a:r>
          </a:p>
        </p:txBody>
      </p:sp>
      <p:sp>
        <p:nvSpPr>
          <p:cNvPr id="205850" name="Rectangle 26"/>
          <p:cNvSpPr>
            <a:spLocks noChangeArrowheads="1"/>
          </p:cNvSpPr>
          <p:nvPr/>
        </p:nvSpPr>
        <p:spPr bwMode="auto">
          <a:xfrm>
            <a:off x="6408738" y="4662488"/>
            <a:ext cx="417512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Pb</a:t>
            </a:r>
          </a:p>
        </p:txBody>
      </p:sp>
      <p:sp>
        <p:nvSpPr>
          <p:cNvPr id="205851" name="Rectangle 27"/>
          <p:cNvSpPr>
            <a:spLocks noChangeArrowheads="1"/>
          </p:cNvSpPr>
          <p:nvPr/>
        </p:nvSpPr>
        <p:spPr bwMode="auto">
          <a:xfrm>
            <a:off x="939800" y="2298700"/>
            <a:ext cx="415925" cy="5508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Be</a:t>
            </a:r>
          </a:p>
        </p:txBody>
      </p:sp>
      <p:sp>
        <p:nvSpPr>
          <p:cNvPr id="205852" name="Rectangle 28"/>
          <p:cNvSpPr>
            <a:spLocks noChangeArrowheads="1"/>
          </p:cNvSpPr>
          <p:nvPr/>
        </p:nvSpPr>
        <p:spPr bwMode="auto">
          <a:xfrm>
            <a:off x="939800" y="2889250"/>
            <a:ext cx="415925" cy="55086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Mg</a:t>
            </a:r>
          </a:p>
        </p:txBody>
      </p:sp>
      <p:sp>
        <p:nvSpPr>
          <p:cNvPr id="205853" name="Rectangle 29"/>
          <p:cNvSpPr>
            <a:spLocks noChangeArrowheads="1"/>
          </p:cNvSpPr>
          <p:nvPr/>
        </p:nvSpPr>
        <p:spPr bwMode="auto">
          <a:xfrm>
            <a:off x="939800" y="4071938"/>
            <a:ext cx="415925" cy="55086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Sr</a:t>
            </a:r>
          </a:p>
        </p:txBody>
      </p:sp>
      <p:sp>
        <p:nvSpPr>
          <p:cNvPr id="205854" name="Rectangle 30"/>
          <p:cNvSpPr>
            <a:spLocks noChangeArrowheads="1"/>
          </p:cNvSpPr>
          <p:nvPr/>
        </p:nvSpPr>
        <p:spPr bwMode="auto">
          <a:xfrm>
            <a:off x="939800" y="3481388"/>
            <a:ext cx="415925" cy="5492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Ca</a:t>
            </a:r>
          </a:p>
        </p:txBody>
      </p:sp>
      <p:sp>
        <p:nvSpPr>
          <p:cNvPr id="205855" name="Rectangle 31"/>
          <p:cNvSpPr>
            <a:spLocks noChangeArrowheads="1"/>
          </p:cNvSpPr>
          <p:nvPr/>
        </p:nvSpPr>
        <p:spPr bwMode="auto">
          <a:xfrm>
            <a:off x="5494338" y="407193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Cd</a:t>
            </a:r>
          </a:p>
        </p:txBody>
      </p:sp>
      <p:sp>
        <p:nvSpPr>
          <p:cNvPr id="205856" name="Rectangle 32"/>
          <p:cNvSpPr>
            <a:spLocks noChangeArrowheads="1"/>
          </p:cNvSpPr>
          <p:nvPr/>
        </p:nvSpPr>
        <p:spPr bwMode="auto">
          <a:xfrm>
            <a:off x="5037138" y="407193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Ag</a:t>
            </a:r>
          </a:p>
        </p:txBody>
      </p:sp>
      <p:sp>
        <p:nvSpPr>
          <p:cNvPr id="205857" name="Rectangle 33"/>
          <p:cNvSpPr>
            <a:spLocks noChangeArrowheads="1"/>
          </p:cNvSpPr>
          <p:nvPr/>
        </p:nvSpPr>
        <p:spPr bwMode="auto">
          <a:xfrm>
            <a:off x="1377950" y="407193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Y</a:t>
            </a:r>
          </a:p>
        </p:txBody>
      </p:sp>
      <p:sp>
        <p:nvSpPr>
          <p:cNvPr id="205858" name="Rectangle 34"/>
          <p:cNvSpPr>
            <a:spLocks noChangeArrowheads="1"/>
          </p:cNvSpPr>
          <p:nvPr/>
        </p:nvSpPr>
        <p:spPr bwMode="auto">
          <a:xfrm>
            <a:off x="4579938" y="407193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Pd</a:t>
            </a:r>
          </a:p>
        </p:txBody>
      </p:sp>
      <p:sp>
        <p:nvSpPr>
          <p:cNvPr id="205859" name="Rectangle 35"/>
          <p:cNvSpPr>
            <a:spLocks noChangeArrowheads="1"/>
          </p:cNvSpPr>
          <p:nvPr/>
        </p:nvSpPr>
        <p:spPr bwMode="auto">
          <a:xfrm>
            <a:off x="4122738" y="407193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Rh</a:t>
            </a:r>
          </a:p>
        </p:txBody>
      </p:sp>
      <p:sp>
        <p:nvSpPr>
          <p:cNvPr id="205860" name="Rectangle 36"/>
          <p:cNvSpPr>
            <a:spLocks noChangeArrowheads="1"/>
          </p:cNvSpPr>
          <p:nvPr/>
        </p:nvSpPr>
        <p:spPr bwMode="auto">
          <a:xfrm>
            <a:off x="3665538" y="407193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Ru</a:t>
            </a:r>
          </a:p>
        </p:txBody>
      </p:sp>
      <p:sp>
        <p:nvSpPr>
          <p:cNvPr id="205861" name="Rectangle 37"/>
          <p:cNvSpPr>
            <a:spLocks noChangeArrowheads="1"/>
          </p:cNvSpPr>
          <p:nvPr/>
        </p:nvSpPr>
        <p:spPr bwMode="auto">
          <a:xfrm>
            <a:off x="3208338" y="407193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Tc</a:t>
            </a:r>
          </a:p>
        </p:txBody>
      </p:sp>
      <p:sp>
        <p:nvSpPr>
          <p:cNvPr id="205862" name="Rectangle 38"/>
          <p:cNvSpPr>
            <a:spLocks noChangeArrowheads="1"/>
          </p:cNvSpPr>
          <p:nvPr/>
        </p:nvSpPr>
        <p:spPr bwMode="auto">
          <a:xfrm>
            <a:off x="2751138" y="407193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Mo</a:t>
            </a:r>
          </a:p>
        </p:txBody>
      </p:sp>
      <p:sp>
        <p:nvSpPr>
          <p:cNvPr id="205863" name="Rectangle 39"/>
          <p:cNvSpPr>
            <a:spLocks noChangeArrowheads="1"/>
          </p:cNvSpPr>
          <p:nvPr/>
        </p:nvSpPr>
        <p:spPr bwMode="auto">
          <a:xfrm>
            <a:off x="2292350" y="4071938"/>
            <a:ext cx="417513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Nb</a:t>
            </a:r>
          </a:p>
        </p:txBody>
      </p:sp>
      <p:sp>
        <p:nvSpPr>
          <p:cNvPr id="205864" name="Rectangle 40"/>
          <p:cNvSpPr>
            <a:spLocks noChangeArrowheads="1"/>
          </p:cNvSpPr>
          <p:nvPr/>
        </p:nvSpPr>
        <p:spPr bwMode="auto">
          <a:xfrm>
            <a:off x="1377950" y="5253038"/>
            <a:ext cx="415925" cy="5508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Lr</a:t>
            </a:r>
          </a:p>
        </p:txBody>
      </p:sp>
      <p:sp>
        <p:nvSpPr>
          <p:cNvPr id="205865" name="Rectangle 41"/>
          <p:cNvSpPr>
            <a:spLocks noChangeArrowheads="1"/>
          </p:cNvSpPr>
          <p:nvPr/>
        </p:nvSpPr>
        <p:spPr bwMode="auto">
          <a:xfrm>
            <a:off x="939800" y="5253038"/>
            <a:ext cx="415925" cy="55086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Ra</a:t>
            </a:r>
          </a:p>
        </p:txBody>
      </p:sp>
      <p:sp>
        <p:nvSpPr>
          <p:cNvPr id="205866" name="Rectangle 42"/>
          <p:cNvSpPr>
            <a:spLocks noChangeArrowheads="1"/>
          </p:cNvSpPr>
          <p:nvPr/>
        </p:nvSpPr>
        <p:spPr bwMode="auto">
          <a:xfrm>
            <a:off x="5494338" y="3481388"/>
            <a:ext cx="415925" cy="549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Zn</a:t>
            </a:r>
          </a:p>
        </p:txBody>
      </p:sp>
      <p:sp>
        <p:nvSpPr>
          <p:cNvPr id="205867" name="Rectangle 43"/>
          <p:cNvSpPr>
            <a:spLocks noChangeArrowheads="1"/>
          </p:cNvSpPr>
          <p:nvPr/>
        </p:nvSpPr>
        <p:spPr bwMode="auto">
          <a:xfrm>
            <a:off x="5037138" y="3481388"/>
            <a:ext cx="415925" cy="549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Cu</a:t>
            </a:r>
          </a:p>
        </p:txBody>
      </p:sp>
      <p:grpSp>
        <p:nvGrpSpPr>
          <p:cNvPr id="205868" name="Group 44"/>
          <p:cNvGrpSpPr>
            <a:grpSpLocks/>
          </p:cNvGrpSpPr>
          <p:nvPr/>
        </p:nvGrpSpPr>
        <p:grpSpPr bwMode="auto">
          <a:xfrm>
            <a:off x="1797050" y="3481388"/>
            <a:ext cx="463550" cy="1731962"/>
            <a:chOff x="1132" y="2193"/>
            <a:chExt cx="292" cy="1091"/>
          </a:xfrm>
        </p:grpSpPr>
        <p:sp>
          <p:nvSpPr>
            <p:cNvPr id="205869" name="Rectangle 45"/>
            <p:cNvSpPr>
              <a:spLocks noChangeArrowheads="1"/>
            </p:cNvSpPr>
            <p:nvPr/>
          </p:nvSpPr>
          <p:spPr bwMode="auto">
            <a:xfrm>
              <a:off x="1132" y="2937"/>
              <a:ext cx="292" cy="3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Hf</a:t>
              </a:r>
            </a:p>
          </p:txBody>
        </p:sp>
        <p:sp>
          <p:nvSpPr>
            <p:cNvPr id="205870" name="Rectangle 46"/>
            <p:cNvSpPr>
              <a:spLocks noChangeArrowheads="1"/>
            </p:cNvSpPr>
            <p:nvPr/>
          </p:nvSpPr>
          <p:spPr bwMode="auto">
            <a:xfrm>
              <a:off x="1132" y="2565"/>
              <a:ext cx="292" cy="3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Zr</a:t>
              </a:r>
            </a:p>
          </p:txBody>
        </p:sp>
        <p:sp>
          <p:nvSpPr>
            <p:cNvPr id="205871" name="Rectangle 47"/>
            <p:cNvSpPr>
              <a:spLocks noChangeArrowheads="1"/>
            </p:cNvSpPr>
            <p:nvPr/>
          </p:nvSpPr>
          <p:spPr bwMode="auto">
            <a:xfrm>
              <a:off x="1132" y="2193"/>
              <a:ext cx="292" cy="34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Ti</a:t>
              </a:r>
            </a:p>
          </p:txBody>
        </p:sp>
      </p:grpSp>
      <p:sp>
        <p:nvSpPr>
          <p:cNvPr id="205872" name="Rectangle 48"/>
          <p:cNvSpPr>
            <a:spLocks noChangeArrowheads="1"/>
          </p:cNvSpPr>
          <p:nvPr/>
        </p:nvSpPr>
        <p:spPr bwMode="auto">
          <a:xfrm>
            <a:off x="1377950" y="3481388"/>
            <a:ext cx="415925" cy="549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Sc</a:t>
            </a:r>
          </a:p>
        </p:txBody>
      </p:sp>
      <p:sp>
        <p:nvSpPr>
          <p:cNvPr id="205873" name="Rectangle 49"/>
          <p:cNvSpPr>
            <a:spLocks noChangeArrowheads="1"/>
          </p:cNvSpPr>
          <p:nvPr/>
        </p:nvSpPr>
        <p:spPr bwMode="auto">
          <a:xfrm>
            <a:off x="4579938" y="3481388"/>
            <a:ext cx="415925" cy="549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Ni</a:t>
            </a:r>
          </a:p>
        </p:txBody>
      </p:sp>
      <p:sp>
        <p:nvSpPr>
          <p:cNvPr id="205874" name="Rectangle 50"/>
          <p:cNvSpPr>
            <a:spLocks noChangeArrowheads="1"/>
          </p:cNvSpPr>
          <p:nvPr/>
        </p:nvSpPr>
        <p:spPr bwMode="auto">
          <a:xfrm>
            <a:off x="4122738" y="3481388"/>
            <a:ext cx="415925" cy="549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Co</a:t>
            </a:r>
          </a:p>
        </p:txBody>
      </p:sp>
      <p:sp>
        <p:nvSpPr>
          <p:cNvPr id="205875" name="Rectangle 51"/>
          <p:cNvSpPr>
            <a:spLocks noChangeArrowheads="1"/>
          </p:cNvSpPr>
          <p:nvPr/>
        </p:nvSpPr>
        <p:spPr bwMode="auto">
          <a:xfrm>
            <a:off x="3665538" y="3481388"/>
            <a:ext cx="415925" cy="549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Fe</a:t>
            </a:r>
          </a:p>
        </p:txBody>
      </p:sp>
      <p:sp>
        <p:nvSpPr>
          <p:cNvPr id="205876" name="Rectangle 52"/>
          <p:cNvSpPr>
            <a:spLocks noChangeArrowheads="1"/>
          </p:cNvSpPr>
          <p:nvPr/>
        </p:nvSpPr>
        <p:spPr bwMode="auto">
          <a:xfrm>
            <a:off x="3208338" y="3481388"/>
            <a:ext cx="415925" cy="549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Mn</a:t>
            </a:r>
          </a:p>
        </p:txBody>
      </p:sp>
      <p:sp>
        <p:nvSpPr>
          <p:cNvPr id="205877" name="Rectangle 53"/>
          <p:cNvSpPr>
            <a:spLocks noChangeArrowheads="1"/>
          </p:cNvSpPr>
          <p:nvPr/>
        </p:nvSpPr>
        <p:spPr bwMode="auto">
          <a:xfrm>
            <a:off x="2751138" y="3481388"/>
            <a:ext cx="415925" cy="549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Cr</a:t>
            </a:r>
          </a:p>
        </p:txBody>
      </p:sp>
      <p:sp>
        <p:nvSpPr>
          <p:cNvPr id="205878" name="Rectangle 54"/>
          <p:cNvSpPr>
            <a:spLocks noChangeArrowheads="1"/>
          </p:cNvSpPr>
          <p:nvPr/>
        </p:nvSpPr>
        <p:spPr bwMode="auto">
          <a:xfrm>
            <a:off x="2292350" y="3481388"/>
            <a:ext cx="417513" cy="5492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V</a:t>
            </a:r>
          </a:p>
        </p:txBody>
      </p:sp>
      <p:sp>
        <p:nvSpPr>
          <p:cNvPr id="205879" name="Rectangle 55"/>
          <p:cNvSpPr>
            <a:spLocks noChangeArrowheads="1"/>
          </p:cNvSpPr>
          <p:nvPr/>
        </p:nvSpPr>
        <p:spPr bwMode="auto">
          <a:xfrm>
            <a:off x="5951538" y="4071938"/>
            <a:ext cx="415925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In</a:t>
            </a:r>
          </a:p>
        </p:txBody>
      </p:sp>
      <p:sp>
        <p:nvSpPr>
          <p:cNvPr id="205880" name="Rectangle 56"/>
          <p:cNvSpPr>
            <a:spLocks noChangeArrowheads="1"/>
          </p:cNvSpPr>
          <p:nvPr/>
        </p:nvSpPr>
        <p:spPr bwMode="auto">
          <a:xfrm>
            <a:off x="8239125" y="4071938"/>
            <a:ext cx="415925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Xe</a:t>
            </a:r>
          </a:p>
        </p:txBody>
      </p:sp>
      <p:sp>
        <p:nvSpPr>
          <p:cNvPr id="205881" name="Rectangle 57"/>
          <p:cNvSpPr>
            <a:spLocks noChangeArrowheads="1"/>
          </p:cNvSpPr>
          <p:nvPr/>
        </p:nvSpPr>
        <p:spPr bwMode="auto">
          <a:xfrm>
            <a:off x="7781925" y="4071938"/>
            <a:ext cx="415925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I</a:t>
            </a:r>
          </a:p>
        </p:txBody>
      </p:sp>
      <p:sp>
        <p:nvSpPr>
          <p:cNvPr id="205882" name="Rectangle 58"/>
          <p:cNvSpPr>
            <a:spLocks noChangeArrowheads="1"/>
          </p:cNvSpPr>
          <p:nvPr/>
        </p:nvSpPr>
        <p:spPr bwMode="auto">
          <a:xfrm>
            <a:off x="7324725" y="4071938"/>
            <a:ext cx="415925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Te</a:t>
            </a:r>
          </a:p>
        </p:txBody>
      </p:sp>
      <p:sp>
        <p:nvSpPr>
          <p:cNvPr id="205883" name="Rectangle 59"/>
          <p:cNvSpPr>
            <a:spLocks noChangeArrowheads="1"/>
          </p:cNvSpPr>
          <p:nvPr/>
        </p:nvSpPr>
        <p:spPr bwMode="auto">
          <a:xfrm>
            <a:off x="6867525" y="4071938"/>
            <a:ext cx="415925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Sb</a:t>
            </a:r>
          </a:p>
        </p:txBody>
      </p:sp>
      <p:sp>
        <p:nvSpPr>
          <p:cNvPr id="205884" name="Rectangle 60"/>
          <p:cNvSpPr>
            <a:spLocks noChangeArrowheads="1"/>
          </p:cNvSpPr>
          <p:nvPr/>
        </p:nvSpPr>
        <p:spPr bwMode="auto">
          <a:xfrm>
            <a:off x="6408738" y="4071938"/>
            <a:ext cx="417512" cy="5508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Sn</a:t>
            </a:r>
          </a:p>
        </p:txBody>
      </p:sp>
      <p:sp>
        <p:nvSpPr>
          <p:cNvPr id="205885" name="Rectangle 61"/>
          <p:cNvSpPr>
            <a:spLocks noChangeArrowheads="1"/>
          </p:cNvSpPr>
          <p:nvPr/>
        </p:nvSpPr>
        <p:spPr bwMode="auto">
          <a:xfrm>
            <a:off x="5951538" y="3481388"/>
            <a:ext cx="415925" cy="549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Ga</a:t>
            </a:r>
          </a:p>
        </p:txBody>
      </p:sp>
      <p:sp>
        <p:nvSpPr>
          <p:cNvPr id="205886" name="Rectangle 62"/>
          <p:cNvSpPr>
            <a:spLocks noChangeArrowheads="1"/>
          </p:cNvSpPr>
          <p:nvPr/>
        </p:nvSpPr>
        <p:spPr bwMode="auto">
          <a:xfrm>
            <a:off x="8239125" y="3481388"/>
            <a:ext cx="415925" cy="549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Kr</a:t>
            </a:r>
          </a:p>
        </p:txBody>
      </p:sp>
      <p:sp>
        <p:nvSpPr>
          <p:cNvPr id="205887" name="Rectangle 63"/>
          <p:cNvSpPr>
            <a:spLocks noChangeArrowheads="1"/>
          </p:cNvSpPr>
          <p:nvPr/>
        </p:nvSpPr>
        <p:spPr bwMode="auto">
          <a:xfrm>
            <a:off x="7781925" y="3481388"/>
            <a:ext cx="415925" cy="549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Br</a:t>
            </a:r>
          </a:p>
        </p:txBody>
      </p:sp>
      <p:sp>
        <p:nvSpPr>
          <p:cNvPr id="205888" name="Rectangle 64"/>
          <p:cNvSpPr>
            <a:spLocks noChangeArrowheads="1"/>
          </p:cNvSpPr>
          <p:nvPr/>
        </p:nvSpPr>
        <p:spPr bwMode="auto">
          <a:xfrm>
            <a:off x="7324725" y="3481388"/>
            <a:ext cx="415925" cy="549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Se</a:t>
            </a:r>
          </a:p>
        </p:txBody>
      </p:sp>
      <p:sp>
        <p:nvSpPr>
          <p:cNvPr id="205889" name="Rectangle 65"/>
          <p:cNvSpPr>
            <a:spLocks noChangeArrowheads="1"/>
          </p:cNvSpPr>
          <p:nvPr/>
        </p:nvSpPr>
        <p:spPr bwMode="auto">
          <a:xfrm>
            <a:off x="6867525" y="3481388"/>
            <a:ext cx="415925" cy="549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As</a:t>
            </a:r>
          </a:p>
        </p:txBody>
      </p:sp>
      <p:sp>
        <p:nvSpPr>
          <p:cNvPr id="205890" name="Rectangle 66"/>
          <p:cNvSpPr>
            <a:spLocks noChangeArrowheads="1"/>
          </p:cNvSpPr>
          <p:nvPr/>
        </p:nvSpPr>
        <p:spPr bwMode="auto">
          <a:xfrm>
            <a:off x="6408738" y="3481388"/>
            <a:ext cx="417512" cy="5492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Ge</a:t>
            </a:r>
          </a:p>
        </p:txBody>
      </p:sp>
      <p:sp>
        <p:nvSpPr>
          <p:cNvPr id="205891" name="Rectangle 67"/>
          <p:cNvSpPr>
            <a:spLocks noChangeArrowheads="1"/>
          </p:cNvSpPr>
          <p:nvPr/>
        </p:nvSpPr>
        <p:spPr bwMode="auto">
          <a:xfrm>
            <a:off x="5951538" y="2889250"/>
            <a:ext cx="415925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Al</a:t>
            </a:r>
          </a:p>
        </p:txBody>
      </p:sp>
      <p:sp>
        <p:nvSpPr>
          <p:cNvPr id="205892" name="Rectangle 68"/>
          <p:cNvSpPr>
            <a:spLocks noChangeArrowheads="1"/>
          </p:cNvSpPr>
          <p:nvPr/>
        </p:nvSpPr>
        <p:spPr bwMode="auto">
          <a:xfrm>
            <a:off x="8239125" y="2889250"/>
            <a:ext cx="415925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Ar</a:t>
            </a:r>
          </a:p>
        </p:txBody>
      </p:sp>
      <p:sp>
        <p:nvSpPr>
          <p:cNvPr id="205893" name="Rectangle 69"/>
          <p:cNvSpPr>
            <a:spLocks noChangeArrowheads="1"/>
          </p:cNvSpPr>
          <p:nvPr/>
        </p:nvSpPr>
        <p:spPr bwMode="auto">
          <a:xfrm>
            <a:off x="7781925" y="2889250"/>
            <a:ext cx="415925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Cl</a:t>
            </a:r>
          </a:p>
        </p:txBody>
      </p:sp>
      <p:sp>
        <p:nvSpPr>
          <p:cNvPr id="205894" name="Rectangle 70"/>
          <p:cNvSpPr>
            <a:spLocks noChangeArrowheads="1"/>
          </p:cNvSpPr>
          <p:nvPr/>
        </p:nvSpPr>
        <p:spPr bwMode="auto">
          <a:xfrm>
            <a:off x="7324725" y="2889250"/>
            <a:ext cx="415925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S</a:t>
            </a:r>
          </a:p>
        </p:txBody>
      </p:sp>
      <p:sp>
        <p:nvSpPr>
          <p:cNvPr id="205895" name="Rectangle 71"/>
          <p:cNvSpPr>
            <a:spLocks noChangeArrowheads="1"/>
          </p:cNvSpPr>
          <p:nvPr/>
        </p:nvSpPr>
        <p:spPr bwMode="auto">
          <a:xfrm>
            <a:off x="6867525" y="2889250"/>
            <a:ext cx="415925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P</a:t>
            </a:r>
          </a:p>
        </p:txBody>
      </p:sp>
      <p:sp>
        <p:nvSpPr>
          <p:cNvPr id="205896" name="Rectangle 72"/>
          <p:cNvSpPr>
            <a:spLocks noChangeArrowheads="1"/>
          </p:cNvSpPr>
          <p:nvPr/>
        </p:nvSpPr>
        <p:spPr bwMode="auto">
          <a:xfrm>
            <a:off x="6408738" y="2889250"/>
            <a:ext cx="417512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Si</a:t>
            </a:r>
          </a:p>
        </p:txBody>
      </p:sp>
      <p:sp>
        <p:nvSpPr>
          <p:cNvPr id="205897" name="Rectangle 73"/>
          <p:cNvSpPr>
            <a:spLocks noChangeArrowheads="1"/>
          </p:cNvSpPr>
          <p:nvPr/>
        </p:nvSpPr>
        <p:spPr bwMode="auto">
          <a:xfrm>
            <a:off x="5951538" y="2298700"/>
            <a:ext cx="415925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B</a:t>
            </a:r>
          </a:p>
        </p:txBody>
      </p:sp>
      <p:sp>
        <p:nvSpPr>
          <p:cNvPr id="205898" name="Rectangle 74"/>
          <p:cNvSpPr>
            <a:spLocks noChangeArrowheads="1"/>
          </p:cNvSpPr>
          <p:nvPr/>
        </p:nvSpPr>
        <p:spPr bwMode="auto">
          <a:xfrm>
            <a:off x="8239125" y="2298700"/>
            <a:ext cx="415925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Ne</a:t>
            </a:r>
          </a:p>
        </p:txBody>
      </p:sp>
      <p:sp>
        <p:nvSpPr>
          <p:cNvPr id="205899" name="Rectangle 75"/>
          <p:cNvSpPr>
            <a:spLocks noChangeArrowheads="1"/>
          </p:cNvSpPr>
          <p:nvPr/>
        </p:nvSpPr>
        <p:spPr bwMode="auto">
          <a:xfrm>
            <a:off x="7781925" y="2298700"/>
            <a:ext cx="415925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F</a:t>
            </a:r>
          </a:p>
        </p:txBody>
      </p:sp>
      <p:sp>
        <p:nvSpPr>
          <p:cNvPr id="205900" name="Rectangle 76"/>
          <p:cNvSpPr>
            <a:spLocks noChangeArrowheads="1"/>
          </p:cNvSpPr>
          <p:nvPr/>
        </p:nvSpPr>
        <p:spPr bwMode="auto">
          <a:xfrm>
            <a:off x="7324725" y="2298700"/>
            <a:ext cx="415925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O</a:t>
            </a:r>
          </a:p>
        </p:txBody>
      </p:sp>
      <p:sp>
        <p:nvSpPr>
          <p:cNvPr id="205901" name="Rectangle 77"/>
          <p:cNvSpPr>
            <a:spLocks noChangeArrowheads="1"/>
          </p:cNvSpPr>
          <p:nvPr/>
        </p:nvSpPr>
        <p:spPr bwMode="auto">
          <a:xfrm>
            <a:off x="6867525" y="2298700"/>
            <a:ext cx="415925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N</a:t>
            </a:r>
          </a:p>
        </p:txBody>
      </p:sp>
      <p:sp>
        <p:nvSpPr>
          <p:cNvPr id="205902" name="Rectangle 78"/>
          <p:cNvSpPr>
            <a:spLocks noChangeArrowheads="1"/>
          </p:cNvSpPr>
          <p:nvPr/>
        </p:nvSpPr>
        <p:spPr bwMode="auto">
          <a:xfrm>
            <a:off x="6408738" y="2298700"/>
            <a:ext cx="417512" cy="5508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205903" name="Rectangle 79"/>
          <p:cNvSpPr>
            <a:spLocks noChangeArrowheads="1"/>
          </p:cNvSpPr>
          <p:nvPr/>
        </p:nvSpPr>
        <p:spPr bwMode="auto">
          <a:xfrm>
            <a:off x="5616575" y="553561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Gd</a:t>
            </a:r>
          </a:p>
        </p:txBody>
      </p:sp>
      <p:sp>
        <p:nvSpPr>
          <p:cNvPr id="205904" name="Rectangle 80"/>
          <p:cNvSpPr>
            <a:spLocks noChangeArrowheads="1"/>
          </p:cNvSpPr>
          <p:nvPr/>
        </p:nvSpPr>
        <p:spPr bwMode="auto">
          <a:xfrm>
            <a:off x="5616575" y="598646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Cm</a:t>
            </a:r>
          </a:p>
        </p:txBody>
      </p:sp>
      <p:sp>
        <p:nvSpPr>
          <p:cNvPr id="205905" name="Rectangle 81"/>
          <p:cNvSpPr>
            <a:spLocks noChangeArrowheads="1"/>
          </p:cNvSpPr>
          <p:nvPr/>
        </p:nvSpPr>
        <p:spPr bwMode="auto">
          <a:xfrm>
            <a:off x="6007100" y="553561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Tb</a:t>
            </a:r>
          </a:p>
        </p:txBody>
      </p:sp>
      <p:sp>
        <p:nvSpPr>
          <p:cNvPr id="205906" name="Rectangle 82"/>
          <p:cNvSpPr>
            <a:spLocks noChangeArrowheads="1"/>
          </p:cNvSpPr>
          <p:nvPr/>
        </p:nvSpPr>
        <p:spPr bwMode="auto">
          <a:xfrm>
            <a:off x="6007100" y="598646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Bk</a:t>
            </a:r>
          </a:p>
        </p:txBody>
      </p:sp>
      <p:sp>
        <p:nvSpPr>
          <p:cNvPr id="205907" name="Rectangle 83"/>
          <p:cNvSpPr>
            <a:spLocks noChangeArrowheads="1"/>
          </p:cNvSpPr>
          <p:nvPr/>
        </p:nvSpPr>
        <p:spPr bwMode="auto">
          <a:xfrm>
            <a:off x="4833938" y="553561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Sm</a:t>
            </a:r>
          </a:p>
        </p:txBody>
      </p:sp>
      <p:sp>
        <p:nvSpPr>
          <p:cNvPr id="205908" name="Rectangle 84"/>
          <p:cNvSpPr>
            <a:spLocks noChangeArrowheads="1"/>
          </p:cNvSpPr>
          <p:nvPr/>
        </p:nvSpPr>
        <p:spPr bwMode="auto">
          <a:xfrm>
            <a:off x="4833938" y="598646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Pu</a:t>
            </a:r>
          </a:p>
        </p:txBody>
      </p:sp>
      <p:sp>
        <p:nvSpPr>
          <p:cNvPr id="205909" name="Rectangle 85"/>
          <p:cNvSpPr>
            <a:spLocks noChangeArrowheads="1"/>
          </p:cNvSpPr>
          <p:nvPr/>
        </p:nvSpPr>
        <p:spPr bwMode="auto">
          <a:xfrm>
            <a:off x="5224463" y="5535613"/>
            <a:ext cx="354012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Eu</a:t>
            </a:r>
          </a:p>
        </p:txBody>
      </p:sp>
      <p:sp>
        <p:nvSpPr>
          <p:cNvPr id="205910" name="Rectangle 86"/>
          <p:cNvSpPr>
            <a:spLocks noChangeArrowheads="1"/>
          </p:cNvSpPr>
          <p:nvPr/>
        </p:nvSpPr>
        <p:spPr bwMode="auto">
          <a:xfrm>
            <a:off x="5224463" y="5986463"/>
            <a:ext cx="354012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Am</a:t>
            </a:r>
          </a:p>
        </p:txBody>
      </p:sp>
      <p:sp>
        <p:nvSpPr>
          <p:cNvPr id="205911" name="Rectangle 87"/>
          <p:cNvSpPr>
            <a:spLocks noChangeArrowheads="1"/>
          </p:cNvSpPr>
          <p:nvPr/>
        </p:nvSpPr>
        <p:spPr bwMode="auto">
          <a:xfrm>
            <a:off x="4071938" y="553561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Nd</a:t>
            </a:r>
          </a:p>
        </p:txBody>
      </p:sp>
      <p:sp>
        <p:nvSpPr>
          <p:cNvPr id="205912" name="Rectangle 88"/>
          <p:cNvSpPr>
            <a:spLocks noChangeArrowheads="1"/>
          </p:cNvSpPr>
          <p:nvPr/>
        </p:nvSpPr>
        <p:spPr bwMode="auto">
          <a:xfrm>
            <a:off x="4071938" y="598646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U</a:t>
            </a:r>
          </a:p>
        </p:txBody>
      </p:sp>
      <p:sp>
        <p:nvSpPr>
          <p:cNvPr id="205913" name="Rectangle 89"/>
          <p:cNvSpPr>
            <a:spLocks noChangeArrowheads="1"/>
          </p:cNvSpPr>
          <p:nvPr/>
        </p:nvSpPr>
        <p:spPr bwMode="auto">
          <a:xfrm>
            <a:off x="4462463" y="553561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Pm</a:t>
            </a:r>
          </a:p>
        </p:txBody>
      </p:sp>
      <p:sp>
        <p:nvSpPr>
          <p:cNvPr id="205914" name="Rectangle 90"/>
          <p:cNvSpPr>
            <a:spLocks noChangeArrowheads="1"/>
          </p:cNvSpPr>
          <p:nvPr/>
        </p:nvSpPr>
        <p:spPr bwMode="auto">
          <a:xfrm>
            <a:off x="4462463" y="598646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Np</a:t>
            </a:r>
          </a:p>
        </p:txBody>
      </p:sp>
      <p:sp>
        <p:nvSpPr>
          <p:cNvPr id="205915" name="Rectangle 91"/>
          <p:cNvSpPr>
            <a:spLocks noChangeArrowheads="1"/>
          </p:cNvSpPr>
          <p:nvPr/>
        </p:nvSpPr>
        <p:spPr bwMode="auto">
          <a:xfrm>
            <a:off x="3308350" y="553561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Ce</a:t>
            </a:r>
          </a:p>
        </p:txBody>
      </p:sp>
      <p:sp>
        <p:nvSpPr>
          <p:cNvPr id="205916" name="Rectangle 92"/>
          <p:cNvSpPr>
            <a:spLocks noChangeArrowheads="1"/>
          </p:cNvSpPr>
          <p:nvPr/>
        </p:nvSpPr>
        <p:spPr bwMode="auto">
          <a:xfrm>
            <a:off x="3308350" y="598646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Th</a:t>
            </a:r>
          </a:p>
        </p:txBody>
      </p:sp>
      <p:sp>
        <p:nvSpPr>
          <p:cNvPr id="205917" name="Rectangle 93"/>
          <p:cNvSpPr>
            <a:spLocks noChangeArrowheads="1"/>
          </p:cNvSpPr>
          <p:nvPr/>
        </p:nvSpPr>
        <p:spPr bwMode="auto">
          <a:xfrm>
            <a:off x="3698875" y="5535613"/>
            <a:ext cx="354013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Pr</a:t>
            </a:r>
          </a:p>
        </p:txBody>
      </p:sp>
      <p:sp>
        <p:nvSpPr>
          <p:cNvPr id="205918" name="Rectangle 94"/>
          <p:cNvSpPr>
            <a:spLocks noChangeArrowheads="1"/>
          </p:cNvSpPr>
          <p:nvPr/>
        </p:nvSpPr>
        <p:spPr bwMode="auto">
          <a:xfrm>
            <a:off x="3698875" y="5986463"/>
            <a:ext cx="354013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Pa</a:t>
            </a:r>
          </a:p>
        </p:txBody>
      </p:sp>
      <p:sp>
        <p:nvSpPr>
          <p:cNvPr id="205919" name="Rectangle 95"/>
          <p:cNvSpPr>
            <a:spLocks noChangeArrowheads="1"/>
          </p:cNvSpPr>
          <p:nvPr/>
        </p:nvSpPr>
        <p:spPr bwMode="auto">
          <a:xfrm>
            <a:off x="7961313" y="5535613"/>
            <a:ext cx="354012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Yb</a:t>
            </a:r>
          </a:p>
        </p:txBody>
      </p:sp>
      <p:sp>
        <p:nvSpPr>
          <p:cNvPr id="205920" name="Rectangle 96"/>
          <p:cNvSpPr>
            <a:spLocks noChangeArrowheads="1"/>
          </p:cNvSpPr>
          <p:nvPr/>
        </p:nvSpPr>
        <p:spPr bwMode="auto">
          <a:xfrm>
            <a:off x="7961313" y="5986463"/>
            <a:ext cx="354012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No</a:t>
            </a:r>
          </a:p>
        </p:txBody>
      </p:sp>
      <p:sp>
        <p:nvSpPr>
          <p:cNvPr id="205921" name="Rectangle 97"/>
          <p:cNvSpPr>
            <a:spLocks noChangeArrowheads="1"/>
          </p:cNvSpPr>
          <p:nvPr/>
        </p:nvSpPr>
        <p:spPr bwMode="auto">
          <a:xfrm>
            <a:off x="2930525" y="553561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La</a:t>
            </a:r>
          </a:p>
        </p:txBody>
      </p:sp>
      <p:sp>
        <p:nvSpPr>
          <p:cNvPr id="205922" name="Rectangle 98"/>
          <p:cNvSpPr>
            <a:spLocks noChangeArrowheads="1"/>
          </p:cNvSpPr>
          <p:nvPr/>
        </p:nvSpPr>
        <p:spPr bwMode="auto">
          <a:xfrm>
            <a:off x="2930525" y="598646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Ac</a:t>
            </a:r>
          </a:p>
        </p:txBody>
      </p:sp>
      <p:sp>
        <p:nvSpPr>
          <p:cNvPr id="205923" name="Rectangle 99"/>
          <p:cNvSpPr>
            <a:spLocks noChangeArrowheads="1"/>
          </p:cNvSpPr>
          <p:nvPr/>
        </p:nvSpPr>
        <p:spPr bwMode="auto">
          <a:xfrm>
            <a:off x="7180263" y="553561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Er</a:t>
            </a:r>
          </a:p>
        </p:txBody>
      </p:sp>
      <p:sp>
        <p:nvSpPr>
          <p:cNvPr id="205924" name="Rectangle 100"/>
          <p:cNvSpPr>
            <a:spLocks noChangeArrowheads="1"/>
          </p:cNvSpPr>
          <p:nvPr/>
        </p:nvSpPr>
        <p:spPr bwMode="auto">
          <a:xfrm>
            <a:off x="7180263" y="598646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Fm</a:t>
            </a:r>
          </a:p>
        </p:txBody>
      </p:sp>
      <p:sp>
        <p:nvSpPr>
          <p:cNvPr id="205925" name="Rectangle 101"/>
          <p:cNvSpPr>
            <a:spLocks noChangeArrowheads="1"/>
          </p:cNvSpPr>
          <p:nvPr/>
        </p:nvSpPr>
        <p:spPr bwMode="auto">
          <a:xfrm>
            <a:off x="7570788" y="553561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Tm</a:t>
            </a:r>
          </a:p>
        </p:txBody>
      </p:sp>
      <p:sp>
        <p:nvSpPr>
          <p:cNvPr id="205926" name="Rectangle 102"/>
          <p:cNvSpPr>
            <a:spLocks noChangeArrowheads="1"/>
          </p:cNvSpPr>
          <p:nvPr/>
        </p:nvSpPr>
        <p:spPr bwMode="auto">
          <a:xfrm>
            <a:off x="7570788" y="598646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Md</a:t>
            </a:r>
          </a:p>
        </p:txBody>
      </p:sp>
      <p:sp>
        <p:nvSpPr>
          <p:cNvPr id="205927" name="Rectangle 103"/>
          <p:cNvSpPr>
            <a:spLocks noChangeArrowheads="1"/>
          </p:cNvSpPr>
          <p:nvPr/>
        </p:nvSpPr>
        <p:spPr bwMode="auto">
          <a:xfrm>
            <a:off x="6397625" y="5535613"/>
            <a:ext cx="354013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Dy</a:t>
            </a:r>
          </a:p>
        </p:txBody>
      </p:sp>
      <p:sp>
        <p:nvSpPr>
          <p:cNvPr id="205928" name="Rectangle 104"/>
          <p:cNvSpPr>
            <a:spLocks noChangeArrowheads="1"/>
          </p:cNvSpPr>
          <p:nvPr/>
        </p:nvSpPr>
        <p:spPr bwMode="auto">
          <a:xfrm>
            <a:off x="6397625" y="5986463"/>
            <a:ext cx="354013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Cf</a:t>
            </a:r>
          </a:p>
        </p:txBody>
      </p:sp>
      <p:sp>
        <p:nvSpPr>
          <p:cNvPr id="205929" name="Rectangle 105"/>
          <p:cNvSpPr>
            <a:spLocks noChangeArrowheads="1"/>
          </p:cNvSpPr>
          <p:nvPr/>
        </p:nvSpPr>
        <p:spPr bwMode="auto">
          <a:xfrm>
            <a:off x="6789738" y="553561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Ho</a:t>
            </a:r>
          </a:p>
        </p:txBody>
      </p:sp>
      <p:sp>
        <p:nvSpPr>
          <p:cNvPr id="205930" name="Rectangle 106"/>
          <p:cNvSpPr>
            <a:spLocks noChangeArrowheads="1"/>
          </p:cNvSpPr>
          <p:nvPr/>
        </p:nvSpPr>
        <p:spPr bwMode="auto">
          <a:xfrm>
            <a:off x="6789738" y="5986463"/>
            <a:ext cx="352425" cy="438150"/>
          </a:xfrm>
          <a:prstGeom prst="rect">
            <a:avLst/>
          </a:prstGeom>
          <a:solidFill>
            <a:srgbClr val="7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/>
            <a:r>
              <a:rPr lang="en-US" sz="1800"/>
              <a:t>Es</a:t>
            </a:r>
          </a:p>
        </p:txBody>
      </p:sp>
      <p:sp>
        <p:nvSpPr>
          <p:cNvPr id="205931" name="AutoShape 107"/>
          <p:cNvSpPr>
            <a:spLocks noChangeArrowheads="1"/>
          </p:cNvSpPr>
          <p:nvPr/>
        </p:nvSpPr>
        <p:spPr bwMode="auto">
          <a:xfrm>
            <a:off x="1739900" y="5816600"/>
            <a:ext cx="971550" cy="546100"/>
          </a:xfrm>
          <a:prstGeom prst="rightArrow">
            <a:avLst>
              <a:gd name="adj1" fmla="val 75000"/>
              <a:gd name="adj2" fmla="val 88962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lIns="90487" tIns="44450" rIns="90487" bIns="44450" anchor="ctr"/>
          <a:lstStyle/>
          <a:p>
            <a:pPr algn="ctr"/>
            <a:r>
              <a:rPr lang="en-US"/>
              <a:t>  f</a:t>
            </a:r>
          </a:p>
        </p:txBody>
      </p:sp>
      <p:sp>
        <p:nvSpPr>
          <p:cNvPr id="205932" name="AutoShape 108"/>
          <p:cNvSpPr>
            <a:spLocks noChangeArrowheads="1"/>
          </p:cNvSpPr>
          <p:nvPr/>
        </p:nvSpPr>
        <p:spPr bwMode="auto">
          <a:xfrm rot="16200000" flipH="1">
            <a:off x="450850" y="635000"/>
            <a:ext cx="850900" cy="876300"/>
          </a:xfrm>
          <a:prstGeom prst="rightArrow">
            <a:avLst>
              <a:gd name="adj1" fmla="val 75000"/>
              <a:gd name="adj2" fmla="val 50005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eaVert" wrap="none" lIns="90487" tIns="44450" rIns="90487" bIns="44450" anchor="ctr"/>
          <a:lstStyle/>
          <a:p>
            <a:pPr algn="ctr"/>
            <a:endParaRPr lang="en-US"/>
          </a:p>
          <a:p>
            <a:pPr algn="ctr"/>
            <a:r>
              <a:rPr lang="en-US"/>
              <a:t>s</a:t>
            </a:r>
          </a:p>
        </p:txBody>
      </p:sp>
      <p:sp>
        <p:nvSpPr>
          <p:cNvPr id="205933" name="AutoShape 109"/>
          <p:cNvSpPr>
            <a:spLocks noChangeArrowheads="1"/>
          </p:cNvSpPr>
          <p:nvPr/>
        </p:nvSpPr>
        <p:spPr bwMode="auto">
          <a:xfrm rot="16200000" flipH="1">
            <a:off x="3371850" y="2127250"/>
            <a:ext cx="1003300" cy="876300"/>
          </a:xfrm>
          <a:prstGeom prst="rightArrow">
            <a:avLst>
              <a:gd name="adj1" fmla="val 75000"/>
              <a:gd name="adj2" fmla="val 57252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eaVert" wrap="none" lIns="90487" tIns="44450" rIns="90487" bIns="44450" anchor="ctr"/>
          <a:lstStyle/>
          <a:p>
            <a:pPr algn="ctr"/>
            <a:endParaRPr lang="en-US"/>
          </a:p>
          <a:p>
            <a:pPr algn="ctr"/>
            <a:r>
              <a:rPr lang="en-US"/>
              <a:t>d</a:t>
            </a:r>
          </a:p>
        </p:txBody>
      </p:sp>
      <p:sp>
        <p:nvSpPr>
          <p:cNvPr id="205934" name="AutoShape 110"/>
          <p:cNvSpPr>
            <a:spLocks noChangeArrowheads="1"/>
          </p:cNvSpPr>
          <p:nvPr/>
        </p:nvSpPr>
        <p:spPr bwMode="auto">
          <a:xfrm rot="16200000" flipH="1">
            <a:off x="6680200" y="1219200"/>
            <a:ext cx="787400" cy="876300"/>
          </a:xfrm>
          <a:prstGeom prst="rightArrow">
            <a:avLst>
              <a:gd name="adj1" fmla="val 75000"/>
              <a:gd name="adj2" fmla="val 50005"/>
            </a:avLst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eaVert" wrap="none" lIns="90487" tIns="44450" rIns="90487" bIns="44450" anchor="ctr"/>
          <a:lstStyle/>
          <a:p>
            <a:pPr algn="ctr"/>
            <a:endParaRPr lang="en-US"/>
          </a:p>
          <a:p>
            <a:pPr algn="ctr"/>
            <a:r>
              <a:rPr lang="en-US"/>
              <a:t>p</a:t>
            </a:r>
          </a:p>
        </p:txBody>
      </p:sp>
    </p:spTree>
  </p:cSld>
  <p:clrMapOvr>
    <a:masterClrMapping/>
  </p:clrMapOvr>
  <p:transition>
    <p:pull dir="l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Aufbau examples</a:t>
            </a:r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flipV="1">
            <a:off x="1668463" y="2122488"/>
            <a:ext cx="0" cy="311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5211763" y="2530475"/>
            <a:ext cx="2095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>
            <a:off x="4891088" y="2530475"/>
            <a:ext cx="2095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>
            <a:off x="5532438" y="2530475"/>
            <a:ext cx="2095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5" name="Line 25"/>
          <p:cNvSpPr>
            <a:spLocks noChangeShapeType="1"/>
          </p:cNvSpPr>
          <p:nvPr/>
        </p:nvSpPr>
        <p:spPr bwMode="auto">
          <a:xfrm>
            <a:off x="4487863" y="2792413"/>
            <a:ext cx="2095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6" name="Line 26"/>
          <p:cNvSpPr>
            <a:spLocks noChangeShapeType="1"/>
          </p:cNvSpPr>
          <p:nvPr/>
        </p:nvSpPr>
        <p:spPr bwMode="auto">
          <a:xfrm>
            <a:off x="4487863" y="4441825"/>
            <a:ext cx="2095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7" name="Text Box 27"/>
          <p:cNvSpPr txBox="1">
            <a:spLocks noChangeArrowheads="1"/>
          </p:cNvSpPr>
          <p:nvPr/>
        </p:nvSpPr>
        <p:spPr bwMode="auto">
          <a:xfrm>
            <a:off x="4371975" y="4459288"/>
            <a:ext cx="4968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1</a:t>
            </a:r>
            <a:r>
              <a:rPr lang="en-US" sz="1800" i="1"/>
              <a:t>s</a:t>
            </a:r>
          </a:p>
        </p:txBody>
      </p:sp>
      <p:sp>
        <p:nvSpPr>
          <p:cNvPr id="163868" name="Text Box 28"/>
          <p:cNvSpPr txBox="1">
            <a:spLocks noChangeArrowheads="1"/>
          </p:cNvSpPr>
          <p:nvPr/>
        </p:nvSpPr>
        <p:spPr bwMode="auto">
          <a:xfrm>
            <a:off x="4368800" y="2871788"/>
            <a:ext cx="4968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2</a:t>
            </a:r>
            <a:r>
              <a:rPr lang="en-US" sz="1800" i="1"/>
              <a:t>s</a:t>
            </a:r>
          </a:p>
        </p:txBody>
      </p:sp>
      <p:sp>
        <p:nvSpPr>
          <p:cNvPr id="163870" name="Text Box 30"/>
          <p:cNvSpPr txBox="1">
            <a:spLocks noChangeArrowheads="1"/>
          </p:cNvSpPr>
          <p:nvPr/>
        </p:nvSpPr>
        <p:spPr bwMode="auto">
          <a:xfrm>
            <a:off x="5073650" y="2566988"/>
            <a:ext cx="5159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2</a:t>
            </a:r>
            <a:r>
              <a:rPr lang="en-US" sz="1800" i="1"/>
              <a:t>p</a:t>
            </a:r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>
            <a:off x="3175000" y="2530475"/>
            <a:ext cx="2095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5" name="Line 35"/>
          <p:cNvSpPr>
            <a:spLocks noChangeShapeType="1"/>
          </p:cNvSpPr>
          <p:nvPr/>
        </p:nvSpPr>
        <p:spPr bwMode="auto">
          <a:xfrm>
            <a:off x="2854325" y="2530475"/>
            <a:ext cx="2095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>
            <a:off x="3495675" y="2530475"/>
            <a:ext cx="2095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7" name="Line 37"/>
          <p:cNvSpPr>
            <a:spLocks noChangeShapeType="1"/>
          </p:cNvSpPr>
          <p:nvPr/>
        </p:nvSpPr>
        <p:spPr bwMode="auto">
          <a:xfrm>
            <a:off x="2451100" y="2792413"/>
            <a:ext cx="2095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8" name="Line 38"/>
          <p:cNvSpPr>
            <a:spLocks noChangeShapeType="1"/>
          </p:cNvSpPr>
          <p:nvPr/>
        </p:nvSpPr>
        <p:spPr bwMode="auto">
          <a:xfrm>
            <a:off x="2451100" y="4441825"/>
            <a:ext cx="2095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9" name="Text Box 39"/>
          <p:cNvSpPr txBox="1">
            <a:spLocks noChangeArrowheads="1"/>
          </p:cNvSpPr>
          <p:nvPr/>
        </p:nvSpPr>
        <p:spPr bwMode="auto">
          <a:xfrm>
            <a:off x="2335213" y="4459288"/>
            <a:ext cx="4968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1</a:t>
            </a:r>
            <a:r>
              <a:rPr lang="en-US" sz="1800" i="1"/>
              <a:t>s</a:t>
            </a:r>
          </a:p>
        </p:txBody>
      </p:sp>
      <p:sp>
        <p:nvSpPr>
          <p:cNvPr id="163880" name="Text Box 40"/>
          <p:cNvSpPr txBox="1">
            <a:spLocks noChangeArrowheads="1"/>
          </p:cNvSpPr>
          <p:nvPr/>
        </p:nvSpPr>
        <p:spPr bwMode="auto">
          <a:xfrm>
            <a:off x="2332038" y="2871788"/>
            <a:ext cx="4445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r>
              <a:rPr lang="en-US" sz="1800" i="1"/>
              <a:t>s</a:t>
            </a:r>
            <a:endParaRPr lang="en-US" sz="1800"/>
          </a:p>
        </p:txBody>
      </p:sp>
      <p:sp>
        <p:nvSpPr>
          <p:cNvPr id="163881" name="Text Box 41"/>
          <p:cNvSpPr txBox="1">
            <a:spLocks noChangeArrowheads="1"/>
          </p:cNvSpPr>
          <p:nvPr/>
        </p:nvSpPr>
        <p:spPr bwMode="auto">
          <a:xfrm>
            <a:off x="3036888" y="2566988"/>
            <a:ext cx="463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r>
              <a:rPr lang="en-US" sz="1800" i="1"/>
              <a:t>p</a:t>
            </a:r>
          </a:p>
        </p:txBody>
      </p:sp>
      <p:sp>
        <p:nvSpPr>
          <p:cNvPr id="163884" name="Line 44"/>
          <p:cNvSpPr>
            <a:spLocks noChangeShapeType="1"/>
          </p:cNvSpPr>
          <p:nvPr/>
        </p:nvSpPr>
        <p:spPr bwMode="auto">
          <a:xfrm>
            <a:off x="7248525" y="2530475"/>
            <a:ext cx="2095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5" name="Line 45"/>
          <p:cNvSpPr>
            <a:spLocks noChangeShapeType="1"/>
          </p:cNvSpPr>
          <p:nvPr/>
        </p:nvSpPr>
        <p:spPr bwMode="auto">
          <a:xfrm>
            <a:off x="6927850" y="2530475"/>
            <a:ext cx="2095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6" name="Line 46"/>
          <p:cNvSpPr>
            <a:spLocks noChangeShapeType="1"/>
          </p:cNvSpPr>
          <p:nvPr/>
        </p:nvSpPr>
        <p:spPr bwMode="auto">
          <a:xfrm>
            <a:off x="7569200" y="2530475"/>
            <a:ext cx="2095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7" name="Line 47"/>
          <p:cNvSpPr>
            <a:spLocks noChangeShapeType="1"/>
          </p:cNvSpPr>
          <p:nvPr/>
        </p:nvSpPr>
        <p:spPr bwMode="auto">
          <a:xfrm>
            <a:off x="6524625" y="2792413"/>
            <a:ext cx="2095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8" name="Line 48"/>
          <p:cNvSpPr>
            <a:spLocks noChangeShapeType="1"/>
          </p:cNvSpPr>
          <p:nvPr/>
        </p:nvSpPr>
        <p:spPr bwMode="auto">
          <a:xfrm>
            <a:off x="6524625" y="4441825"/>
            <a:ext cx="2095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9" name="Text Box 49"/>
          <p:cNvSpPr txBox="1">
            <a:spLocks noChangeArrowheads="1"/>
          </p:cNvSpPr>
          <p:nvPr/>
        </p:nvSpPr>
        <p:spPr bwMode="auto">
          <a:xfrm>
            <a:off x="6408738" y="4459288"/>
            <a:ext cx="514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1</a:t>
            </a:r>
            <a:r>
              <a:rPr lang="en-US" sz="1800" i="1"/>
              <a:t>s</a:t>
            </a:r>
          </a:p>
        </p:txBody>
      </p:sp>
      <p:sp>
        <p:nvSpPr>
          <p:cNvPr id="163890" name="Text Box 50"/>
          <p:cNvSpPr txBox="1">
            <a:spLocks noChangeArrowheads="1"/>
          </p:cNvSpPr>
          <p:nvPr/>
        </p:nvSpPr>
        <p:spPr bwMode="auto">
          <a:xfrm>
            <a:off x="6405563" y="2871788"/>
            <a:ext cx="4953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2</a:t>
            </a:r>
            <a:r>
              <a:rPr lang="en-US" sz="1800" i="1"/>
              <a:t>s</a:t>
            </a:r>
          </a:p>
        </p:txBody>
      </p:sp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7110413" y="2566988"/>
            <a:ext cx="5334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2</a:t>
            </a:r>
            <a:r>
              <a:rPr lang="en-US" sz="1800" i="1"/>
              <a:t>p</a:t>
            </a:r>
          </a:p>
        </p:txBody>
      </p:sp>
      <p:sp>
        <p:nvSpPr>
          <p:cNvPr id="163892" name="Line 52"/>
          <p:cNvSpPr>
            <a:spLocks noChangeShapeType="1"/>
          </p:cNvSpPr>
          <p:nvPr/>
        </p:nvSpPr>
        <p:spPr bwMode="auto">
          <a:xfrm>
            <a:off x="5045075" y="2278063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3" name="Line 53"/>
          <p:cNvSpPr>
            <a:spLocks noChangeShapeType="1"/>
          </p:cNvSpPr>
          <p:nvPr/>
        </p:nvSpPr>
        <p:spPr bwMode="auto">
          <a:xfrm flipV="1">
            <a:off x="2919413" y="2274888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4" name="Line 54"/>
          <p:cNvSpPr>
            <a:spLocks noChangeShapeType="1"/>
          </p:cNvSpPr>
          <p:nvPr/>
        </p:nvSpPr>
        <p:spPr bwMode="auto">
          <a:xfrm>
            <a:off x="2484438" y="4178300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5" name="Line 55"/>
          <p:cNvSpPr>
            <a:spLocks noChangeShapeType="1"/>
          </p:cNvSpPr>
          <p:nvPr/>
        </p:nvSpPr>
        <p:spPr bwMode="auto">
          <a:xfrm flipV="1">
            <a:off x="2619375" y="4176713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8" name="Line 58"/>
          <p:cNvSpPr>
            <a:spLocks noChangeShapeType="1"/>
          </p:cNvSpPr>
          <p:nvPr/>
        </p:nvSpPr>
        <p:spPr bwMode="auto">
          <a:xfrm>
            <a:off x="2463800" y="2555875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99" name="Line 59"/>
          <p:cNvSpPr>
            <a:spLocks noChangeShapeType="1"/>
          </p:cNvSpPr>
          <p:nvPr/>
        </p:nvSpPr>
        <p:spPr bwMode="auto">
          <a:xfrm flipV="1">
            <a:off x="2598738" y="2554288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0" name="Line 60"/>
          <p:cNvSpPr>
            <a:spLocks noChangeShapeType="1"/>
          </p:cNvSpPr>
          <p:nvPr/>
        </p:nvSpPr>
        <p:spPr bwMode="auto">
          <a:xfrm flipV="1">
            <a:off x="3262313" y="2270125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1" name="Line 61"/>
          <p:cNvSpPr>
            <a:spLocks noChangeShapeType="1"/>
          </p:cNvSpPr>
          <p:nvPr/>
        </p:nvSpPr>
        <p:spPr bwMode="auto">
          <a:xfrm flipV="1">
            <a:off x="4932363" y="2270125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3" name="Line 63"/>
          <p:cNvSpPr>
            <a:spLocks noChangeShapeType="1"/>
          </p:cNvSpPr>
          <p:nvPr/>
        </p:nvSpPr>
        <p:spPr bwMode="auto">
          <a:xfrm>
            <a:off x="4532313" y="4156075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4" name="Line 64"/>
          <p:cNvSpPr>
            <a:spLocks noChangeShapeType="1"/>
          </p:cNvSpPr>
          <p:nvPr/>
        </p:nvSpPr>
        <p:spPr bwMode="auto">
          <a:xfrm flipV="1">
            <a:off x="4667250" y="4154488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6" name="Line 66"/>
          <p:cNvSpPr>
            <a:spLocks noChangeShapeType="1"/>
          </p:cNvSpPr>
          <p:nvPr/>
        </p:nvSpPr>
        <p:spPr bwMode="auto">
          <a:xfrm>
            <a:off x="4511675" y="2533650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7" name="Line 67"/>
          <p:cNvSpPr>
            <a:spLocks noChangeShapeType="1"/>
          </p:cNvSpPr>
          <p:nvPr/>
        </p:nvSpPr>
        <p:spPr bwMode="auto">
          <a:xfrm flipV="1">
            <a:off x="4646613" y="2532063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8" name="Line 68"/>
          <p:cNvSpPr>
            <a:spLocks noChangeShapeType="1"/>
          </p:cNvSpPr>
          <p:nvPr/>
        </p:nvSpPr>
        <p:spPr bwMode="auto">
          <a:xfrm flipV="1">
            <a:off x="5310188" y="2282825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9" name="Line 69"/>
          <p:cNvSpPr>
            <a:spLocks noChangeShapeType="1"/>
          </p:cNvSpPr>
          <p:nvPr/>
        </p:nvSpPr>
        <p:spPr bwMode="auto">
          <a:xfrm flipV="1">
            <a:off x="5619750" y="2278063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1" name="Line 91"/>
          <p:cNvSpPr>
            <a:spLocks noChangeShapeType="1"/>
          </p:cNvSpPr>
          <p:nvPr/>
        </p:nvSpPr>
        <p:spPr bwMode="auto">
          <a:xfrm>
            <a:off x="6546850" y="4152900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2" name="Line 92"/>
          <p:cNvSpPr>
            <a:spLocks noChangeShapeType="1"/>
          </p:cNvSpPr>
          <p:nvPr/>
        </p:nvSpPr>
        <p:spPr bwMode="auto">
          <a:xfrm flipV="1">
            <a:off x="6681788" y="4151313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4" name="Line 94"/>
          <p:cNvSpPr>
            <a:spLocks noChangeShapeType="1"/>
          </p:cNvSpPr>
          <p:nvPr/>
        </p:nvSpPr>
        <p:spPr bwMode="auto">
          <a:xfrm>
            <a:off x="6546850" y="2551113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5" name="Line 95"/>
          <p:cNvSpPr>
            <a:spLocks noChangeShapeType="1"/>
          </p:cNvSpPr>
          <p:nvPr/>
        </p:nvSpPr>
        <p:spPr bwMode="auto">
          <a:xfrm flipV="1">
            <a:off x="6681788" y="2549525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7" name="Line 97"/>
          <p:cNvSpPr>
            <a:spLocks noChangeShapeType="1"/>
          </p:cNvSpPr>
          <p:nvPr/>
        </p:nvSpPr>
        <p:spPr bwMode="auto">
          <a:xfrm>
            <a:off x="6962775" y="2273300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8" name="Line 98"/>
          <p:cNvSpPr>
            <a:spLocks noChangeShapeType="1"/>
          </p:cNvSpPr>
          <p:nvPr/>
        </p:nvSpPr>
        <p:spPr bwMode="auto">
          <a:xfrm flipV="1">
            <a:off x="7097713" y="2271713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0" name="Line 100"/>
          <p:cNvSpPr>
            <a:spLocks noChangeShapeType="1"/>
          </p:cNvSpPr>
          <p:nvPr/>
        </p:nvSpPr>
        <p:spPr bwMode="auto">
          <a:xfrm>
            <a:off x="7277100" y="2273300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1" name="Line 101"/>
          <p:cNvSpPr>
            <a:spLocks noChangeShapeType="1"/>
          </p:cNvSpPr>
          <p:nvPr/>
        </p:nvSpPr>
        <p:spPr bwMode="auto">
          <a:xfrm flipV="1">
            <a:off x="7412038" y="2271713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" name="Line 102"/>
          <p:cNvSpPr>
            <a:spLocks noChangeShapeType="1"/>
          </p:cNvSpPr>
          <p:nvPr/>
        </p:nvSpPr>
        <p:spPr bwMode="auto">
          <a:xfrm flipV="1">
            <a:off x="7599363" y="2273300"/>
            <a:ext cx="0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3" name="Text Box 103"/>
          <p:cNvSpPr txBox="1">
            <a:spLocks noChangeArrowheads="1"/>
          </p:cNvSpPr>
          <p:nvPr/>
        </p:nvSpPr>
        <p:spPr bwMode="auto">
          <a:xfrm rot="-5400000">
            <a:off x="673100" y="3443288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163944" name="Text Box 104"/>
          <p:cNvSpPr txBox="1">
            <a:spLocks noChangeArrowheads="1"/>
          </p:cNvSpPr>
          <p:nvPr/>
        </p:nvSpPr>
        <p:spPr bwMode="auto">
          <a:xfrm>
            <a:off x="2393950" y="5186363"/>
            <a:ext cx="4406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		   O		     F</a:t>
            </a:r>
          </a:p>
        </p:txBody>
      </p:sp>
    </p:spTree>
  </p:cSld>
  <p:clrMapOvr>
    <a:masterClrMapping/>
  </p:clrMapOvr>
  <p:transition>
    <p:pull dir="l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electron configurations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92225"/>
            <a:ext cx="8077200" cy="4800600"/>
          </a:xfrm>
        </p:spPr>
        <p:txBody>
          <a:bodyPr/>
          <a:lstStyle/>
          <a:p>
            <a:r>
              <a:rPr lang="en-US"/>
              <a:t>Electron configurations can be written for atoms or ions.</a:t>
            </a:r>
          </a:p>
          <a:p>
            <a:endParaRPr lang="en-US" sz="1400"/>
          </a:p>
          <a:p>
            <a:pPr>
              <a:buFontTx/>
              <a:buChar char="•"/>
            </a:pPr>
            <a:r>
              <a:rPr lang="en-US"/>
              <a:t>Start with the ground-state configuration for the atom.</a:t>
            </a:r>
          </a:p>
          <a:p>
            <a:endParaRPr lang="en-US" sz="1400"/>
          </a:p>
          <a:p>
            <a:pPr>
              <a:buFontTx/>
              <a:buChar char="•"/>
            </a:pPr>
            <a:r>
              <a:rPr lang="en-US"/>
              <a:t>For positively-charged cations, remove a number of the outermost electrons equal to the charge.</a:t>
            </a:r>
          </a:p>
          <a:p>
            <a:endParaRPr lang="en-US" sz="1400"/>
          </a:p>
          <a:p>
            <a:pPr>
              <a:buFontTx/>
              <a:buChar char="•"/>
            </a:pPr>
            <a:r>
              <a:rPr lang="en-US"/>
              <a:t>For negatively-charged anions, add a number of outermost electrons equal to the charge.</a:t>
            </a:r>
          </a:p>
        </p:txBody>
      </p:sp>
    </p:spTree>
  </p:cSld>
  <p:clrMapOvr>
    <a:masterClrMapping/>
  </p:clrMapOvr>
  <p:transition>
    <p:pull dir="l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electron configurations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316038"/>
            <a:ext cx="8583612" cy="480060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-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</a:t>
            </a:r>
            <a:r>
              <a:rPr 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endParaRPr lang="en-US"/>
          </a:p>
          <a:p>
            <a:endParaRPr lang="en-US" sz="1200"/>
          </a:p>
          <a:p>
            <a:r>
              <a:rPr lang="en-US"/>
              <a:t>	First, write the electron configuration for chlorine:</a:t>
            </a:r>
          </a:p>
          <a:p>
            <a:endParaRPr lang="en-US" sz="1200"/>
          </a:p>
          <a:p>
            <a:r>
              <a:rPr lang="en-US"/>
              <a:t>	Cl	17 </a:t>
            </a:r>
            <a:r>
              <a:rPr lang="en-US" i="1"/>
              <a:t>e</a:t>
            </a:r>
            <a:r>
              <a:rPr lang="en-US" baseline="30000"/>
              <a:t>-</a:t>
            </a:r>
            <a:endParaRPr lang="en-US"/>
          </a:p>
          <a:p>
            <a:endParaRPr lang="en-US" sz="800"/>
          </a:p>
          <a:p>
            <a:r>
              <a:rPr lang="en-US"/>
              <a:t> 		1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 i="1"/>
              <a:t>s </a:t>
            </a:r>
            <a:r>
              <a:rPr lang="en-US" baseline="30000"/>
              <a:t>2 </a:t>
            </a:r>
            <a:r>
              <a:rPr lang="en-US"/>
              <a:t>2</a:t>
            </a:r>
            <a:r>
              <a:rPr lang="en-US" i="1"/>
              <a:t>p </a:t>
            </a:r>
            <a:r>
              <a:rPr lang="en-US" baseline="30000"/>
              <a:t>6</a:t>
            </a:r>
            <a:r>
              <a:rPr lang="en-US"/>
              <a:t> 3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p </a:t>
            </a:r>
            <a:r>
              <a:rPr lang="en-US" baseline="30000"/>
              <a:t>5 </a:t>
            </a:r>
            <a:r>
              <a:rPr lang="en-US" b="1"/>
              <a:t> or</a:t>
            </a:r>
            <a:r>
              <a:rPr lang="en-US"/>
              <a:t>  [Ne] 3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p </a:t>
            </a:r>
            <a:r>
              <a:rPr lang="en-US" baseline="30000"/>
              <a:t>5</a:t>
            </a:r>
            <a:endParaRPr lang="en-US"/>
          </a:p>
          <a:p>
            <a:endParaRPr lang="en-US" sz="1400"/>
          </a:p>
          <a:p>
            <a:r>
              <a:rPr lang="en-US"/>
              <a:t>	Because the charge is 1-,  add one electron.</a:t>
            </a:r>
          </a:p>
          <a:p>
            <a:endParaRPr lang="en-US"/>
          </a:p>
          <a:p>
            <a:r>
              <a:rPr lang="en-US"/>
              <a:t>		Cl</a:t>
            </a:r>
            <a:r>
              <a:rPr lang="en-US" baseline="30000"/>
              <a:t>-</a:t>
            </a:r>
            <a:r>
              <a:rPr lang="en-US"/>
              <a:t>	1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 i="1"/>
              <a:t>s </a:t>
            </a:r>
            <a:r>
              <a:rPr lang="en-US" baseline="30000"/>
              <a:t>2 </a:t>
            </a:r>
            <a:r>
              <a:rPr lang="en-US"/>
              <a:t>2</a:t>
            </a:r>
            <a:r>
              <a:rPr lang="en-US" i="1"/>
              <a:t>p </a:t>
            </a:r>
            <a:r>
              <a:rPr lang="en-US" baseline="30000"/>
              <a:t>6</a:t>
            </a:r>
            <a:r>
              <a:rPr lang="en-US"/>
              <a:t> 3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p </a:t>
            </a:r>
            <a:r>
              <a:rPr lang="en-US" baseline="30000"/>
              <a:t>6 </a:t>
            </a:r>
          </a:p>
          <a:p>
            <a:endParaRPr lang="en-US" sz="800" baseline="30000"/>
          </a:p>
          <a:p>
            <a:r>
              <a:rPr lang="en-US" b="1"/>
              <a:t>			or</a:t>
            </a:r>
            <a:r>
              <a:rPr lang="en-US"/>
              <a:t>   [Ne] 3</a:t>
            </a:r>
            <a:r>
              <a:rPr lang="en-US" i="1"/>
              <a:t>s 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p </a:t>
            </a:r>
            <a:r>
              <a:rPr lang="en-US" baseline="30000"/>
              <a:t>6</a:t>
            </a:r>
            <a:r>
              <a:rPr lang="en-US" b="1"/>
              <a:t>  or </a:t>
            </a:r>
            <a:r>
              <a:rPr lang="en-US"/>
              <a:t>  [Ar]</a:t>
            </a:r>
          </a:p>
        </p:txBody>
      </p:sp>
    </p:spTree>
  </p:cSld>
  <p:clrMapOvr>
    <a:masterClrMapping/>
  </p:clrMapOvr>
  <p:transition>
    <p:pull dir="l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758825"/>
          </a:xfrm>
        </p:spPr>
        <p:txBody>
          <a:bodyPr/>
          <a:lstStyle/>
          <a:p>
            <a:r>
              <a:rPr lang="en-US"/>
              <a:t>Writing electron configurations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058863"/>
            <a:ext cx="8585200" cy="531495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- Ba</a:t>
            </a:r>
            <a:r>
              <a:rPr 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  <a:endParaRPr lang="en-US"/>
          </a:p>
          <a:p>
            <a:r>
              <a:rPr lang="en-US" sz="1200"/>
              <a:t>	</a:t>
            </a:r>
          </a:p>
          <a:p>
            <a:r>
              <a:rPr lang="en-US"/>
              <a:t>	</a:t>
            </a:r>
            <a:r>
              <a:rPr lang="en-US" sz="2400"/>
              <a:t>First, write the electron configuration for barium.</a:t>
            </a:r>
          </a:p>
          <a:p>
            <a:endParaRPr lang="en-US" sz="1200"/>
          </a:p>
          <a:p>
            <a:r>
              <a:rPr lang="en-US"/>
              <a:t>Ba	56 </a:t>
            </a:r>
            <a:r>
              <a:rPr lang="en-US" i="1"/>
              <a:t>e</a:t>
            </a:r>
            <a:r>
              <a:rPr lang="en-US" baseline="30000"/>
              <a:t>-</a:t>
            </a:r>
            <a:endParaRPr lang="en-US"/>
          </a:p>
          <a:p>
            <a:endParaRPr lang="en-US" sz="800"/>
          </a:p>
          <a:p>
            <a:r>
              <a:rPr lang="en-US"/>
              <a:t>1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 i="1"/>
              <a:t>s</a:t>
            </a:r>
            <a:r>
              <a:rPr lang="en-US" baseline="30000"/>
              <a:t>2 </a:t>
            </a:r>
            <a:r>
              <a:rPr lang="en-US"/>
              <a:t>2</a:t>
            </a:r>
            <a:r>
              <a:rPr lang="en-US" i="1"/>
              <a:t>p</a:t>
            </a:r>
            <a:r>
              <a:rPr lang="en-US" baseline="30000"/>
              <a:t>6</a:t>
            </a:r>
            <a:r>
              <a:rPr lang="en-US"/>
              <a:t> 3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p</a:t>
            </a:r>
            <a:r>
              <a:rPr lang="en-US" baseline="30000"/>
              <a:t>6 </a:t>
            </a:r>
            <a:r>
              <a:rPr lang="en-US"/>
              <a:t>4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d</a:t>
            </a:r>
            <a:r>
              <a:rPr lang="en-US" baseline="30000"/>
              <a:t>10</a:t>
            </a:r>
            <a:r>
              <a:rPr lang="en-US"/>
              <a:t> 4</a:t>
            </a:r>
            <a:r>
              <a:rPr lang="en-US" i="1"/>
              <a:t>p</a:t>
            </a:r>
            <a:r>
              <a:rPr lang="en-US" baseline="30000"/>
              <a:t>6 </a:t>
            </a:r>
            <a:r>
              <a:rPr lang="en-US"/>
              <a:t>5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 4</a:t>
            </a:r>
            <a:r>
              <a:rPr lang="en-US" i="1"/>
              <a:t>d</a:t>
            </a:r>
            <a:r>
              <a:rPr lang="en-US" baseline="30000"/>
              <a:t>10</a:t>
            </a:r>
            <a:r>
              <a:rPr lang="en-US"/>
              <a:t> 5</a:t>
            </a:r>
            <a:r>
              <a:rPr lang="en-US" i="1"/>
              <a:t>p</a:t>
            </a:r>
            <a:r>
              <a:rPr lang="en-US" baseline="30000"/>
              <a:t>6 </a:t>
            </a:r>
            <a:r>
              <a:rPr lang="en-US"/>
              <a:t>6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 baseline="30000"/>
              <a:t> </a:t>
            </a:r>
            <a:endParaRPr lang="en-US" sz="800"/>
          </a:p>
          <a:p>
            <a:endParaRPr lang="en-US" sz="800"/>
          </a:p>
          <a:p>
            <a:r>
              <a:rPr lang="en-US"/>
              <a:t>			</a:t>
            </a:r>
            <a:r>
              <a:rPr lang="en-US" b="1"/>
              <a:t>or  </a:t>
            </a:r>
            <a:r>
              <a:rPr lang="en-US"/>
              <a:t>[Xe] 6</a:t>
            </a:r>
            <a:r>
              <a:rPr lang="en-US" i="1"/>
              <a:t>s</a:t>
            </a:r>
            <a:r>
              <a:rPr lang="en-US" baseline="30000"/>
              <a:t>2</a:t>
            </a:r>
          </a:p>
          <a:p>
            <a:endParaRPr lang="en-US" sz="1200"/>
          </a:p>
          <a:p>
            <a:r>
              <a:rPr lang="en-US" sz="2400"/>
              <a:t>Because the charge is 2+,  remove two electrons.</a:t>
            </a:r>
          </a:p>
          <a:p>
            <a:endParaRPr lang="en-US" sz="1200"/>
          </a:p>
          <a:p>
            <a:r>
              <a:rPr lang="en-US"/>
              <a:t>Ba</a:t>
            </a:r>
            <a:r>
              <a:rPr lang="en-US" baseline="30000"/>
              <a:t>2+</a:t>
            </a:r>
            <a:r>
              <a:rPr lang="en-US"/>
              <a:t>		</a:t>
            </a:r>
          </a:p>
          <a:p>
            <a:endParaRPr lang="en-US" sz="800"/>
          </a:p>
          <a:p>
            <a:r>
              <a:rPr lang="en-US"/>
              <a:t>	1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 i="1"/>
              <a:t>s</a:t>
            </a:r>
            <a:r>
              <a:rPr lang="en-US" baseline="30000"/>
              <a:t>2 </a:t>
            </a:r>
            <a:r>
              <a:rPr lang="en-US"/>
              <a:t>2</a:t>
            </a:r>
            <a:r>
              <a:rPr lang="en-US" i="1"/>
              <a:t>p</a:t>
            </a:r>
            <a:r>
              <a:rPr lang="en-US" baseline="30000"/>
              <a:t>6</a:t>
            </a:r>
            <a:r>
              <a:rPr lang="en-US"/>
              <a:t> 3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p</a:t>
            </a:r>
            <a:r>
              <a:rPr lang="en-US" baseline="30000"/>
              <a:t>6 </a:t>
            </a:r>
            <a:r>
              <a:rPr lang="en-US"/>
              <a:t>4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 3</a:t>
            </a:r>
            <a:r>
              <a:rPr lang="en-US" i="1"/>
              <a:t>d</a:t>
            </a:r>
            <a:r>
              <a:rPr lang="en-US" baseline="30000"/>
              <a:t>10</a:t>
            </a:r>
            <a:r>
              <a:rPr lang="en-US"/>
              <a:t> 4</a:t>
            </a:r>
            <a:r>
              <a:rPr lang="en-US" i="1"/>
              <a:t>p</a:t>
            </a:r>
            <a:r>
              <a:rPr lang="en-US" baseline="30000"/>
              <a:t>6 </a:t>
            </a:r>
            <a:r>
              <a:rPr lang="en-US"/>
              <a:t>5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 4</a:t>
            </a:r>
            <a:r>
              <a:rPr lang="en-US" i="1"/>
              <a:t>d</a:t>
            </a:r>
            <a:r>
              <a:rPr lang="en-US" baseline="30000"/>
              <a:t>10</a:t>
            </a:r>
            <a:r>
              <a:rPr lang="en-US"/>
              <a:t> 5</a:t>
            </a:r>
            <a:r>
              <a:rPr lang="en-US" i="1"/>
              <a:t>p</a:t>
            </a:r>
            <a:r>
              <a:rPr lang="en-US" baseline="30000"/>
              <a:t>6</a:t>
            </a:r>
            <a:endParaRPr lang="en-US" sz="800"/>
          </a:p>
          <a:p>
            <a:endParaRPr lang="en-US" sz="800"/>
          </a:p>
          <a:p>
            <a:r>
              <a:rPr lang="en-US"/>
              <a:t>			</a:t>
            </a:r>
            <a:r>
              <a:rPr lang="en-US" b="1"/>
              <a:t>or  </a:t>
            </a:r>
            <a:r>
              <a:rPr lang="en-US"/>
              <a:t>[Xe]   </a:t>
            </a:r>
            <a:r>
              <a:rPr lang="en-US" b="1"/>
              <a:t>or</a:t>
            </a:r>
            <a:r>
              <a:rPr lang="en-US"/>
              <a:t>   [Kr] 5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 4</a:t>
            </a:r>
            <a:r>
              <a:rPr lang="en-US" i="1"/>
              <a:t>d</a:t>
            </a:r>
            <a:r>
              <a:rPr lang="en-US" baseline="30000"/>
              <a:t>10</a:t>
            </a:r>
            <a:r>
              <a:rPr lang="en-US"/>
              <a:t> 5</a:t>
            </a:r>
            <a:r>
              <a:rPr lang="en-US" i="1"/>
              <a:t>p</a:t>
            </a:r>
            <a:r>
              <a:rPr lang="en-US" baseline="30000"/>
              <a:t>6</a:t>
            </a:r>
          </a:p>
        </p:txBody>
      </p:sp>
    </p:spTree>
  </p:cSld>
  <p:clrMapOvr>
    <a:masterClrMapping/>
  </p:clrMapOvr>
  <p:transition>
    <p:pull dir="l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635000"/>
          </a:xfrm>
        </p:spPr>
        <p:txBody>
          <a:bodyPr/>
          <a:lstStyle/>
          <a:p>
            <a:r>
              <a:rPr lang="en-US"/>
              <a:t>Hund’s Rule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011238"/>
            <a:ext cx="8216900" cy="4800600"/>
          </a:xfrm>
        </p:spPr>
        <p:txBody>
          <a:bodyPr/>
          <a:lstStyle/>
          <a:p>
            <a:r>
              <a:rPr lang="en-US" sz="3200"/>
              <a:t>When putting electrons into orbitals with the same energy, place one electron in each orbital before pairing them up.  The lone electrons will have the same direction of spin.</a:t>
            </a:r>
          </a:p>
          <a:p>
            <a:endParaRPr lang="en-US" sz="1800"/>
          </a:p>
          <a:p>
            <a:r>
              <a:rPr lang="en-US"/>
              <a:t>	The existence of </a:t>
            </a:r>
          </a:p>
          <a:p>
            <a:r>
              <a:rPr lang="en-US"/>
              <a:t>	unpaired electrons </a:t>
            </a:r>
          </a:p>
          <a:p>
            <a:r>
              <a:rPr lang="en-US"/>
              <a:t>	can be tested for </a:t>
            </a:r>
          </a:p>
          <a:p>
            <a:r>
              <a:rPr lang="en-US"/>
              <a:t>	since each acts like </a:t>
            </a:r>
          </a:p>
          <a:p>
            <a:r>
              <a:rPr lang="en-US"/>
              <a:t>	a tiny electromagnet.</a:t>
            </a:r>
          </a:p>
          <a:p>
            <a:endParaRPr lang="en-US" sz="800"/>
          </a:p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/>
          </a:p>
        </p:txBody>
      </p:sp>
    </p:spTree>
  </p:cSld>
  <p:clrMapOvr>
    <a:masterClrMapping/>
  </p:clrMapOvr>
  <p:transition>
    <p:pull dir="l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654050"/>
          </a:xfrm>
        </p:spPr>
        <p:txBody>
          <a:bodyPr/>
          <a:lstStyle/>
          <a:p>
            <a:r>
              <a:rPr lang="en-US"/>
              <a:t>Hund’s Rule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011238"/>
            <a:ext cx="8216900" cy="4800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dirty="0">
                <a:cs typeface="Arial" charset="0"/>
              </a:rPr>
              <a:t>Magnetism results from unpaired electrons in the ground state.</a:t>
            </a:r>
          </a:p>
          <a:p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Paramagnetic</a:t>
            </a:r>
            <a:r>
              <a:rPr lang="en-US" sz="3200" dirty="0"/>
              <a:t> - attracted to magnetic field.  Indicates the presence of unpaired electrons</a:t>
            </a:r>
            <a:r>
              <a:rPr lang="en-US" dirty="0"/>
              <a:t>.  Temporary!</a:t>
            </a:r>
          </a:p>
          <a:p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Diamagnetic</a:t>
            </a:r>
            <a:r>
              <a:rPr lang="en-US" sz="3200" dirty="0"/>
              <a:t> - unaffected by a magnetic field.  Indicates that all electrons are paired.</a:t>
            </a:r>
          </a:p>
          <a:p>
            <a:r>
              <a:rPr lang="en-US" sz="3200" b="1" dirty="0">
                <a:solidFill>
                  <a:schemeClr val="accent1"/>
                </a:solidFill>
                <a:cs typeface="Arial" charset="0"/>
              </a:rPr>
              <a:t>Ferromagnet </a:t>
            </a:r>
            <a:r>
              <a:rPr lang="en-US" sz="3200" b="1" dirty="0">
                <a:cs typeface="Arial" charset="0"/>
              </a:rPr>
              <a:t>-</a:t>
            </a:r>
            <a:r>
              <a:rPr lang="en-US" sz="3200" dirty="0">
                <a:cs typeface="Arial" charset="0"/>
              </a:rPr>
              <a:t> When there are multiple unpaired electrons (like in iron), this results </a:t>
            </a:r>
            <a:r>
              <a:rPr lang="en-US" sz="3200">
                <a:cs typeface="Arial" charset="0"/>
              </a:rPr>
              <a:t>in a permanent </a:t>
            </a:r>
            <a:r>
              <a:rPr lang="en-US" sz="3200" dirty="0">
                <a:cs typeface="Arial" charset="0"/>
              </a:rPr>
              <a:t>magnet</a:t>
            </a:r>
            <a:endParaRPr lang="en-US" sz="3200" dirty="0"/>
          </a:p>
        </p:txBody>
      </p:sp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Photoelectric Effect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/>
              <a:t>Einstein successfully explained the photoelectric effect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/>
              <a:t>Light is composed of packets of energy quantum called photons.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/>
              <a:t>Each photon carries a specific energy related to its wavelength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400" dirty="0"/>
              <a:t>photons of short wavelength (blue light) carry more energy than long wavelength (red light) photons.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/>
              <a:t>The energy of the photon determines if electricity flows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400" dirty="0"/>
              <a:t>Not the amount of 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Orbital Notation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5" y="1336675"/>
            <a:ext cx="7532688" cy="43830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3200"/>
              <a:t>A simple method used to show only the electrons in the highest main energy level.  </a:t>
            </a:r>
            <a:r>
              <a:rPr lang="en-US" sz="3200">
                <a:solidFill>
                  <a:srgbClr val="0000FF"/>
                </a:solidFill>
              </a:rPr>
              <a:t>The d and f sublevels are not shown </a:t>
            </a:r>
            <a:r>
              <a:rPr lang="en-US" sz="3200" b="1" i="1">
                <a:solidFill>
                  <a:srgbClr val="0000FF"/>
                </a:solidFill>
              </a:rPr>
              <a:t>unless</a:t>
            </a:r>
            <a:r>
              <a:rPr lang="en-US" sz="3200">
                <a:solidFill>
                  <a:srgbClr val="0000FF"/>
                </a:solidFill>
              </a:rPr>
              <a:t> they are partially filled.</a:t>
            </a:r>
            <a:endParaRPr lang="en-US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3200"/>
              <a:t>Indicates which orbitals are occupied and whether or not electrons are paired with other electrons in the orbitals.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Orbital Notation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5" y="1336675"/>
            <a:ext cx="7532688" cy="4383088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3200"/>
              <a:t>For O, 1</a:t>
            </a:r>
            <a:r>
              <a:rPr lang="en-US" sz="3200" i="1"/>
              <a:t>s</a:t>
            </a:r>
            <a:r>
              <a:rPr lang="en-US" sz="3200" baseline="30000"/>
              <a:t>2</a:t>
            </a:r>
            <a:r>
              <a:rPr lang="en-US" sz="3200"/>
              <a:t> 2</a:t>
            </a:r>
            <a:r>
              <a:rPr lang="en-US" sz="3200" i="1"/>
              <a:t>s</a:t>
            </a:r>
            <a:r>
              <a:rPr lang="en-US" sz="3200" baseline="30000"/>
              <a:t>2</a:t>
            </a:r>
            <a:r>
              <a:rPr lang="en-US" sz="3200"/>
              <a:t> 2</a:t>
            </a:r>
            <a:r>
              <a:rPr lang="en-US" sz="3200" i="1"/>
              <a:t>p</a:t>
            </a:r>
            <a:r>
              <a:rPr lang="en-US" sz="3200" baseline="30000"/>
              <a:t>4 </a:t>
            </a:r>
            <a:r>
              <a:rPr lang="en-US" sz="3200"/>
              <a:t>, the orbital notation is</a:t>
            </a:r>
          </a:p>
          <a:p>
            <a:r>
              <a:rPr lang="en-US" sz="3200"/>
              <a:t>				2</a:t>
            </a:r>
            <a:r>
              <a:rPr lang="en-US" sz="3200" i="1"/>
              <a:t>s		 </a:t>
            </a:r>
            <a:r>
              <a:rPr lang="en-US" sz="3200"/>
              <a:t>2</a:t>
            </a:r>
            <a:r>
              <a:rPr lang="en-US" sz="3200" i="1"/>
              <a:t>p</a:t>
            </a:r>
            <a:endParaRPr lang="en-US" sz="3200"/>
          </a:p>
          <a:p>
            <a:pPr lvl="1"/>
            <a:r>
              <a:rPr lang="en-US" sz="4000"/>
              <a:t>			O	</a:t>
            </a:r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3784600" y="2779713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5018088" y="2803525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 flipV="1">
            <a:off x="5197475" y="2881313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 flipV="1">
            <a:off x="5429250" y="28813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32" name="Rectangle 8"/>
          <p:cNvSpPr>
            <a:spLocks noChangeArrowheads="1"/>
          </p:cNvSpPr>
          <p:nvPr/>
        </p:nvSpPr>
        <p:spPr bwMode="auto">
          <a:xfrm>
            <a:off x="5842000" y="2828925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 flipV="1">
            <a:off x="6021388" y="2906713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34" name="Rectangle 10"/>
          <p:cNvSpPr>
            <a:spLocks noChangeArrowheads="1"/>
          </p:cNvSpPr>
          <p:nvPr/>
        </p:nvSpPr>
        <p:spPr bwMode="auto">
          <a:xfrm>
            <a:off x="3784600" y="2779713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35" name="Line 11"/>
          <p:cNvSpPr>
            <a:spLocks noChangeShapeType="1"/>
          </p:cNvSpPr>
          <p:nvPr/>
        </p:nvSpPr>
        <p:spPr bwMode="auto">
          <a:xfrm flipV="1">
            <a:off x="3963988" y="2857500"/>
            <a:ext cx="0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36" name="Line 12"/>
          <p:cNvSpPr>
            <a:spLocks noChangeShapeType="1"/>
          </p:cNvSpPr>
          <p:nvPr/>
        </p:nvSpPr>
        <p:spPr bwMode="auto">
          <a:xfrm flipV="1">
            <a:off x="4195763" y="28575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37" name="Rectangle 13"/>
          <p:cNvSpPr>
            <a:spLocks noChangeArrowheads="1"/>
          </p:cNvSpPr>
          <p:nvPr/>
        </p:nvSpPr>
        <p:spPr bwMode="auto">
          <a:xfrm>
            <a:off x="6664325" y="2825750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38" name="Line 14"/>
          <p:cNvSpPr>
            <a:spLocks noChangeShapeType="1"/>
          </p:cNvSpPr>
          <p:nvPr/>
        </p:nvSpPr>
        <p:spPr bwMode="auto">
          <a:xfrm flipV="1">
            <a:off x="6843713" y="2903538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39" name="Rectangle 15"/>
          <p:cNvSpPr>
            <a:spLocks noChangeArrowheads="1"/>
          </p:cNvSpPr>
          <p:nvPr/>
        </p:nvSpPr>
        <p:spPr bwMode="auto">
          <a:xfrm>
            <a:off x="1066800" y="3046413"/>
            <a:ext cx="7532688" cy="341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endParaRPr lang="en-US" sz="2000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3200">
                <a:solidFill>
                  <a:schemeClr val="accent1"/>
                </a:solidFill>
              </a:rPr>
              <a:t>Notice that the electrons do not pair up in orbitals of the same energy sublevel until each of the orbitals is occupied by a single electron, all spinning the same direction.</a:t>
            </a:r>
            <a:r>
              <a:rPr lang="en-US" sz="3200"/>
              <a:t> (</a:t>
            </a:r>
            <a:r>
              <a:rPr lang="en-US" sz="3200">
                <a:solidFill>
                  <a:srgbClr val="0000FF"/>
                </a:solidFill>
              </a:rPr>
              <a:t>Hund’s Rule</a:t>
            </a:r>
            <a:r>
              <a:rPr lang="en-US" sz="3200"/>
              <a:t>)</a:t>
            </a:r>
          </a:p>
          <a:p>
            <a:pPr marL="685800" lvl="1" indent="-228600">
              <a:lnSpc>
                <a:spcPct val="90000"/>
              </a:lnSpc>
              <a:spcBef>
                <a:spcPct val="10000"/>
              </a:spcBef>
            </a:pPr>
            <a:endParaRPr lang="en-US" sz="400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8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8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8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8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8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8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0" grpId="0" animBg="1"/>
      <p:bldP spid="538631" grpId="0" animBg="1"/>
      <p:bldP spid="538633" grpId="0" animBg="1"/>
      <p:bldP spid="538635" grpId="0" animBg="1"/>
      <p:bldP spid="538636" grpId="0" animBg="1"/>
      <p:bldP spid="538638" grpId="0" animBg="1"/>
      <p:bldP spid="538639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Orbital Notation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5" y="1336675"/>
            <a:ext cx="7532688" cy="2540000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3200"/>
              <a:t>For V, 1</a:t>
            </a:r>
            <a:r>
              <a:rPr lang="en-US" sz="3200" i="1"/>
              <a:t>s</a:t>
            </a:r>
            <a:r>
              <a:rPr lang="en-US" sz="3200" baseline="30000"/>
              <a:t>2</a:t>
            </a:r>
            <a:r>
              <a:rPr lang="en-US" sz="3200"/>
              <a:t> 2</a:t>
            </a:r>
            <a:r>
              <a:rPr lang="en-US" sz="3200" i="1"/>
              <a:t>s</a:t>
            </a:r>
            <a:r>
              <a:rPr lang="en-US" sz="3200" baseline="30000"/>
              <a:t>2</a:t>
            </a:r>
            <a:r>
              <a:rPr lang="en-US" sz="3200"/>
              <a:t> 2</a:t>
            </a:r>
            <a:r>
              <a:rPr lang="en-US" sz="3200" i="1"/>
              <a:t>p</a:t>
            </a:r>
            <a:r>
              <a:rPr lang="en-US" sz="3200" baseline="30000"/>
              <a:t>6 </a:t>
            </a:r>
            <a:r>
              <a:rPr lang="en-US" sz="3200"/>
              <a:t>3</a:t>
            </a:r>
            <a:r>
              <a:rPr lang="en-US" sz="3200" i="1"/>
              <a:t>s</a:t>
            </a:r>
            <a:r>
              <a:rPr lang="en-US" sz="3200" baseline="30000"/>
              <a:t>2</a:t>
            </a:r>
            <a:r>
              <a:rPr lang="en-US" sz="3200"/>
              <a:t> 3</a:t>
            </a:r>
            <a:r>
              <a:rPr lang="en-US" sz="3200" i="1"/>
              <a:t>p</a:t>
            </a:r>
            <a:r>
              <a:rPr lang="en-US" sz="3200" baseline="30000"/>
              <a:t>6</a:t>
            </a:r>
            <a:r>
              <a:rPr lang="en-US" sz="3200"/>
              <a:t> 4</a:t>
            </a:r>
            <a:r>
              <a:rPr lang="en-US" sz="3200" i="1"/>
              <a:t>s</a:t>
            </a:r>
            <a:r>
              <a:rPr lang="en-US" sz="3200" baseline="30000"/>
              <a:t>2 </a:t>
            </a:r>
            <a:r>
              <a:rPr lang="en-US" sz="3200"/>
              <a:t>3d</a:t>
            </a:r>
            <a:r>
              <a:rPr lang="en-US" sz="3200" baseline="30000"/>
              <a:t>3 </a:t>
            </a:r>
            <a:r>
              <a:rPr lang="en-US" sz="3200"/>
              <a:t>, the orbital notation is</a:t>
            </a:r>
          </a:p>
          <a:p>
            <a:r>
              <a:rPr lang="en-US" sz="3200"/>
              <a:t>			4</a:t>
            </a:r>
            <a:r>
              <a:rPr lang="en-US" sz="3200" i="1"/>
              <a:t>s		 	</a:t>
            </a:r>
            <a:r>
              <a:rPr lang="en-US" sz="3200"/>
              <a:t>3</a:t>
            </a:r>
            <a:r>
              <a:rPr lang="en-US" sz="3200" i="1"/>
              <a:t>d</a:t>
            </a:r>
            <a:endParaRPr lang="en-US" sz="3200"/>
          </a:p>
          <a:p>
            <a:pPr lvl="1"/>
            <a:r>
              <a:rPr lang="en-US" sz="4000"/>
              <a:t>		V	</a:t>
            </a:r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2882900" y="2805113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6510338" y="2855913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78" name="Line 6"/>
          <p:cNvSpPr>
            <a:spLocks noChangeShapeType="1"/>
          </p:cNvSpPr>
          <p:nvPr/>
        </p:nvSpPr>
        <p:spPr bwMode="auto">
          <a:xfrm flipV="1">
            <a:off x="4295775" y="2906713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79" name="Rectangle 7"/>
          <p:cNvSpPr>
            <a:spLocks noChangeArrowheads="1"/>
          </p:cNvSpPr>
          <p:nvPr/>
        </p:nvSpPr>
        <p:spPr bwMode="auto">
          <a:xfrm>
            <a:off x="4940300" y="2854325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80" name="Line 8"/>
          <p:cNvSpPr>
            <a:spLocks noChangeShapeType="1"/>
          </p:cNvSpPr>
          <p:nvPr/>
        </p:nvSpPr>
        <p:spPr bwMode="auto">
          <a:xfrm flipV="1">
            <a:off x="5119688" y="2932113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81" name="Rectangle 9"/>
          <p:cNvSpPr>
            <a:spLocks noChangeArrowheads="1"/>
          </p:cNvSpPr>
          <p:nvPr/>
        </p:nvSpPr>
        <p:spPr bwMode="auto">
          <a:xfrm>
            <a:off x="2882900" y="2805113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82" name="Line 10"/>
          <p:cNvSpPr>
            <a:spLocks noChangeShapeType="1"/>
          </p:cNvSpPr>
          <p:nvPr/>
        </p:nvSpPr>
        <p:spPr bwMode="auto">
          <a:xfrm flipV="1">
            <a:off x="3062288" y="2882900"/>
            <a:ext cx="0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83" name="Line 11"/>
          <p:cNvSpPr>
            <a:spLocks noChangeShapeType="1"/>
          </p:cNvSpPr>
          <p:nvPr/>
        </p:nvSpPr>
        <p:spPr bwMode="auto">
          <a:xfrm flipV="1">
            <a:off x="3294063" y="28829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84" name="Rectangle 12"/>
          <p:cNvSpPr>
            <a:spLocks noChangeArrowheads="1"/>
          </p:cNvSpPr>
          <p:nvPr/>
        </p:nvSpPr>
        <p:spPr bwMode="auto">
          <a:xfrm>
            <a:off x="5762625" y="2851150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85" name="Line 13"/>
          <p:cNvSpPr>
            <a:spLocks noChangeShapeType="1"/>
          </p:cNvSpPr>
          <p:nvPr/>
        </p:nvSpPr>
        <p:spPr bwMode="auto">
          <a:xfrm flipV="1">
            <a:off x="5942013" y="2928938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86" name="Rectangle 14"/>
          <p:cNvSpPr>
            <a:spLocks noChangeArrowheads="1"/>
          </p:cNvSpPr>
          <p:nvPr/>
        </p:nvSpPr>
        <p:spPr bwMode="auto">
          <a:xfrm>
            <a:off x="7281863" y="2852738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87" name="Rectangle 15"/>
          <p:cNvSpPr>
            <a:spLocks noChangeArrowheads="1"/>
          </p:cNvSpPr>
          <p:nvPr/>
        </p:nvSpPr>
        <p:spPr bwMode="auto">
          <a:xfrm>
            <a:off x="4116388" y="2828925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0688" name="Rectangle 16"/>
          <p:cNvSpPr>
            <a:spLocks noChangeArrowheads="1"/>
          </p:cNvSpPr>
          <p:nvPr/>
        </p:nvSpPr>
        <p:spPr bwMode="auto">
          <a:xfrm>
            <a:off x="1038225" y="3824288"/>
            <a:ext cx="7532688" cy="227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endParaRPr lang="en-US" sz="2000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3200"/>
              <a:t>Notice that there must be five d orbitals shown, even though two of the orbitals are empty.</a:t>
            </a:r>
          </a:p>
          <a:p>
            <a:pPr marL="685800" lvl="1" indent="-228600">
              <a:lnSpc>
                <a:spcPct val="90000"/>
              </a:lnSpc>
              <a:spcBef>
                <a:spcPct val="10000"/>
              </a:spcBef>
            </a:pPr>
            <a:endParaRPr lang="en-US" sz="400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0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0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0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0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0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40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40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8" grpId="0" animBg="1"/>
      <p:bldP spid="540680" grpId="0" animBg="1"/>
      <p:bldP spid="540682" grpId="0" animBg="1"/>
      <p:bldP spid="540683" grpId="0" animBg="1"/>
      <p:bldP spid="540685" grpId="0" animBg="1"/>
      <p:bldP spid="54068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713787" cy="725488"/>
          </a:xfrm>
        </p:spPr>
        <p:txBody>
          <a:bodyPr/>
          <a:lstStyle/>
          <a:p>
            <a:r>
              <a:rPr lang="en-US" sz="3200"/>
              <a:t>Irregularities in electron configurations</a:t>
            </a:r>
            <a:endParaRPr lang="en-US"/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725488"/>
            <a:ext cx="8793162" cy="5753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There are several elements that have actual electron configurations that are different from those predicted. 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/>
          </a:p>
          <a:p>
            <a:pPr>
              <a:lnSpc>
                <a:spcPct val="80000"/>
              </a:lnSpc>
            </a:pPr>
            <a:r>
              <a:rPr lang="en-US" sz="800"/>
              <a:t>	</a:t>
            </a:r>
          </a:p>
          <a:p>
            <a:pPr>
              <a:lnSpc>
                <a:spcPct val="80000"/>
              </a:lnSpc>
            </a:pPr>
            <a:r>
              <a:rPr lang="en-US"/>
              <a:t>	The predicted electron configuration for Cu is</a:t>
            </a:r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r>
              <a:rPr lang="en-US"/>
              <a:t>	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2 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 3s</a:t>
            </a:r>
            <a:r>
              <a:rPr lang="en-US" baseline="30000"/>
              <a:t>2</a:t>
            </a:r>
            <a:r>
              <a:rPr lang="en-US"/>
              <a:t> 3p</a:t>
            </a:r>
            <a:r>
              <a:rPr lang="en-US" baseline="30000"/>
              <a:t>6 </a:t>
            </a:r>
            <a:r>
              <a:rPr lang="en-US"/>
              <a:t>4s</a:t>
            </a:r>
            <a:r>
              <a:rPr lang="en-US" baseline="30000"/>
              <a:t>2</a:t>
            </a:r>
            <a:r>
              <a:rPr lang="en-US"/>
              <a:t> 3d</a:t>
            </a:r>
            <a:r>
              <a:rPr lang="en-US" baseline="30000">
                <a:solidFill>
                  <a:schemeClr val="accent1"/>
                </a:solidFill>
              </a:rPr>
              <a:t>9</a:t>
            </a:r>
            <a:r>
              <a:rPr lang="en-US"/>
              <a:t> , however the actual </a:t>
            </a:r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r>
              <a:rPr lang="en-US"/>
              <a:t>	configuration is 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2 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 3s</a:t>
            </a:r>
            <a:r>
              <a:rPr lang="en-US" baseline="30000"/>
              <a:t>2</a:t>
            </a:r>
            <a:r>
              <a:rPr lang="en-US"/>
              <a:t> 3p</a:t>
            </a:r>
            <a:r>
              <a:rPr lang="en-US" baseline="30000"/>
              <a:t>6 </a:t>
            </a:r>
            <a:r>
              <a:rPr lang="en-US"/>
              <a:t>4s</a:t>
            </a:r>
            <a:r>
              <a:rPr lang="en-US" baseline="30000"/>
              <a:t>1</a:t>
            </a:r>
            <a:r>
              <a:rPr lang="en-US"/>
              <a:t> 3d</a:t>
            </a:r>
            <a:r>
              <a:rPr lang="en-US" baseline="30000">
                <a:solidFill>
                  <a:srgbClr val="000099"/>
                </a:solidFill>
              </a:rPr>
              <a:t>10</a:t>
            </a:r>
            <a:r>
              <a:rPr lang="en-US"/>
              <a:t> 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	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The filled </a:t>
            </a:r>
            <a:r>
              <a:rPr lang="en-US" i="1"/>
              <a:t>3d</a:t>
            </a:r>
            <a:r>
              <a:rPr lang="en-US"/>
              <a:t> sublevel has less energy than the filled </a:t>
            </a:r>
            <a:r>
              <a:rPr lang="en-US" i="1"/>
              <a:t>4s</a:t>
            </a:r>
            <a:r>
              <a:rPr lang="en-US"/>
              <a:t> sublevel.</a:t>
            </a:r>
          </a:p>
          <a:p>
            <a:pPr>
              <a:lnSpc>
                <a:spcPct val="80000"/>
              </a:lnSpc>
            </a:pPr>
            <a:r>
              <a:rPr lang="en-US"/>
              <a:t>			</a:t>
            </a:r>
            <a:endParaRPr lang="en-US" sz="1200"/>
          </a:p>
        </p:txBody>
      </p:sp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931863" y="3730625"/>
            <a:ext cx="7532687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/>
              <a:t>			4</a:t>
            </a:r>
            <a:r>
              <a:rPr lang="en-US" sz="3200" i="1"/>
              <a:t>s		 	</a:t>
            </a:r>
            <a:r>
              <a:rPr lang="en-US" sz="3200"/>
              <a:t>3</a:t>
            </a:r>
            <a:r>
              <a:rPr lang="en-US" sz="3200" i="1"/>
              <a:t>d</a:t>
            </a:r>
            <a:endParaRPr lang="en-US" sz="3200"/>
          </a:p>
          <a:p>
            <a:pPr marL="685800" lvl="1" indent="-228600">
              <a:lnSpc>
                <a:spcPct val="90000"/>
              </a:lnSpc>
              <a:spcBef>
                <a:spcPct val="10000"/>
              </a:spcBef>
            </a:pPr>
            <a:r>
              <a:rPr lang="en-US" sz="4000"/>
              <a:t>		Cu	</a:t>
            </a:r>
            <a:endParaRPr lang="en-US" sz="2000"/>
          </a:p>
        </p:txBody>
      </p:sp>
      <p:sp>
        <p:nvSpPr>
          <p:cNvPr id="563205" name="Rectangle 5"/>
          <p:cNvSpPr>
            <a:spLocks noChangeArrowheads="1"/>
          </p:cNvSpPr>
          <p:nvPr/>
        </p:nvSpPr>
        <p:spPr bwMode="auto">
          <a:xfrm>
            <a:off x="2857500" y="4243388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06" name="Rectangle 6"/>
          <p:cNvSpPr>
            <a:spLocks noChangeArrowheads="1"/>
          </p:cNvSpPr>
          <p:nvPr/>
        </p:nvSpPr>
        <p:spPr bwMode="auto">
          <a:xfrm>
            <a:off x="6484938" y="4294188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07" name="Line 7"/>
          <p:cNvSpPr>
            <a:spLocks noChangeShapeType="1"/>
          </p:cNvSpPr>
          <p:nvPr/>
        </p:nvSpPr>
        <p:spPr bwMode="auto">
          <a:xfrm flipV="1">
            <a:off x="4270375" y="4344988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08" name="Rectangle 8"/>
          <p:cNvSpPr>
            <a:spLocks noChangeArrowheads="1"/>
          </p:cNvSpPr>
          <p:nvPr/>
        </p:nvSpPr>
        <p:spPr bwMode="auto">
          <a:xfrm>
            <a:off x="4914900" y="4292600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09" name="Line 9"/>
          <p:cNvSpPr>
            <a:spLocks noChangeShapeType="1"/>
          </p:cNvSpPr>
          <p:nvPr/>
        </p:nvSpPr>
        <p:spPr bwMode="auto">
          <a:xfrm flipV="1">
            <a:off x="5094288" y="4370388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0" name="Rectangle 10"/>
          <p:cNvSpPr>
            <a:spLocks noChangeArrowheads="1"/>
          </p:cNvSpPr>
          <p:nvPr/>
        </p:nvSpPr>
        <p:spPr bwMode="auto">
          <a:xfrm>
            <a:off x="2857500" y="4243388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1" name="Line 11"/>
          <p:cNvSpPr>
            <a:spLocks noChangeShapeType="1"/>
          </p:cNvSpPr>
          <p:nvPr/>
        </p:nvSpPr>
        <p:spPr bwMode="auto">
          <a:xfrm flipV="1">
            <a:off x="3036888" y="4321175"/>
            <a:ext cx="0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2" name="Line 12"/>
          <p:cNvSpPr>
            <a:spLocks noChangeShapeType="1"/>
          </p:cNvSpPr>
          <p:nvPr/>
        </p:nvSpPr>
        <p:spPr bwMode="auto">
          <a:xfrm flipV="1">
            <a:off x="3244850" y="4375150"/>
            <a:ext cx="0" cy="3603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3" name="Rectangle 13"/>
          <p:cNvSpPr>
            <a:spLocks noChangeArrowheads="1"/>
          </p:cNvSpPr>
          <p:nvPr/>
        </p:nvSpPr>
        <p:spPr bwMode="auto">
          <a:xfrm>
            <a:off x="5737225" y="4289425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4" name="Line 14"/>
          <p:cNvSpPr>
            <a:spLocks noChangeShapeType="1"/>
          </p:cNvSpPr>
          <p:nvPr/>
        </p:nvSpPr>
        <p:spPr bwMode="auto">
          <a:xfrm flipV="1">
            <a:off x="5916613" y="4367213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5" name="Rectangle 15"/>
          <p:cNvSpPr>
            <a:spLocks noChangeArrowheads="1"/>
          </p:cNvSpPr>
          <p:nvPr/>
        </p:nvSpPr>
        <p:spPr bwMode="auto">
          <a:xfrm>
            <a:off x="7256463" y="4291013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6" name="Rectangle 16"/>
          <p:cNvSpPr>
            <a:spLocks noChangeArrowheads="1"/>
          </p:cNvSpPr>
          <p:nvPr/>
        </p:nvSpPr>
        <p:spPr bwMode="auto">
          <a:xfrm>
            <a:off x="4090988" y="4267200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7" name="Line 17"/>
          <p:cNvSpPr>
            <a:spLocks noChangeShapeType="1"/>
          </p:cNvSpPr>
          <p:nvPr/>
        </p:nvSpPr>
        <p:spPr bwMode="auto">
          <a:xfrm flipV="1">
            <a:off x="4449763" y="431958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8" name="Line 18"/>
          <p:cNvSpPr>
            <a:spLocks noChangeShapeType="1"/>
          </p:cNvSpPr>
          <p:nvPr/>
        </p:nvSpPr>
        <p:spPr bwMode="auto">
          <a:xfrm flipV="1">
            <a:off x="5248275" y="437038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19" name="Line 19"/>
          <p:cNvSpPr>
            <a:spLocks noChangeShapeType="1"/>
          </p:cNvSpPr>
          <p:nvPr/>
        </p:nvSpPr>
        <p:spPr bwMode="auto">
          <a:xfrm flipV="1">
            <a:off x="6122988" y="439578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0" name="Line 20"/>
          <p:cNvSpPr>
            <a:spLocks noChangeShapeType="1"/>
          </p:cNvSpPr>
          <p:nvPr/>
        </p:nvSpPr>
        <p:spPr bwMode="auto">
          <a:xfrm flipV="1">
            <a:off x="6843713" y="431958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1" name="Line 21"/>
          <p:cNvSpPr>
            <a:spLocks noChangeShapeType="1"/>
          </p:cNvSpPr>
          <p:nvPr/>
        </p:nvSpPr>
        <p:spPr bwMode="auto">
          <a:xfrm flipV="1">
            <a:off x="6665913" y="4344988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2" name="Line 22"/>
          <p:cNvSpPr>
            <a:spLocks noChangeShapeType="1"/>
          </p:cNvSpPr>
          <p:nvPr/>
        </p:nvSpPr>
        <p:spPr bwMode="auto">
          <a:xfrm flipV="1">
            <a:off x="7437438" y="4344988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3" name="Line 23"/>
          <p:cNvSpPr>
            <a:spLocks noChangeShapeType="1"/>
          </p:cNvSpPr>
          <p:nvPr/>
        </p:nvSpPr>
        <p:spPr bwMode="auto">
          <a:xfrm flipV="1">
            <a:off x="7634288" y="4364038"/>
            <a:ext cx="0" cy="36036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4" name="Line 24"/>
          <p:cNvSpPr>
            <a:spLocks noChangeShapeType="1"/>
          </p:cNvSpPr>
          <p:nvPr/>
        </p:nvSpPr>
        <p:spPr bwMode="auto">
          <a:xfrm>
            <a:off x="3275013" y="4829175"/>
            <a:ext cx="300037" cy="250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5" name="Line 25"/>
          <p:cNvSpPr>
            <a:spLocks noChangeShapeType="1"/>
          </p:cNvSpPr>
          <p:nvPr/>
        </p:nvSpPr>
        <p:spPr bwMode="auto">
          <a:xfrm>
            <a:off x="3575050" y="5080000"/>
            <a:ext cx="372745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6" name="Line 26"/>
          <p:cNvSpPr>
            <a:spLocks noChangeShapeType="1"/>
          </p:cNvSpPr>
          <p:nvPr/>
        </p:nvSpPr>
        <p:spPr bwMode="auto">
          <a:xfrm flipV="1">
            <a:off x="7302500" y="4862513"/>
            <a:ext cx="333375" cy="2174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6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6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6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3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2" grpId="0" animBg="1"/>
      <p:bldP spid="563223" grpId="0" animBg="1"/>
      <p:bldP spid="563224" grpId="0" animBg="1"/>
      <p:bldP spid="563225" grpId="0" animBg="1"/>
      <p:bldP spid="5632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0"/>
            <a:ext cx="8426450" cy="741363"/>
          </a:xfrm>
        </p:spPr>
        <p:txBody>
          <a:bodyPr/>
          <a:lstStyle/>
          <a:p>
            <a:r>
              <a:rPr lang="en-US" sz="3200"/>
              <a:t>Irregularities in electron configurations</a:t>
            </a:r>
            <a:endParaRPr lang="en-US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725488"/>
            <a:ext cx="8877300" cy="5753100"/>
          </a:xfrm>
          <a:ln/>
        </p:spPr>
        <p:txBody>
          <a:bodyPr/>
          <a:lstStyle/>
          <a:p>
            <a:r>
              <a:rPr lang="en-US" sz="3200" dirty="0"/>
              <a:t>Other elements follow a similar pattern, such as silver and gold.</a:t>
            </a:r>
          </a:p>
          <a:p>
            <a:endParaRPr lang="en-US" sz="1000" dirty="0"/>
          </a:p>
          <a:p>
            <a:r>
              <a:rPr lang="en-US" dirty="0"/>
              <a:t>			Ag  47 </a:t>
            </a:r>
            <a:r>
              <a:rPr lang="en-US" i="1" dirty="0"/>
              <a:t>e</a:t>
            </a:r>
            <a:r>
              <a:rPr lang="en-US" baseline="30000" dirty="0"/>
              <a:t>-</a:t>
            </a:r>
            <a:r>
              <a:rPr lang="en-US" dirty="0"/>
              <a:t>    [Kr] 5</a:t>
            </a:r>
            <a:r>
              <a:rPr lang="en-US" i="1" dirty="0"/>
              <a:t>s</a:t>
            </a:r>
            <a:r>
              <a:rPr lang="en-US" baseline="30000" dirty="0"/>
              <a:t>1</a:t>
            </a:r>
            <a:r>
              <a:rPr lang="en-US" dirty="0"/>
              <a:t> 4</a:t>
            </a:r>
            <a:r>
              <a:rPr lang="en-US" i="1" dirty="0"/>
              <a:t>d</a:t>
            </a:r>
            <a:r>
              <a:rPr lang="en-US" baseline="30000" dirty="0"/>
              <a:t>10</a:t>
            </a:r>
            <a:endParaRPr lang="en-US" sz="1000" baseline="30000" dirty="0"/>
          </a:p>
          <a:p>
            <a:endParaRPr lang="en-US" sz="1000" dirty="0"/>
          </a:p>
          <a:p>
            <a:r>
              <a:rPr lang="en-US" dirty="0"/>
              <a:t>			Au  79 </a:t>
            </a:r>
            <a:r>
              <a:rPr lang="en-US" i="1" dirty="0"/>
              <a:t>e</a:t>
            </a:r>
            <a:r>
              <a:rPr lang="en-US" baseline="30000" dirty="0"/>
              <a:t>-</a:t>
            </a:r>
            <a:r>
              <a:rPr lang="en-US" dirty="0"/>
              <a:t> 	[</a:t>
            </a:r>
            <a:r>
              <a:rPr lang="en-US" dirty="0" err="1"/>
              <a:t>Xe</a:t>
            </a:r>
            <a:r>
              <a:rPr lang="en-US" dirty="0"/>
              <a:t>] 6</a:t>
            </a:r>
            <a:r>
              <a:rPr lang="en-US" i="1" dirty="0"/>
              <a:t>s</a:t>
            </a:r>
            <a:r>
              <a:rPr lang="en-US" baseline="30000" dirty="0"/>
              <a:t>1</a:t>
            </a:r>
            <a:r>
              <a:rPr lang="en-US" dirty="0"/>
              <a:t> 4</a:t>
            </a:r>
            <a:r>
              <a:rPr lang="en-US" i="1" dirty="0"/>
              <a:t>f</a:t>
            </a:r>
            <a:r>
              <a:rPr lang="en-US" baseline="30000" dirty="0"/>
              <a:t>14</a:t>
            </a:r>
            <a:r>
              <a:rPr lang="en-US" dirty="0"/>
              <a:t> 5</a:t>
            </a:r>
            <a:r>
              <a:rPr lang="en-US" i="1" dirty="0"/>
              <a:t>d</a:t>
            </a:r>
            <a:r>
              <a:rPr lang="en-US" baseline="30000" dirty="0"/>
              <a:t>10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en-US" sz="1000" dirty="0"/>
          </a:p>
          <a:p>
            <a:r>
              <a:rPr lang="en-US" sz="800" dirty="0"/>
              <a:t>	</a:t>
            </a:r>
          </a:p>
          <a:p>
            <a:r>
              <a:rPr lang="en-US"/>
              <a:t>	The predicted electron configuration for Cr is</a:t>
            </a:r>
          </a:p>
          <a:p>
            <a:endParaRPr lang="en-US" sz="1200" dirty="0"/>
          </a:p>
          <a:p>
            <a:r>
              <a:rPr lang="en-US" dirty="0"/>
              <a:t>	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 </a:t>
            </a:r>
            <a:r>
              <a:rPr lang="en-US" dirty="0"/>
              <a:t>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2</a:t>
            </a:r>
            <a:r>
              <a:rPr lang="en-US" dirty="0"/>
              <a:t> 3p</a:t>
            </a:r>
            <a:r>
              <a:rPr lang="en-US" baseline="30000" dirty="0"/>
              <a:t>6 </a:t>
            </a:r>
            <a:r>
              <a:rPr lang="en-US" dirty="0"/>
              <a:t>4s</a:t>
            </a:r>
            <a:r>
              <a:rPr lang="en-US" baseline="30000" dirty="0"/>
              <a:t>2</a:t>
            </a:r>
            <a:r>
              <a:rPr lang="en-US" dirty="0"/>
              <a:t> 3d</a:t>
            </a:r>
            <a:r>
              <a:rPr lang="en-US" baseline="30000" dirty="0">
                <a:solidFill>
                  <a:schemeClr val="accent1"/>
                </a:solidFill>
              </a:rPr>
              <a:t>4</a:t>
            </a:r>
            <a:r>
              <a:rPr lang="en-US" dirty="0"/>
              <a:t> , however the actual </a:t>
            </a:r>
          </a:p>
          <a:p>
            <a:endParaRPr lang="en-US" sz="1200" dirty="0"/>
          </a:p>
          <a:p>
            <a:r>
              <a:rPr lang="en-US" dirty="0"/>
              <a:t>	configuration is 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 </a:t>
            </a:r>
            <a:r>
              <a:rPr lang="en-US" dirty="0"/>
              <a:t>2p</a:t>
            </a:r>
            <a:r>
              <a:rPr lang="en-US" baseline="30000" dirty="0"/>
              <a:t>6</a:t>
            </a:r>
            <a:r>
              <a:rPr lang="en-US" dirty="0"/>
              <a:t> 3s</a:t>
            </a:r>
            <a:r>
              <a:rPr lang="en-US" baseline="30000" dirty="0"/>
              <a:t>2</a:t>
            </a:r>
            <a:r>
              <a:rPr lang="en-US" dirty="0"/>
              <a:t> 3p</a:t>
            </a:r>
            <a:r>
              <a:rPr lang="en-US" baseline="30000" dirty="0"/>
              <a:t>6 </a:t>
            </a:r>
            <a:r>
              <a:rPr lang="en-US" dirty="0"/>
              <a:t>4s</a:t>
            </a:r>
            <a:r>
              <a:rPr lang="en-US" baseline="30000" dirty="0"/>
              <a:t>1</a:t>
            </a:r>
            <a:r>
              <a:rPr lang="en-US" dirty="0"/>
              <a:t> 3d</a:t>
            </a:r>
            <a:r>
              <a:rPr lang="en-US" baseline="30000" dirty="0">
                <a:solidFill>
                  <a:srgbClr val="000099"/>
                </a:solidFill>
              </a:rPr>
              <a:t>5</a:t>
            </a:r>
            <a:endParaRPr lang="en-US" sz="800" dirty="0"/>
          </a:p>
          <a:p>
            <a:r>
              <a:rPr lang="en-US" dirty="0"/>
              <a:t>			</a:t>
            </a:r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777875" y="4814888"/>
            <a:ext cx="7532688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/>
              <a:t>			4</a:t>
            </a:r>
            <a:r>
              <a:rPr lang="en-US" sz="3200" i="1"/>
              <a:t>s		 	</a:t>
            </a:r>
            <a:r>
              <a:rPr lang="en-US" sz="3200"/>
              <a:t>3</a:t>
            </a:r>
            <a:r>
              <a:rPr lang="en-US" sz="3200" i="1"/>
              <a:t>d</a:t>
            </a:r>
            <a:endParaRPr lang="en-US" sz="3200"/>
          </a:p>
          <a:p>
            <a:pPr marL="685800" lvl="1" indent="-228600">
              <a:lnSpc>
                <a:spcPct val="90000"/>
              </a:lnSpc>
              <a:spcBef>
                <a:spcPct val="10000"/>
              </a:spcBef>
            </a:pPr>
            <a:r>
              <a:rPr lang="en-US" sz="4000"/>
              <a:t>		Cr	</a:t>
            </a:r>
            <a:endParaRPr lang="en-US" sz="2000"/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2703513" y="5327650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6330950" y="5378450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55" name="Line 7"/>
          <p:cNvSpPr>
            <a:spLocks noChangeShapeType="1"/>
          </p:cNvSpPr>
          <p:nvPr/>
        </p:nvSpPr>
        <p:spPr bwMode="auto">
          <a:xfrm flipV="1">
            <a:off x="4116388" y="5429250"/>
            <a:ext cx="0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56" name="Rectangle 8"/>
          <p:cNvSpPr>
            <a:spLocks noChangeArrowheads="1"/>
          </p:cNvSpPr>
          <p:nvPr/>
        </p:nvSpPr>
        <p:spPr bwMode="auto">
          <a:xfrm>
            <a:off x="4760913" y="5376863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57" name="Line 9"/>
          <p:cNvSpPr>
            <a:spLocks noChangeShapeType="1"/>
          </p:cNvSpPr>
          <p:nvPr/>
        </p:nvSpPr>
        <p:spPr bwMode="auto">
          <a:xfrm flipV="1">
            <a:off x="4940300" y="5454650"/>
            <a:ext cx="0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58" name="Rectangle 10"/>
          <p:cNvSpPr>
            <a:spLocks noChangeArrowheads="1"/>
          </p:cNvSpPr>
          <p:nvPr/>
        </p:nvSpPr>
        <p:spPr bwMode="auto">
          <a:xfrm>
            <a:off x="2703513" y="5327650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59" name="Line 11"/>
          <p:cNvSpPr>
            <a:spLocks noChangeShapeType="1"/>
          </p:cNvSpPr>
          <p:nvPr/>
        </p:nvSpPr>
        <p:spPr bwMode="auto">
          <a:xfrm flipV="1">
            <a:off x="2882900" y="5405438"/>
            <a:ext cx="0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60" name="Line 12"/>
          <p:cNvSpPr>
            <a:spLocks noChangeShapeType="1"/>
          </p:cNvSpPr>
          <p:nvPr/>
        </p:nvSpPr>
        <p:spPr bwMode="auto">
          <a:xfrm flipV="1">
            <a:off x="3114675" y="5405438"/>
            <a:ext cx="0" cy="36036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61" name="Rectangle 13"/>
          <p:cNvSpPr>
            <a:spLocks noChangeArrowheads="1"/>
          </p:cNvSpPr>
          <p:nvPr/>
        </p:nvSpPr>
        <p:spPr bwMode="auto">
          <a:xfrm>
            <a:off x="5583238" y="5373688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62" name="Line 14"/>
          <p:cNvSpPr>
            <a:spLocks noChangeShapeType="1"/>
          </p:cNvSpPr>
          <p:nvPr/>
        </p:nvSpPr>
        <p:spPr bwMode="auto">
          <a:xfrm flipV="1">
            <a:off x="5762625" y="5451475"/>
            <a:ext cx="0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63" name="Rectangle 15"/>
          <p:cNvSpPr>
            <a:spLocks noChangeArrowheads="1"/>
          </p:cNvSpPr>
          <p:nvPr/>
        </p:nvSpPr>
        <p:spPr bwMode="auto">
          <a:xfrm>
            <a:off x="7102475" y="5375275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64" name="Rectangle 16"/>
          <p:cNvSpPr>
            <a:spLocks noChangeArrowheads="1"/>
          </p:cNvSpPr>
          <p:nvPr/>
        </p:nvSpPr>
        <p:spPr bwMode="auto">
          <a:xfrm>
            <a:off x="3937000" y="5351463"/>
            <a:ext cx="539750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65" name="Line 17"/>
          <p:cNvSpPr>
            <a:spLocks noChangeShapeType="1"/>
          </p:cNvSpPr>
          <p:nvPr/>
        </p:nvSpPr>
        <p:spPr bwMode="auto">
          <a:xfrm flipV="1">
            <a:off x="6511925" y="5429250"/>
            <a:ext cx="0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66" name="Line 18"/>
          <p:cNvSpPr>
            <a:spLocks noChangeShapeType="1"/>
          </p:cNvSpPr>
          <p:nvPr/>
        </p:nvSpPr>
        <p:spPr bwMode="auto">
          <a:xfrm flipV="1">
            <a:off x="7259638" y="5476875"/>
            <a:ext cx="0" cy="3095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67" name="Line 19"/>
          <p:cNvSpPr>
            <a:spLocks noChangeShapeType="1"/>
          </p:cNvSpPr>
          <p:nvPr/>
        </p:nvSpPr>
        <p:spPr bwMode="auto">
          <a:xfrm>
            <a:off x="3078163" y="5884863"/>
            <a:ext cx="300037" cy="250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68" name="Line 20"/>
          <p:cNvSpPr>
            <a:spLocks noChangeShapeType="1"/>
          </p:cNvSpPr>
          <p:nvPr/>
        </p:nvSpPr>
        <p:spPr bwMode="auto">
          <a:xfrm>
            <a:off x="3378200" y="6135688"/>
            <a:ext cx="372745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69" name="Line 21"/>
          <p:cNvSpPr>
            <a:spLocks noChangeShapeType="1"/>
          </p:cNvSpPr>
          <p:nvPr/>
        </p:nvSpPr>
        <p:spPr bwMode="auto">
          <a:xfrm flipV="1">
            <a:off x="7105650" y="5918200"/>
            <a:ext cx="333375" cy="2174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6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6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6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5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60" grpId="0" animBg="1"/>
      <p:bldP spid="565266" grpId="0" animBg="1"/>
      <p:bldP spid="565267" grpId="0" animBg="1"/>
      <p:bldP spid="565268" grpId="0" animBg="1"/>
      <p:bldP spid="5652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Atomic Structure &amp; Periodic Properties</a:t>
            </a: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3968750" y="2116138"/>
            <a:ext cx="4498975" cy="283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What factors of atomic structure effect the properties of the elements?</a:t>
            </a:r>
            <a:endParaRPr lang="en-US"/>
          </a:p>
        </p:txBody>
      </p:sp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1541463" y="1430338"/>
          <a:ext cx="1857375" cy="399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1" name="Clip" r:id="rId3" imgW="1857600" imgH="3995640" progId="MS_ClipArt_Gallery.2">
                  <p:embed/>
                </p:oleObj>
              </mc:Choice>
              <mc:Fallback>
                <p:oleObj name="Clip" r:id="rId3" imgW="1857600" imgH="3995640" progId="MS_ClipArt_Gallery.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1430338"/>
                        <a:ext cx="1857375" cy="399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465138" y="0"/>
            <a:ext cx="822642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r">
              <a:lnSpc>
                <a:spcPct val="90000"/>
              </a:lnSpc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Atomic Structure &amp; Periodic Properties</a:t>
            </a:r>
          </a:p>
        </p:txBody>
      </p:sp>
      <p:sp>
        <p:nvSpPr>
          <p:cNvPr id="553987" name="Text Box 3"/>
          <p:cNvSpPr txBox="1">
            <a:spLocks noChangeArrowheads="1"/>
          </p:cNvSpPr>
          <p:nvPr/>
        </p:nvSpPr>
        <p:spPr bwMode="auto">
          <a:xfrm>
            <a:off x="550863" y="968375"/>
            <a:ext cx="8135937" cy="5399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/>
              <a:t>Factor 1:  Number of valence (outershell) electrons</a:t>
            </a:r>
            <a:endParaRPr lang="en-US" sz="3600"/>
          </a:p>
          <a:p>
            <a:endParaRPr lang="en-US" sz="1800"/>
          </a:p>
          <a:p>
            <a:pPr>
              <a:buFontTx/>
              <a:buChar char="•"/>
            </a:pPr>
            <a:r>
              <a:rPr lang="en-US" sz="3600"/>
              <a:t>The valence electrons are those in the highest numbered energy level that are used for chemical reactions.  </a:t>
            </a:r>
          </a:p>
          <a:p>
            <a:pPr>
              <a:buFontTx/>
              <a:buChar char="•"/>
            </a:pPr>
            <a:endParaRPr lang="en-US" sz="1800"/>
          </a:p>
          <a:p>
            <a:pPr>
              <a:buFontTx/>
              <a:buChar char="•"/>
            </a:pPr>
            <a:r>
              <a:rPr lang="en-US" sz="3200"/>
              <a:t>An element will try to gain, lose or share electrons to get a structure similar to the inert gases.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438150" y="0"/>
            <a:ext cx="822642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r">
              <a:lnSpc>
                <a:spcPct val="90000"/>
              </a:lnSpc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Atomic Structure &amp; Periodic Properties</a:t>
            </a:r>
          </a:p>
        </p:txBody>
      </p:sp>
      <p:sp>
        <p:nvSpPr>
          <p:cNvPr id="555011" name="Text Box 3"/>
          <p:cNvSpPr txBox="1">
            <a:spLocks noChangeArrowheads="1"/>
          </p:cNvSpPr>
          <p:nvPr/>
        </p:nvSpPr>
        <p:spPr bwMode="auto">
          <a:xfrm>
            <a:off x="635000" y="987425"/>
            <a:ext cx="8135938" cy="524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/>
              <a:t>Factor 2:  Number of main energy levels (shells)</a:t>
            </a:r>
            <a:endParaRPr lang="en-US" sz="3600"/>
          </a:p>
          <a:p>
            <a:endParaRPr lang="en-US" sz="1800"/>
          </a:p>
          <a:p>
            <a:pPr>
              <a:buFontTx/>
              <a:buChar char="•"/>
            </a:pPr>
            <a:r>
              <a:rPr lang="en-US" sz="3600"/>
              <a:t>The more shells of electrons an atom has, the farther the valence electrons are from the nucleus.</a:t>
            </a:r>
          </a:p>
          <a:p>
            <a:pPr>
              <a:buFontTx/>
              <a:buChar char="•"/>
            </a:pPr>
            <a:endParaRPr lang="en-US" sz="1200"/>
          </a:p>
          <a:p>
            <a:pPr>
              <a:buFontTx/>
              <a:buChar char="•"/>
            </a:pPr>
            <a:r>
              <a:rPr lang="en-US" sz="3200"/>
              <a:t>With each additional shell, the valence electrons are more shielded from the attraction of the nucleus and are held less tightly.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5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0" y="0"/>
            <a:ext cx="9144000" cy="95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r">
              <a:lnSpc>
                <a:spcPct val="90000"/>
              </a:lnSpc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Atomic Structure &amp; Periodic Properties</a:t>
            </a:r>
            <a:endParaRPr lang="en-US" sz="36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6035" name="Text Box 3"/>
          <p:cNvSpPr txBox="1">
            <a:spLocks noChangeArrowheads="1"/>
          </p:cNvSpPr>
          <p:nvPr/>
        </p:nvSpPr>
        <p:spPr bwMode="auto">
          <a:xfrm>
            <a:off x="663575" y="635000"/>
            <a:ext cx="8135938" cy="5637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/>
              <a:t>Factor 3:  The net nuclear force (a.k.a. kernel charge)</a:t>
            </a:r>
            <a:endParaRPr lang="en-US" sz="3600"/>
          </a:p>
          <a:p>
            <a:endParaRPr lang="en-US" sz="1200"/>
          </a:p>
          <a:p>
            <a:pPr>
              <a:buFontTx/>
              <a:buChar char="•"/>
            </a:pPr>
            <a:r>
              <a:rPr lang="en-US" sz="3200"/>
              <a:t>The net nuclear force is equal to the difference between the protons and the inner shell electrons.</a:t>
            </a:r>
          </a:p>
          <a:p>
            <a:pPr>
              <a:buFontTx/>
              <a:buChar char="•"/>
            </a:pPr>
            <a:endParaRPr lang="en-US" sz="1200"/>
          </a:p>
          <a:p>
            <a:pPr>
              <a:buFontTx/>
              <a:buChar char="•"/>
            </a:pPr>
            <a:r>
              <a:rPr lang="en-US" sz="3200"/>
              <a:t>It is a measure of the relative pulling power of the nucleus for the valence electrons.</a:t>
            </a:r>
          </a:p>
          <a:p>
            <a:pPr>
              <a:buFontTx/>
              <a:buChar char="•"/>
            </a:pPr>
            <a:endParaRPr lang="en-US" sz="1200"/>
          </a:p>
          <a:p>
            <a:pPr>
              <a:buFontTx/>
              <a:buChar char="•"/>
            </a:pPr>
            <a:r>
              <a:rPr lang="en-US" sz="3200"/>
              <a:t>For atoms, the kernel charge equals the Group A number.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56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Nuclear Charge</a:t>
            </a:r>
          </a:p>
        </p:txBody>
      </p:sp>
      <p:sp>
        <p:nvSpPr>
          <p:cNvPr id="90150" name="Rectangle 38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719263"/>
            <a:ext cx="3886200" cy="4411662"/>
          </a:xfrm>
        </p:spPr>
        <p:txBody>
          <a:bodyPr/>
          <a:lstStyle/>
          <a:p>
            <a:r>
              <a:rPr lang="en-US" sz="2600">
                <a:cs typeface="Arial" charset="0"/>
              </a:rPr>
              <a:t>In a many-electron atom, electrons are both attracted to the nucleus and repelled by other electrons.</a:t>
            </a:r>
          </a:p>
          <a:p>
            <a:r>
              <a:rPr lang="en-US" sz="2600">
                <a:cs typeface="Arial" charset="0"/>
              </a:rPr>
              <a:t>The nuclear charge that an electron experiences depends on both factors.</a:t>
            </a:r>
            <a:endParaRPr lang="el-GR" sz="2600">
              <a:cs typeface="Arial" charset="0"/>
            </a:endParaRPr>
          </a:p>
        </p:txBody>
      </p:sp>
      <p:pic>
        <p:nvPicPr>
          <p:cNvPr id="90159" name="Picture 47" descr="07_03"/>
          <p:cNvPicPr>
            <a:picLocks noChangeAspect="1" noChangeArrowheads="1"/>
          </p:cNvPicPr>
          <p:nvPr/>
        </p:nvPicPr>
        <p:blipFill>
          <a:blip r:embed="rId2" cstate="print"/>
          <a:srcRect b="9259"/>
          <a:stretch>
            <a:fillRect/>
          </a:stretch>
        </p:blipFill>
        <p:spPr bwMode="auto">
          <a:xfrm>
            <a:off x="381000" y="2057400"/>
            <a:ext cx="40751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55600"/>
            <a:ext cx="8226425" cy="538163"/>
          </a:xfrm>
        </p:spPr>
        <p:txBody>
          <a:bodyPr/>
          <a:lstStyle/>
          <a:p>
            <a:r>
              <a:rPr lang="en-US"/>
              <a:t>Photoelectric effect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25525"/>
            <a:ext cx="88392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Studies of this effect led to the discovery that light existed as small particles of electromagnetic radiation called 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photons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endParaRPr lang="en-US" sz="700" dirty="0"/>
          </a:p>
          <a:p>
            <a:pPr>
              <a:lnSpc>
                <a:spcPct val="80000"/>
              </a:lnSpc>
            </a:pPr>
            <a:r>
              <a:rPr lang="en-US" sz="2400" dirty="0"/>
              <a:t>	The energy of a photon is directly proportional to the frequency.</a:t>
            </a:r>
          </a:p>
          <a:p>
            <a:pPr>
              <a:lnSpc>
                <a:spcPct val="80000"/>
              </a:lnSpc>
            </a:pPr>
            <a:endParaRPr lang="en-US" sz="700" dirty="0"/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Photon energy, E = </a:t>
            </a:r>
            <a:r>
              <a:rPr lang="en-US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l-GR" sz="3200" b="1" i="1" dirty="0">
                <a:solidFill>
                  <a:srgbClr val="FF0000"/>
                </a:solidFill>
                <a:latin typeface="Times New Roman" pitchFamily="-64" charset="0"/>
              </a:rPr>
              <a:t>ν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700" dirty="0"/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400" dirty="0"/>
              <a:t> - Planck’s constant, 6.626 x 10</a:t>
            </a:r>
            <a:r>
              <a:rPr lang="en-US" sz="2400" baseline="30000" dirty="0"/>
              <a:t>-34</a:t>
            </a:r>
            <a:r>
              <a:rPr lang="en-US" sz="2400" dirty="0"/>
              <a:t> J </a:t>
            </a:r>
            <a:r>
              <a:rPr lang="en-US" sz="3200" b="1" baseline="30000" dirty="0"/>
              <a:t>.</a:t>
            </a:r>
            <a:r>
              <a:rPr lang="en-US" sz="2400" dirty="0"/>
              <a:t> S / photon</a:t>
            </a:r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2400" dirty="0"/>
              <a:t>Therefore, the energy must be inversely proportional to the wavelength.</a:t>
            </a:r>
          </a:p>
          <a:p>
            <a:pPr>
              <a:lnSpc>
                <a:spcPct val="80000"/>
              </a:lnSpc>
            </a:pPr>
            <a:endParaRPr lang="en-US" sz="700" dirty="0"/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Photon energy = </a:t>
            </a:r>
            <a:r>
              <a:rPr lang="en-US" sz="2400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c</a:t>
            </a:r>
            <a:endParaRPr 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			         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λ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" pitchFamily="-6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Nuclear Charge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719263"/>
            <a:ext cx="3886200" cy="4411662"/>
          </a:xfrm>
        </p:spPr>
        <p:txBody>
          <a:bodyPr/>
          <a:lstStyle/>
          <a:p>
            <a:r>
              <a:rPr lang="en-US" sz="2200">
                <a:cs typeface="Arial" charset="0"/>
              </a:rPr>
              <a:t>The effective nuclear charge, </a:t>
            </a:r>
            <a:r>
              <a:rPr lang="en-US" sz="2200" i="1">
                <a:cs typeface="Arial" charset="0"/>
              </a:rPr>
              <a:t>Z</a:t>
            </a:r>
            <a:r>
              <a:rPr lang="en-US" sz="2200" baseline="-25000">
                <a:cs typeface="Arial" charset="0"/>
              </a:rPr>
              <a:t>eff, </a:t>
            </a:r>
            <a:r>
              <a:rPr lang="en-US" sz="2200">
                <a:cs typeface="Arial" charset="0"/>
              </a:rPr>
              <a:t>is found this way:</a:t>
            </a:r>
          </a:p>
          <a:p>
            <a:pPr lvl="1"/>
            <a:r>
              <a:rPr lang="en-US" sz="2000">
                <a:cs typeface="Arial" charset="0"/>
              </a:rPr>
              <a:t>Z</a:t>
            </a:r>
            <a:r>
              <a:rPr lang="en-US" sz="2000" baseline="-25000">
                <a:cs typeface="Arial" charset="0"/>
              </a:rPr>
              <a:t>eff</a:t>
            </a:r>
            <a:r>
              <a:rPr lang="en-US" sz="2000">
                <a:cs typeface="Arial" charset="0"/>
              </a:rPr>
              <a:t> = Z – S</a:t>
            </a:r>
          </a:p>
          <a:p>
            <a:r>
              <a:rPr lang="en-US" sz="2200">
                <a:cs typeface="Arial" charset="0"/>
              </a:rPr>
              <a:t>Where Z is the atomic number and </a:t>
            </a:r>
            <a:r>
              <a:rPr lang="en-US" sz="2200" i="1">
                <a:cs typeface="Arial" charset="0"/>
              </a:rPr>
              <a:t>S</a:t>
            </a:r>
            <a:r>
              <a:rPr lang="en-US" sz="2200">
                <a:cs typeface="Arial" charset="0"/>
              </a:rPr>
              <a:t> is a screening constant, usually close to the number of </a:t>
            </a:r>
            <a:r>
              <a:rPr lang="en-US" sz="2200" b="1">
                <a:cs typeface="Arial" charset="0"/>
              </a:rPr>
              <a:t>inner </a:t>
            </a:r>
            <a:r>
              <a:rPr lang="en-US" sz="2200">
                <a:cs typeface="Arial" charset="0"/>
              </a:rPr>
              <a:t>electrons. (Assume this, don’t count valence electrons)</a:t>
            </a:r>
            <a:endParaRPr lang="el-GR" sz="2200">
              <a:cs typeface="Arial" charset="0"/>
            </a:endParaRPr>
          </a:p>
        </p:txBody>
      </p:sp>
      <p:pic>
        <p:nvPicPr>
          <p:cNvPr id="148484" name="Picture 4" descr="07_03"/>
          <p:cNvPicPr>
            <a:picLocks noChangeAspect="1" noChangeArrowheads="1"/>
          </p:cNvPicPr>
          <p:nvPr/>
        </p:nvPicPr>
        <p:blipFill>
          <a:blip r:embed="rId2" cstate="print"/>
          <a:srcRect b="9259"/>
          <a:stretch>
            <a:fillRect/>
          </a:stretch>
        </p:blipFill>
        <p:spPr bwMode="auto">
          <a:xfrm>
            <a:off x="381000" y="2057400"/>
            <a:ext cx="40751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Alkali Metals</a:t>
            </a:r>
          </a:p>
        </p:txBody>
      </p:sp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1355725" y="2444750"/>
            <a:ext cx="5365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200"/>
              <a:t>Li</a:t>
            </a:r>
            <a:endParaRPr lang="en-US"/>
          </a:p>
        </p:txBody>
      </p:sp>
      <p:sp>
        <p:nvSpPr>
          <p:cNvPr id="557060" name="Rectangle 4"/>
          <p:cNvSpPr>
            <a:spLocks noChangeArrowheads="1"/>
          </p:cNvSpPr>
          <p:nvPr/>
        </p:nvSpPr>
        <p:spPr bwMode="auto">
          <a:xfrm>
            <a:off x="4217988" y="3475038"/>
            <a:ext cx="735012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Na</a:t>
            </a:r>
          </a:p>
        </p:txBody>
      </p:sp>
      <p:sp>
        <p:nvSpPr>
          <p:cNvPr id="557061" name="Rectangle 5"/>
          <p:cNvSpPr>
            <a:spLocks noChangeArrowheads="1"/>
          </p:cNvSpPr>
          <p:nvPr/>
        </p:nvSpPr>
        <p:spPr bwMode="auto">
          <a:xfrm>
            <a:off x="7291388" y="5008563"/>
            <a:ext cx="485775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K</a:t>
            </a:r>
          </a:p>
        </p:txBody>
      </p:sp>
      <p:sp>
        <p:nvSpPr>
          <p:cNvPr id="557065" name="Rectangle 9"/>
          <p:cNvSpPr>
            <a:spLocks noChangeArrowheads="1"/>
          </p:cNvSpPr>
          <p:nvPr/>
        </p:nvSpPr>
        <p:spPr bwMode="auto">
          <a:xfrm>
            <a:off x="1016000" y="3003550"/>
            <a:ext cx="117316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-64" charset="0"/>
              </a:rPr>
              <a:t>1</a:t>
            </a:r>
            <a:r>
              <a:rPr lang="en-US" sz="3200" i="1">
                <a:latin typeface="Times New Roman" pitchFamily="-64" charset="0"/>
              </a:rPr>
              <a:t>s</a:t>
            </a:r>
            <a:r>
              <a:rPr lang="en-US" sz="3200" baseline="30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2</a:t>
            </a:r>
            <a:r>
              <a:rPr lang="en-US" sz="3200" i="1">
                <a:latin typeface="Times New Roman" pitchFamily="-64" charset="0"/>
              </a:rPr>
              <a:t>s</a:t>
            </a:r>
            <a:r>
              <a:rPr lang="en-US" sz="3200" baseline="30000">
                <a:latin typeface="Times New Roman" pitchFamily="-64" charset="0"/>
              </a:rPr>
              <a:t>1</a:t>
            </a:r>
          </a:p>
        </p:txBody>
      </p:sp>
      <p:sp>
        <p:nvSpPr>
          <p:cNvPr id="557066" name="Rectangle 10"/>
          <p:cNvSpPr>
            <a:spLocks noChangeArrowheads="1"/>
          </p:cNvSpPr>
          <p:nvPr/>
        </p:nvSpPr>
        <p:spPr bwMode="auto">
          <a:xfrm>
            <a:off x="3482975" y="4044950"/>
            <a:ext cx="22082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-64" charset="0"/>
              </a:rPr>
              <a:t>1</a:t>
            </a:r>
            <a:r>
              <a:rPr lang="en-US" sz="3200" i="1">
                <a:latin typeface="Times New Roman" pitchFamily="-64" charset="0"/>
              </a:rPr>
              <a:t>s</a:t>
            </a:r>
            <a:r>
              <a:rPr lang="en-US" sz="3200" baseline="30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2</a:t>
            </a:r>
            <a:r>
              <a:rPr lang="en-US" sz="3200" i="1">
                <a:latin typeface="Times New Roman" pitchFamily="-64" charset="0"/>
              </a:rPr>
              <a:t>s</a:t>
            </a:r>
            <a:r>
              <a:rPr lang="en-US" sz="3200" baseline="30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2</a:t>
            </a:r>
            <a:r>
              <a:rPr lang="en-US" sz="3200" i="1">
                <a:latin typeface="Times New Roman" pitchFamily="-64" charset="0"/>
              </a:rPr>
              <a:t>p</a:t>
            </a:r>
            <a:r>
              <a:rPr lang="en-US" sz="3200" baseline="30000">
                <a:latin typeface="Times New Roman" pitchFamily="-64" charset="0"/>
              </a:rPr>
              <a:t>6</a:t>
            </a:r>
            <a:r>
              <a:rPr lang="en-US" sz="3200">
                <a:latin typeface="Times New Roman" pitchFamily="-64" charset="0"/>
              </a:rPr>
              <a:t>3</a:t>
            </a:r>
            <a:r>
              <a:rPr lang="en-US" sz="3200" i="1">
                <a:latin typeface="Times New Roman" pitchFamily="-64" charset="0"/>
              </a:rPr>
              <a:t>s</a:t>
            </a:r>
            <a:r>
              <a:rPr lang="en-US" sz="3200" baseline="30000">
                <a:latin typeface="Times New Roman" pitchFamily="-64" charset="0"/>
              </a:rPr>
              <a:t>1</a:t>
            </a:r>
          </a:p>
        </p:txBody>
      </p:sp>
      <p:sp>
        <p:nvSpPr>
          <p:cNvPr id="557067" name="Rectangle 11"/>
          <p:cNvSpPr>
            <a:spLocks noChangeArrowheads="1"/>
          </p:cNvSpPr>
          <p:nvPr/>
        </p:nvSpPr>
        <p:spPr bwMode="auto">
          <a:xfrm>
            <a:off x="5683250" y="5486400"/>
            <a:ext cx="324326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-64" charset="0"/>
              </a:rPr>
              <a:t>1</a:t>
            </a:r>
            <a:r>
              <a:rPr lang="en-US" sz="3200" i="1">
                <a:latin typeface="Times New Roman" pitchFamily="-64" charset="0"/>
              </a:rPr>
              <a:t>s</a:t>
            </a:r>
            <a:r>
              <a:rPr lang="en-US" sz="3200" baseline="30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2</a:t>
            </a:r>
            <a:r>
              <a:rPr lang="en-US" sz="3200" i="1">
                <a:latin typeface="Times New Roman" pitchFamily="-64" charset="0"/>
              </a:rPr>
              <a:t>s</a:t>
            </a:r>
            <a:r>
              <a:rPr lang="en-US" sz="3200" baseline="30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2</a:t>
            </a:r>
            <a:r>
              <a:rPr lang="en-US" sz="3200" i="1">
                <a:latin typeface="Times New Roman" pitchFamily="-64" charset="0"/>
              </a:rPr>
              <a:t>p</a:t>
            </a:r>
            <a:r>
              <a:rPr lang="en-US" sz="3200" baseline="30000">
                <a:latin typeface="Times New Roman" pitchFamily="-64" charset="0"/>
              </a:rPr>
              <a:t>6</a:t>
            </a:r>
            <a:r>
              <a:rPr lang="en-US" sz="3200">
                <a:latin typeface="Times New Roman" pitchFamily="-64" charset="0"/>
              </a:rPr>
              <a:t>3</a:t>
            </a:r>
            <a:r>
              <a:rPr lang="en-US" sz="3200" i="1">
                <a:latin typeface="Times New Roman" pitchFamily="-64" charset="0"/>
              </a:rPr>
              <a:t>s</a:t>
            </a:r>
            <a:r>
              <a:rPr lang="en-US" sz="3200" baseline="30000">
                <a:latin typeface="Times New Roman" pitchFamily="-64" charset="0"/>
              </a:rPr>
              <a:t>2</a:t>
            </a:r>
            <a:r>
              <a:rPr lang="en-US" sz="3200">
                <a:latin typeface="Times New Roman" pitchFamily="-64" charset="0"/>
              </a:rPr>
              <a:t>3</a:t>
            </a:r>
            <a:r>
              <a:rPr lang="en-US" sz="3200" i="1">
                <a:latin typeface="Times New Roman" pitchFamily="-64" charset="0"/>
              </a:rPr>
              <a:t>p</a:t>
            </a:r>
            <a:r>
              <a:rPr lang="en-US" sz="3200" baseline="30000">
                <a:latin typeface="Times New Roman" pitchFamily="-64" charset="0"/>
              </a:rPr>
              <a:t>6</a:t>
            </a:r>
            <a:r>
              <a:rPr lang="en-US" sz="3200">
                <a:latin typeface="Times New Roman" pitchFamily="-64" charset="0"/>
              </a:rPr>
              <a:t>4</a:t>
            </a:r>
            <a:r>
              <a:rPr lang="en-US" sz="3200" i="1">
                <a:latin typeface="Times New Roman" pitchFamily="-64" charset="0"/>
              </a:rPr>
              <a:t>s</a:t>
            </a:r>
            <a:r>
              <a:rPr lang="en-US" sz="3200" baseline="30000">
                <a:latin typeface="Times New Roman" pitchFamily="-64" charset="0"/>
              </a:rPr>
              <a:t>1</a:t>
            </a:r>
          </a:p>
        </p:txBody>
      </p:sp>
      <p:sp>
        <p:nvSpPr>
          <p:cNvPr id="557068" name="Rectangle 12"/>
          <p:cNvSpPr>
            <a:spLocks noChangeArrowheads="1"/>
          </p:cNvSpPr>
          <p:nvPr/>
        </p:nvSpPr>
        <p:spPr bwMode="auto">
          <a:xfrm>
            <a:off x="738188" y="3600450"/>
            <a:ext cx="1665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valence e</a:t>
            </a:r>
            <a:r>
              <a:rPr lang="en-US" baseline="30000">
                <a:solidFill>
                  <a:srgbClr val="000099"/>
                </a:solidFill>
              </a:rPr>
              <a:t>-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557069" name="Rectangle 13"/>
          <p:cNvSpPr>
            <a:spLocks noChangeArrowheads="1"/>
          </p:cNvSpPr>
          <p:nvPr/>
        </p:nvSpPr>
        <p:spPr bwMode="auto">
          <a:xfrm>
            <a:off x="1609725" y="3113088"/>
            <a:ext cx="519113" cy="374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70" name="Rectangle 14"/>
          <p:cNvSpPr>
            <a:spLocks noChangeArrowheads="1"/>
          </p:cNvSpPr>
          <p:nvPr/>
        </p:nvSpPr>
        <p:spPr bwMode="auto">
          <a:xfrm>
            <a:off x="263525" y="4129088"/>
            <a:ext cx="26939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kernel charge =</a:t>
            </a:r>
          </a:p>
          <a:p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3p-2 inner e</a:t>
            </a:r>
            <a:r>
              <a:rPr lang="en-US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+1</a:t>
            </a:r>
          </a:p>
        </p:txBody>
      </p:sp>
      <p:sp>
        <p:nvSpPr>
          <p:cNvPr id="557071" name="Rectangle 15"/>
          <p:cNvSpPr>
            <a:spLocks noChangeArrowheads="1"/>
          </p:cNvSpPr>
          <p:nvPr/>
        </p:nvSpPr>
        <p:spPr bwMode="auto">
          <a:xfrm>
            <a:off x="3698875" y="4576763"/>
            <a:ext cx="1665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valence e</a:t>
            </a:r>
            <a:r>
              <a:rPr lang="en-US" baseline="30000">
                <a:solidFill>
                  <a:srgbClr val="000099"/>
                </a:solidFill>
              </a:rPr>
              <a:t>-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557072" name="Rectangle 16"/>
          <p:cNvSpPr>
            <a:spLocks noChangeArrowheads="1"/>
          </p:cNvSpPr>
          <p:nvPr/>
        </p:nvSpPr>
        <p:spPr bwMode="auto">
          <a:xfrm>
            <a:off x="5122863" y="4125913"/>
            <a:ext cx="519112" cy="374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73" name="Rectangle 17"/>
          <p:cNvSpPr>
            <a:spLocks noChangeArrowheads="1"/>
          </p:cNvSpPr>
          <p:nvPr/>
        </p:nvSpPr>
        <p:spPr bwMode="auto">
          <a:xfrm>
            <a:off x="2830513" y="4979988"/>
            <a:ext cx="37607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 =11p-10 inner e</a:t>
            </a:r>
            <a:r>
              <a:rPr lang="en-US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+1</a:t>
            </a:r>
          </a:p>
        </p:txBody>
      </p:sp>
      <p:sp>
        <p:nvSpPr>
          <p:cNvPr id="557074" name="Rectangle 18"/>
          <p:cNvSpPr>
            <a:spLocks noChangeArrowheads="1"/>
          </p:cNvSpPr>
          <p:nvPr/>
        </p:nvSpPr>
        <p:spPr bwMode="auto">
          <a:xfrm>
            <a:off x="8410575" y="5576888"/>
            <a:ext cx="519113" cy="374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75" name="Rectangle 19"/>
          <p:cNvSpPr>
            <a:spLocks noChangeArrowheads="1"/>
          </p:cNvSpPr>
          <p:nvPr/>
        </p:nvSpPr>
        <p:spPr bwMode="auto">
          <a:xfrm>
            <a:off x="7124700" y="6088063"/>
            <a:ext cx="1665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valence e</a:t>
            </a:r>
            <a:r>
              <a:rPr lang="en-US" baseline="30000">
                <a:solidFill>
                  <a:srgbClr val="000099"/>
                </a:solidFill>
              </a:rPr>
              <a:t>-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557076" name="Rectangle 20"/>
          <p:cNvSpPr>
            <a:spLocks noChangeArrowheads="1"/>
          </p:cNvSpPr>
          <p:nvPr/>
        </p:nvSpPr>
        <p:spPr bwMode="auto">
          <a:xfrm>
            <a:off x="3214688" y="6096000"/>
            <a:ext cx="37607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KC =19p-18 inner e</a:t>
            </a:r>
            <a:r>
              <a:rPr lang="en-US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+1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55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55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"/>
                                        <p:tgtEl>
                                          <p:spTgt spid="55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3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8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3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"/>
                                        <p:tgtEl>
                                          <p:spTgt spid="55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4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"/>
                                        <p:tgtEl>
                                          <p:spTgt spid="55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7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2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7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"/>
                                        <p:tgtEl>
                                          <p:spTgt spid="55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5" grpId="0" autoUpdateAnimBg="0"/>
      <p:bldP spid="557066" grpId="0" autoUpdateAnimBg="0"/>
      <p:bldP spid="557067" grpId="0" autoUpdateAnimBg="0"/>
      <p:bldP spid="557068" grpId="0" autoUpdateAnimBg="0"/>
      <p:bldP spid="557069" grpId="0" animBg="1"/>
      <p:bldP spid="557070" grpId="0" autoUpdateAnimBg="0"/>
      <p:bldP spid="557071" grpId="0" autoUpdateAnimBg="0"/>
      <p:bldP spid="557072" grpId="0" animBg="1"/>
      <p:bldP spid="557073" grpId="0" autoUpdateAnimBg="0"/>
      <p:bldP spid="557074" grpId="0" animBg="1"/>
      <p:bldP spid="557075" grpId="0" autoUpdateAnimBg="0"/>
      <p:bldP spid="55707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8226425" cy="1036638"/>
          </a:xfrm>
        </p:spPr>
        <p:txBody>
          <a:bodyPr/>
          <a:lstStyle/>
          <a:p>
            <a:r>
              <a:rPr lang="en-US"/>
              <a:t>Periodic trends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854075"/>
            <a:ext cx="8602662" cy="3143250"/>
          </a:xfrm>
        </p:spPr>
        <p:txBody>
          <a:bodyPr/>
          <a:lstStyle/>
          <a:p>
            <a:r>
              <a:rPr lang="en-US" sz="3200"/>
              <a:t>Many trends in physical and chemical properties can be explained by electron configuration and atomic structure.</a:t>
            </a:r>
            <a:endParaRPr lang="en-US"/>
          </a:p>
          <a:p>
            <a:endParaRPr lang="en-US" sz="1200"/>
          </a:p>
          <a:p>
            <a:r>
              <a:rPr lang="en-US" sz="3200"/>
              <a:t>We’ll look at some of the more important examples.</a:t>
            </a:r>
            <a:endParaRPr lang="en-US"/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541338" y="3948113"/>
            <a:ext cx="8602662" cy="2589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algn="ctr">
              <a:lnSpc>
                <a:spcPct val="90000"/>
              </a:lnSpc>
              <a:spcBef>
                <a:spcPct val="10000"/>
              </a:spcBef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Metal vs. Nonmetal reactivity</a:t>
            </a:r>
          </a:p>
          <a:p>
            <a:pPr marL="285750" indent="-285750" algn="ctr">
              <a:lnSpc>
                <a:spcPct val="90000"/>
              </a:lnSpc>
              <a:spcBef>
                <a:spcPct val="10000"/>
              </a:spcBef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Atomic radii vs. Ionic radii</a:t>
            </a:r>
          </a:p>
          <a:p>
            <a:pPr marL="285750" indent="-285750" algn="ctr">
              <a:lnSpc>
                <a:spcPct val="90000"/>
              </a:lnSpc>
              <a:spcBef>
                <a:spcPct val="10000"/>
              </a:spcBef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Ionization energies</a:t>
            </a:r>
          </a:p>
          <a:p>
            <a:pPr marL="285750" indent="-285750" algn="ctr">
              <a:lnSpc>
                <a:spcPct val="90000"/>
              </a:lnSpc>
              <a:spcBef>
                <a:spcPct val="10000"/>
              </a:spcBef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affinities</a:t>
            </a:r>
          </a:p>
          <a:p>
            <a:pPr marL="285750" indent="-285750" algn="ctr">
              <a:lnSpc>
                <a:spcPct val="90000"/>
              </a:lnSpc>
              <a:spcBef>
                <a:spcPct val="10000"/>
              </a:spcBef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Electronegativity</a:t>
            </a:r>
            <a:endParaRPr lang="en-US" sz="280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7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0" grpId="0" build="p" autoUpdateAnimBg="0" advAuto="300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Size of an Atom?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3886200" cy="4411662"/>
          </a:xfrm>
        </p:spPr>
        <p:txBody>
          <a:bodyPr/>
          <a:lstStyle/>
          <a:p>
            <a:r>
              <a:rPr lang="en-US" sz="2600">
                <a:cs typeface="Arial" charset="0"/>
              </a:rPr>
              <a:t>The bonding atomic radius is defined as one-half of the distance between bonded nuclei.</a:t>
            </a:r>
          </a:p>
          <a:p>
            <a:r>
              <a:rPr lang="en-US" sz="2600">
                <a:cs typeface="Arial" charset="0"/>
              </a:rPr>
              <a:t>This is how we measure </a:t>
            </a:r>
            <a:r>
              <a:rPr lang="en-US" sz="2600" b="1">
                <a:cs typeface="Arial" charset="0"/>
              </a:rPr>
              <a:t>atomic radius</a:t>
            </a:r>
            <a:r>
              <a:rPr lang="en-US" sz="2600">
                <a:cs typeface="Arial" charset="0"/>
              </a:rPr>
              <a:t>.</a:t>
            </a:r>
            <a:endParaRPr lang="el-GR" sz="2600">
              <a:cs typeface="Arial" charset="0"/>
            </a:endParaRPr>
          </a:p>
        </p:txBody>
      </p:sp>
      <p:pic>
        <p:nvPicPr>
          <p:cNvPr id="149509" name="Picture 5" descr="07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3703"/>
          <a:stretch>
            <a:fillRect/>
          </a:stretch>
        </p:blipFill>
        <p:spPr>
          <a:xfrm>
            <a:off x="4852988" y="1600200"/>
            <a:ext cx="3398837" cy="3962400"/>
          </a:xfrm>
          <a:ln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Sizes of Atoms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719263"/>
            <a:ext cx="3886200" cy="4411662"/>
          </a:xfrm>
        </p:spPr>
        <p:txBody>
          <a:bodyPr/>
          <a:lstStyle/>
          <a:p>
            <a:r>
              <a:rPr lang="en-US" sz="2600">
                <a:cs typeface="Arial" charset="0"/>
              </a:rPr>
              <a:t>Atomic radius tends to…</a:t>
            </a:r>
          </a:p>
          <a:p>
            <a:pPr lvl="1"/>
            <a:r>
              <a:rPr lang="en-US" sz="2200">
                <a:cs typeface="Arial" charset="0"/>
              </a:rPr>
              <a:t>…</a:t>
            </a:r>
            <a:r>
              <a:rPr lang="en-US" sz="2200" b="1">
                <a:cs typeface="Arial" charset="0"/>
              </a:rPr>
              <a:t>decrease</a:t>
            </a:r>
            <a:r>
              <a:rPr lang="en-US" sz="2200">
                <a:cs typeface="Arial" charset="0"/>
              </a:rPr>
              <a:t> from left to right across a row </a:t>
            </a:r>
          </a:p>
          <a:p>
            <a:pPr lvl="2"/>
            <a:r>
              <a:rPr lang="en-US" sz="2100">
                <a:cs typeface="Arial" charset="0"/>
              </a:rPr>
              <a:t>due to increasing </a:t>
            </a:r>
            <a:r>
              <a:rPr lang="en-US" sz="2100" i="1">
                <a:cs typeface="Arial" charset="0"/>
              </a:rPr>
              <a:t>Z</a:t>
            </a:r>
            <a:r>
              <a:rPr lang="en-US" sz="2100" baseline="-25000">
                <a:cs typeface="Arial" charset="0"/>
              </a:rPr>
              <a:t>eff</a:t>
            </a:r>
            <a:endParaRPr lang="en-US" sz="2100">
              <a:cs typeface="Arial" charset="0"/>
            </a:endParaRPr>
          </a:p>
          <a:p>
            <a:pPr lvl="1"/>
            <a:r>
              <a:rPr lang="en-US" sz="2200">
                <a:cs typeface="Arial" charset="0"/>
              </a:rPr>
              <a:t>…</a:t>
            </a:r>
            <a:r>
              <a:rPr lang="en-US" sz="2200" b="1">
                <a:cs typeface="Arial" charset="0"/>
              </a:rPr>
              <a:t>increase</a:t>
            </a:r>
            <a:r>
              <a:rPr lang="en-US" sz="2200">
                <a:cs typeface="Arial" charset="0"/>
              </a:rPr>
              <a:t> from top to bottom of a column </a:t>
            </a:r>
          </a:p>
          <a:p>
            <a:pPr lvl="2"/>
            <a:r>
              <a:rPr lang="en-US" sz="2100">
                <a:cs typeface="Arial" charset="0"/>
              </a:rPr>
              <a:t>due to increasing value of </a:t>
            </a:r>
            <a:r>
              <a:rPr lang="en-US" sz="2100" i="1">
                <a:cs typeface="Arial" charset="0"/>
              </a:rPr>
              <a:t>n</a:t>
            </a:r>
            <a:endParaRPr lang="el-GR" sz="2100">
              <a:cs typeface="Arial" charset="0"/>
            </a:endParaRPr>
          </a:p>
        </p:txBody>
      </p:sp>
      <p:pic>
        <p:nvPicPr>
          <p:cNvPr id="150534" name="Picture 6" descr="07_06"/>
          <p:cNvPicPr>
            <a:picLocks noChangeAspect="1" noChangeArrowheads="1"/>
          </p:cNvPicPr>
          <p:nvPr/>
        </p:nvPicPr>
        <p:blipFill>
          <a:blip r:embed="rId2" cstate="print"/>
          <a:srcRect b="4440"/>
          <a:stretch>
            <a:fillRect/>
          </a:stretch>
        </p:blipFill>
        <p:spPr bwMode="auto">
          <a:xfrm>
            <a:off x="0" y="2006600"/>
            <a:ext cx="4881563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7538" name="Object 2"/>
          <p:cNvGraphicFramePr>
            <a:graphicFrameLocks noChangeAspect="1"/>
          </p:cNvGraphicFramePr>
          <p:nvPr/>
        </p:nvGraphicFramePr>
        <p:xfrm>
          <a:off x="468313" y="315913"/>
          <a:ext cx="8675687" cy="593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43" name="Worksheet" r:id="rId4" imgW="8674100" imgH="5930900" progId="Excel.Sheet.8">
                  <p:embed/>
                </p:oleObj>
              </mc:Choice>
              <mc:Fallback>
                <p:oleObj name="Worksheet" r:id="rId4" imgW="8674100" imgH="59309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15913"/>
                        <a:ext cx="8675687" cy="593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211138"/>
            <a:ext cx="8226425" cy="939800"/>
          </a:xfrm>
        </p:spPr>
        <p:txBody>
          <a:bodyPr/>
          <a:lstStyle/>
          <a:p>
            <a:r>
              <a:rPr lang="en-US"/>
              <a:t>Atomic radii</a:t>
            </a:r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2930525" y="5956300"/>
            <a:ext cx="39131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Atomic number</a:t>
            </a:r>
          </a:p>
          <a:p>
            <a:pPr algn="ctr"/>
            <a:r>
              <a:rPr lang="en-US" sz="2000"/>
              <a:t>(noble gases are not included)</a:t>
            </a:r>
          </a:p>
        </p:txBody>
      </p:sp>
      <p:sp>
        <p:nvSpPr>
          <p:cNvPr id="577541" name="Text Box 5"/>
          <p:cNvSpPr txBox="1">
            <a:spLocks noChangeArrowheads="1"/>
          </p:cNvSpPr>
          <p:nvPr/>
        </p:nvSpPr>
        <p:spPr bwMode="auto">
          <a:xfrm rot="-5400000">
            <a:off x="-339724" y="2897187"/>
            <a:ext cx="1593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Radus (pm)</a:t>
            </a:r>
          </a:p>
        </p:txBody>
      </p:sp>
    </p:spTree>
  </p:cSld>
  <p:clrMapOvr>
    <a:masterClrMapping/>
  </p:clrMapOvr>
  <p:transition>
    <p:pull dir="l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Isoelectronic configurations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5388" y="1443038"/>
            <a:ext cx="6911975" cy="4800600"/>
          </a:xfrm>
        </p:spPr>
        <p:txBody>
          <a:bodyPr/>
          <a:lstStyle/>
          <a:p>
            <a:r>
              <a:rPr lang="en-US" sz="3200"/>
              <a:t>Species that have the same electron configurations.</a:t>
            </a:r>
          </a:p>
          <a:p>
            <a:endParaRPr lang="en-US" sz="1800"/>
          </a:p>
          <a:p>
            <a:r>
              <a:rPr lang="en-US"/>
              <a:t>	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US"/>
          </a:p>
          <a:p>
            <a:endParaRPr lang="en-US" sz="1800"/>
          </a:p>
          <a:p>
            <a:r>
              <a:rPr lang="en-US"/>
              <a:t>	</a:t>
            </a:r>
            <a:r>
              <a:rPr lang="en-US" sz="3200"/>
              <a:t>Each of the following has an e</a:t>
            </a:r>
            <a:r>
              <a:rPr lang="en-US" sz="3200" baseline="30000"/>
              <a:t>-</a:t>
            </a:r>
            <a:r>
              <a:rPr lang="en-US" sz="3200"/>
              <a:t> configuration of 1</a:t>
            </a:r>
            <a:r>
              <a:rPr lang="en-US" sz="3200" i="1"/>
              <a:t>s</a:t>
            </a:r>
            <a:r>
              <a:rPr lang="en-US" sz="3200" baseline="30000"/>
              <a:t>2</a:t>
            </a:r>
            <a:r>
              <a:rPr lang="en-US" sz="3200"/>
              <a:t> 2</a:t>
            </a:r>
            <a:r>
              <a:rPr lang="en-US" sz="3200" i="1"/>
              <a:t>s</a:t>
            </a:r>
            <a:r>
              <a:rPr lang="en-US" sz="3200" baseline="30000"/>
              <a:t>2</a:t>
            </a:r>
            <a:r>
              <a:rPr lang="en-US" sz="3200"/>
              <a:t> 2</a:t>
            </a:r>
            <a:r>
              <a:rPr lang="en-US" sz="3200" i="1"/>
              <a:t>p</a:t>
            </a:r>
            <a:r>
              <a:rPr lang="en-US" sz="3200" baseline="30000"/>
              <a:t>6</a:t>
            </a:r>
            <a:endParaRPr lang="en-US"/>
          </a:p>
          <a:p>
            <a:pPr algn="ctr"/>
            <a:endParaRPr lang="en-US"/>
          </a:p>
          <a:p>
            <a:pPr algn="ctr"/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32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F</a:t>
            </a:r>
            <a:r>
              <a:rPr lang="en-US" sz="32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Ne</a:t>
            </a:r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US" sz="32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Mg</a:t>
            </a:r>
            <a:r>
              <a:rPr lang="en-US" sz="32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	Al</a:t>
            </a:r>
            <a:r>
              <a:rPr lang="en-US" sz="32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3+</a:t>
            </a:r>
            <a:endParaRPr lang="en-US"/>
          </a:p>
        </p:txBody>
      </p:sp>
    </p:spTree>
  </p:cSld>
  <p:clrMapOvr>
    <a:masterClrMapping/>
  </p:clrMapOvr>
  <p:transition>
    <p:pull dir="l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0"/>
            <a:ext cx="8615362" cy="1171575"/>
          </a:xfrm>
          <a:noFill/>
          <a:ln/>
        </p:spPr>
        <p:txBody>
          <a:bodyPr/>
          <a:lstStyle/>
          <a:p>
            <a:r>
              <a:rPr lang="en-US" sz="3200"/>
              <a:t>Atomic radii of the main group elements</a:t>
            </a:r>
            <a:endParaRPr lang="en-US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077913"/>
            <a:ext cx="8489950" cy="5249862"/>
          </a:xfrm>
          <a:noFill/>
          <a:ln/>
        </p:spPr>
        <p:txBody>
          <a:bodyPr/>
          <a:lstStyle/>
          <a:p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Atoms get larger as you go down a group (vertical column).</a:t>
            </a:r>
            <a:endParaRPr lang="en-US" sz="3200"/>
          </a:p>
          <a:p>
            <a:endParaRPr lang="en-US" sz="800"/>
          </a:p>
          <a:p>
            <a:r>
              <a:rPr lang="en-US"/>
              <a:t>	A new shell is being added, but the kernel charge remains the same.</a:t>
            </a:r>
          </a:p>
          <a:p>
            <a:endParaRPr lang="en-US" sz="800" b="1"/>
          </a:p>
          <a:p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Atoms get smaller as you go across a period (horizontal row).</a:t>
            </a:r>
            <a:endParaRPr lang="en-US">
              <a:solidFill>
                <a:srgbClr val="0000FF"/>
              </a:solidFill>
            </a:endParaRPr>
          </a:p>
          <a:p>
            <a:endParaRPr lang="en-US" sz="800"/>
          </a:p>
          <a:p>
            <a:r>
              <a:rPr lang="en-US"/>
              <a:t>	The nucleus contains more protons with the same number of inner shell electrons.</a:t>
            </a:r>
          </a:p>
          <a:p>
            <a:endParaRPr lang="en-US" sz="800"/>
          </a:p>
          <a:p>
            <a:r>
              <a:rPr lang="en-US"/>
              <a:t>	Which results in a higher kernel charge that attracts the same number of electron shells more strongly, making the atom smaller.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1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radii (pm = 10</a:t>
            </a:r>
            <a:r>
              <a:rPr lang="en-US" baseline="30000"/>
              <a:t>-12</a:t>
            </a:r>
            <a:r>
              <a:rPr lang="en-US"/>
              <a:t> m)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416050"/>
            <a:ext cx="8324850" cy="5084763"/>
          </a:xfrm>
        </p:spPr>
        <p:txBody>
          <a:bodyPr/>
          <a:lstStyle/>
          <a:p>
            <a:r>
              <a:rPr lang="en-US" sz="2000">
                <a:solidFill>
                  <a:srgbClr val="000099"/>
                </a:solidFill>
              </a:rPr>
              <a:t>Li	</a:t>
            </a:r>
            <a:r>
              <a:rPr lang="en-US" sz="2000"/>
              <a:t>      	Li</a:t>
            </a:r>
            <a:r>
              <a:rPr lang="en-US" sz="2000" baseline="30000"/>
              <a:t>+</a:t>
            </a:r>
            <a:r>
              <a:rPr lang="en-US" sz="2000"/>
              <a:t>	</a:t>
            </a:r>
            <a:r>
              <a:rPr lang="en-US" sz="2000">
                <a:solidFill>
                  <a:srgbClr val="000099"/>
                </a:solidFill>
              </a:rPr>
              <a:t>Be</a:t>
            </a:r>
            <a:r>
              <a:rPr lang="en-US" sz="2000"/>
              <a:t>      	Be</a:t>
            </a:r>
            <a:r>
              <a:rPr lang="en-US" sz="2000" baseline="30000"/>
              <a:t>2+</a:t>
            </a:r>
            <a:r>
              <a:rPr lang="en-US" sz="2000"/>
              <a:t>      </a:t>
            </a:r>
            <a:r>
              <a:rPr lang="en-US" sz="2000">
                <a:solidFill>
                  <a:srgbClr val="000099"/>
                </a:solidFill>
              </a:rPr>
              <a:t>N</a:t>
            </a:r>
            <a:r>
              <a:rPr lang="en-US" sz="2000"/>
              <a:t>        N</a:t>
            </a:r>
            <a:r>
              <a:rPr lang="en-US" sz="2000" baseline="30000"/>
              <a:t>3-</a:t>
            </a:r>
            <a:r>
              <a:rPr lang="en-US" sz="2000"/>
              <a:t>      </a:t>
            </a:r>
            <a:r>
              <a:rPr lang="en-US" sz="2000">
                <a:solidFill>
                  <a:srgbClr val="000099"/>
                </a:solidFill>
              </a:rPr>
              <a:t>  O</a:t>
            </a:r>
            <a:r>
              <a:rPr lang="en-US" sz="2000"/>
              <a:t>	      O</a:t>
            </a:r>
            <a:r>
              <a:rPr lang="en-US" sz="2000" baseline="30000"/>
              <a:t>2-</a:t>
            </a:r>
            <a:r>
              <a:rPr lang="en-US" sz="2000"/>
              <a:t>	     </a:t>
            </a:r>
            <a:r>
              <a:rPr lang="en-US" sz="2000">
                <a:solidFill>
                  <a:srgbClr val="000099"/>
                </a:solidFill>
              </a:rPr>
              <a:t> F</a:t>
            </a:r>
            <a:r>
              <a:rPr lang="en-US" sz="2000"/>
              <a:t>	     F</a:t>
            </a:r>
            <a:r>
              <a:rPr lang="en-US" sz="2000" baseline="30000"/>
              <a:t>-</a:t>
            </a:r>
            <a:endParaRPr lang="en-US" sz="2000"/>
          </a:p>
          <a:p>
            <a:r>
              <a:rPr lang="en-US" sz="2000">
                <a:solidFill>
                  <a:srgbClr val="000099"/>
                </a:solidFill>
              </a:rPr>
              <a:t>152  </a:t>
            </a:r>
            <a:r>
              <a:rPr lang="en-US" sz="2000"/>
              <a:t>  	74	</a:t>
            </a:r>
            <a:r>
              <a:rPr lang="en-US" sz="2000">
                <a:solidFill>
                  <a:srgbClr val="000099"/>
                </a:solidFill>
              </a:rPr>
              <a:t>111</a:t>
            </a:r>
            <a:r>
              <a:rPr lang="en-US" sz="2000"/>
              <a:t>    	35      </a:t>
            </a:r>
            <a:r>
              <a:rPr lang="en-US" sz="2000">
                <a:solidFill>
                  <a:srgbClr val="000099"/>
                </a:solidFill>
              </a:rPr>
              <a:t>  70</a:t>
            </a:r>
            <a:r>
              <a:rPr lang="en-US" sz="2000"/>
              <a:t>      171       </a:t>
            </a:r>
            <a:r>
              <a:rPr lang="en-US" sz="2000">
                <a:solidFill>
                  <a:srgbClr val="000099"/>
                </a:solidFill>
              </a:rPr>
              <a:t>66	</a:t>
            </a:r>
            <a:r>
              <a:rPr lang="en-US" sz="2000"/>
              <a:t>     140	     </a:t>
            </a:r>
            <a:r>
              <a:rPr lang="en-US" sz="2000">
                <a:solidFill>
                  <a:srgbClr val="000099"/>
                </a:solidFill>
              </a:rPr>
              <a:t>64</a:t>
            </a:r>
            <a:r>
              <a:rPr lang="en-US" sz="2000"/>
              <a:t>	  136</a:t>
            </a:r>
            <a:endParaRPr lang="en-US" sz="2400"/>
          </a:p>
          <a:p>
            <a:endParaRPr lang="en-US" sz="2400"/>
          </a:p>
          <a:p>
            <a:r>
              <a:rPr lang="en-US" sz="2000">
                <a:solidFill>
                  <a:srgbClr val="000099"/>
                </a:solidFill>
              </a:rPr>
              <a:t>Na</a:t>
            </a:r>
            <a:r>
              <a:rPr lang="en-US" sz="2000"/>
              <a:t>     	Na</a:t>
            </a:r>
            <a:r>
              <a:rPr lang="en-US" sz="2000" baseline="30000"/>
              <a:t>+</a:t>
            </a:r>
            <a:r>
              <a:rPr lang="en-US" sz="2000"/>
              <a:t>	</a:t>
            </a:r>
            <a:r>
              <a:rPr lang="en-US" sz="2000">
                <a:solidFill>
                  <a:srgbClr val="000099"/>
                </a:solidFill>
              </a:rPr>
              <a:t>Mg</a:t>
            </a:r>
            <a:r>
              <a:rPr lang="en-US" sz="2000"/>
              <a:t>     	Mg</a:t>
            </a:r>
            <a:r>
              <a:rPr lang="en-US" sz="2000" baseline="30000"/>
              <a:t>2+</a:t>
            </a:r>
            <a:r>
              <a:rPr lang="en-US" sz="2000"/>
              <a:t>     </a:t>
            </a:r>
            <a:r>
              <a:rPr lang="en-US" sz="2000">
                <a:solidFill>
                  <a:srgbClr val="000099"/>
                </a:solidFill>
              </a:rPr>
              <a:t>P</a:t>
            </a:r>
            <a:r>
              <a:rPr lang="en-US" sz="2000"/>
              <a:t>         P</a:t>
            </a:r>
            <a:r>
              <a:rPr lang="en-US" sz="2000" baseline="30000"/>
              <a:t>3-</a:t>
            </a:r>
            <a:r>
              <a:rPr lang="en-US" sz="2000"/>
              <a:t>        </a:t>
            </a:r>
            <a:r>
              <a:rPr lang="en-US" sz="2000">
                <a:solidFill>
                  <a:srgbClr val="000099"/>
                </a:solidFill>
              </a:rPr>
              <a:t>S</a:t>
            </a:r>
            <a:r>
              <a:rPr lang="en-US" sz="2000"/>
              <a:t>	      S</a:t>
            </a:r>
            <a:r>
              <a:rPr lang="en-US" sz="2000" baseline="30000"/>
              <a:t>2-</a:t>
            </a:r>
            <a:r>
              <a:rPr lang="en-US" sz="2000"/>
              <a:t>	    </a:t>
            </a:r>
            <a:r>
              <a:rPr lang="en-US" sz="2000">
                <a:solidFill>
                  <a:srgbClr val="000099"/>
                </a:solidFill>
              </a:rPr>
              <a:t> C</a:t>
            </a:r>
            <a:r>
              <a:rPr lang="en-US" sz="2000"/>
              <a:t>l	    Cl</a:t>
            </a:r>
            <a:r>
              <a:rPr lang="en-US" sz="2000" baseline="30000"/>
              <a:t>-</a:t>
            </a:r>
            <a:endParaRPr lang="en-US" sz="2000"/>
          </a:p>
          <a:p>
            <a:r>
              <a:rPr lang="en-US" sz="2000">
                <a:solidFill>
                  <a:srgbClr val="000099"/>
                </a:solidFill>
              </a:rPr>
              <a:t>186</a:t>
            </a:r>
            <a:r>
              <a:rPr lang="en-US" sz="2000"/>
              <a:t>	102	</a:t>
            </a:r>
            <a:r>
              <a:rPr lang="en-US" sz="2000">
                <a:solidFill>
                  <a:srgbClr val="000099"/>
                </a:solidFill>
              </a:rPr>
              <a:t>160</a:t>
            </a:r>
            <a:r>
              <a:rPr lang="en-US" sz="2000"/>
              <a:t>	72       </a:t>
            </a:r>
            <a:r>
              <a:rPr lang="en-US" sz="2000">
                <a:solidFill>
                  <a:srgbClr val="000099"/>
                </a:solidFill>
              </a:rPr>
              <a:t>110</a:t>
            </a:r>
            <a:r>
              <a:rPr lang="en-US" sz="2000"/>
              <a:t>      212     </a:t>
            </a:r>
            <a:r>
              <a:rPr lang="en-US" sz="2000">
                <a:solidFill>
                  <a:srgbClr val="000099"/>
                </a:solidFill>
              </a:rPr>
              <a:t>104 </a:t>
            </a:r>
            <a:r>
              <a:rPr lang="en-US" sz="2000"/>
              <a:t>     184	     </a:t>
            </a:r>
            <a:r>
              <a:rPr lang="en-US" sz="2000">
                <a:solidFill>
                  <a:srgbClr val="000099"/>
                </a:solidFill>
              </a:rPr>
              <a:t>99	</a:t>
            </a:r>
            <a:r>
              <a:rPr lang="en-US" sz="2000"/>
              <a:t>   181</a:t>
            </a:r>
          </a:p>
          <a:p>
            <a:endParaRPr lang="en-US" sz="2000"/>
          </a:p>
          <a:p>
            <a:r>
              <a:rPr lang="en-US" sz="2000">
                <a:solidFill>
                  <a:srgbClr val="000099"/>
                </a:solidFill>
              </a:rPr>
              <a:t>K</a:t>
            </a:r>
            <a:r>
              <a:rPr lang="en-US" sz="2000"/>
              <a:t>		 K</a:t>
            </a:r>
            <a:r>
              <a:rPr lang="en-US" sz="2000" baseline="30000"/>
              <a:t>+</a:t>
            </a:r>
            <a:r>
              <a:rPr lang="en-US" sz="2000"/>
              <a:t>	</a:t>
            </a:r>
            <a:r>
              <a:rPr lang="en-US" sz="2000">
                <a:solidFill>
                  <a:srgbClr val="000099"/>
                </a:solidFill>
              </a:rPr>
              <a:t>Ca</a:t>
            </a:r>
            <a:r>
              <a:rPr lang="en-US" sz="2000"/>
              <a:t>	Ca</a:t>
            </a:r>
            <a:r>
              <a:rPr lang="en-US" sz="2000" baseline="30000"/>
              <a:t>2+</a:t>
            </a:r>
            <a:r>
              <a:rPr lang="en-US" sz="2000"/>
              <a:t>     </a:t>
            </a:r>
            <a:r>
              <a:rPr lang="en-US" sz="2000">
                <a:solidFill>
                  <a:srgbClr val="000099"/>
                </a:solidFill>
              </a:rPr>
              <a:t>As</a:t>
            </a:r>
            <a:r>
              <a:rPr lang="en-US" sz="2000"/>
              <a:t>       As</a:t>
            </a:r>
            <a:r>
              <a:rPr lang="en-US" sz="2000" baseline="30000"/>
              <a:t>3-</a:t>
            </a:r>
            <a:r>
              <a:rPr lang="en-US" sz="2000"/>
              <a:t>      </a:t>
            </a:r>
            <a:r>
              <a:rPr lang="en-US" sz="2000">
                <a:solidFill>
                  <a:srgbClr val="000099"/>
                </a:solidFill>
              </a:rPr>
              <a:t>Se </a:t>
            </a:r>
            <a:r>
              <a:rPr lang="en-US" sz="2000"/>
              <a:t>     Se</a:t>
            </a:r>
            <a:r>
              <a:rPr lang="en-US" sz="2000" baseline="30000"/>
              <a:t>2-</a:t>
            </a:r>
            <a:r>
              <a:rPr lang="en-US" sz="2000"/>
              <a:t>	    </a:t>
            </a:r>
            <a:r>
              <a:rPr lang="en-US" sz="2000">
                <a:solidFill>
                  <a:srgbClr val="000099"/>
                </a:solidFill>
              </a:rPr>
              <a:t> Br</a:t>
            </a:r>
            <a:r>
              <a:rPr lang="en-US" sz="2000"/>
              <a:t>	    Br </a:t>
            </a:r>
            <a:r>
              <a:rPr lang="en-US" sz="2000" baseline="30000"/>
              <a:t>-</a:t>
            </a:r>
            <a:endParaRPr lang="en-US" sz="2000"/>
          </a:p>
          <a:p>
            <a:r>
              <a:rPr lang="en-US" sz="2000">
                <a:solidFill>
                  <a:srgbClr val="000099"/>
                </a:solidFill>
              </a:rPr>
              <a:t>227</a:t>
            </a:r>
            <a:r>
              <a:rPr lang="en-US" sz="2000"/>
              <a:t>	138	</a:t>
            </a:r>
            <a:r>
              <a:rPr lang="en-US" sz="2000">
                <a:solidFill>
                  <a:srgbClr val="000099"/>
                </a:solidFill>
              </a:rPr>
              <a:t>197</a:t>
            </a:r>
            <a:r>
              <a:rPr lang="en-US" sz="2000"/>
              <a:t>	100     </a:t>
            </a:r>
            <a:r>
              <a:rPr lang="en-US" sz="2000">
                <a:solidFill>
                  <a:srgbClr val="000099"/>
                </a:solidFill>
              </a:rPr>
              <a:t>121 </a:t>
            </a:r>
            <a:r>
              <a:rPr lang="en-US" sz="2000"/>
              <a:t>     222     </a:t>
            </a:r>
            <a:r>
              <a:rPr lang="en-US" sz="2000">
                <a:solidFill>
                  <a:srgbClr val="000099"/>
                </a:solidFill>
              </a:rPr>
              <a:t>117</a:t>
            </a:r>
            <a:r>
              <a:rPr lang="en-US" sz="2000"/>
              <a:t>     198     </a:t>
            </a:r>
            <a:r>
              <a:rPr lang="en-US" sz="2000">
                <a:solidFill>
                  <a:srgbClr val="000099"/>
                </a:solidFill>
              </a:rPr>
              <a:t>114	</a:t>
            </a:r>
            <a:r>
              <a:rPr lang="en-US" sz="2000"/>
              <a:t>   195</a:t>
            </a:r>
          </a:p>
          <a:p>
            <a:endParaRPr lang="en-US" sz="2000"/>
          </a:p>
          <a:p>
            <a:r>
              <a:rPr lang="en-US" sz="2000">
                <a:solidFill>
                  <a:srgbClr val="000099"/>
                </a:solidFill>
              </a:rPr>
              <a:t>Rb</a:t>
            </a:r>
            <a:r>
              <a:rPr lang="en-US" sz="2000"/>
              <a:t>	Rb</a:t>
            </a:r>
            <a:r>
              <a:rPr lang="en-US" sz="2000" baseline="30000"/>
              <a:t>+</a:t>
            </a:r>
            <a:r>
              <a:rPr lang="en-US" sz="2000"/>
              <a:t>	</a:t>
            </a:r>
            <a:r>
              <a:rPr lang="en-US" sz="2000">
                <a:solidFill>
                  <a:srgbClr val="000099"/>
                </a:solidFill>
              </a:rPr>
              <a:t>Sr</a:t>
            </a:r>
            <a:r>
              <a:rPr lang="en-US" sz="2000"/>
              <a:t>	Sr</a:t>
            </a:r>
            <a:r>
              <a:rPr lang="en-US" sz="2000" baseline="30000"/>
              <a:t>2+</a:t>
            </a:r>
            <a:r>
              <a:rPr lang="en-US" sz="2000"/>
              <a:t>	          	         </a:t>
            </a:r>
            <a:r>
              <a:rPr lang="en-US" sz="2000">
                <a:solidFill>
                  <a:srgbClr val="000099"/>
                </a:solidFill>
              </a:rPr>
              <a:t>Te</a:t>
            </a:r>
            <a:r>
              <a:rPr lang="en-US" sz="2000"/>
              <a:t>       Te</a:t>
            </a:r>
            <a:r>
              <a:rPr lang="en-US" sz="2000" baseline="30000"/>
              <a:t>2-</a:t>
            </a:r>
            <a:r>
              <a:rPr lang="en-US" sz="2000"/>
              <a:t>     </a:t>
            </a:r>
            <a:r>
              <a:rPr lang="en-US" sz="2000">
                <a:solidFill>
                  <a:srgbClr val="000099"/>
                </a:solidFill>
              </a:rPr>
              <a:t>  I</a:t>
            </a:r>
            <a:r>
              <a:rPr lang="en-US" sz="2000"/>
              <a:t>	     I</a:t>
            </a:r>
            <a:r>
              <a:rPr lang="en-US" sz="2000" baseline="30000"/>
              <a:t>-</a:t>
            </a:r>
            <a:endParaRPr lang="en-US" sz="2000"/>
          </a:p>
          <a:p>
            <a:r>
              <a:rPr lang="en-US" sz="2000">
                <a:solidFill>
                  <a:srgbClr val="000099"/>
                </a:solidFill>
              </a:rPr>
              <a:t>248</a:t>
            </a:r>
            <a:r>
              <a:rPr lang="en-US" sz="2000"/>
              <a:t>	149	</a:t>
            </a:r>
            <a:r>
              <a:rPr lang="en-US" sz="2000">
                <a:solidFill>
                  <a:srgbClr val="000099"/>
                </a:solidFill>
              </a:rPr>
              <a:t>215</a:t>
            </a:r>
            <a:r>
              <a:rPr lang="en-US" sz="2000"/>
              <a:t>	116		       </a:t>
            </a:r>
            <a:r>
              <a:rPr lang="en-US" sz="2000">
                <a:solidFill>
                  <a:srgbClr val="000099"/>
                </a:solidFill>
              </a:rPr>
              <a:t> 137</a:t>
            </a:r>
            <a:r>
              <a:rPr lang="en-US" sz="2000"/>
              <a:t>      221	    </a:t>
            </a:r>
            <a:r>
              <a:rPr lang="en-US" sz="2000">
                <a:solidFill>
                  <a:srgbClr val="000099"/>
                </a:solidFill>
              </a:rPr>
              <a:t>133	</a:t>
            </a:r>
            <a:r>
              <a:rPr lang="en-US" sz="2000"/>
              <a:t>   216</a:t>
            </a:r>
          </a:p>
          <a:p>
            <a:r>
              <a:rPr lang="en-US" sz="2000"/>
              <a:t> </a:t>
            </a:r>
          </a:p>
          <a:p>
            <a:r>
              <a:rPr lang="en-US" sz="2000">
                <a:solidFill>
                  <a:srgbClr val="000099"/>
                </a:solidFill>
              </a:rPr>
              <a:t>Cs</a:t>
            </a:r>
            <a:r>
              <a:rPr lang="en-US" sz="2000"/>
              <a:t>         Cs</a:t>
            </a:r>
            <a:r>
              <a:rPr lang="en-US" sz="2000" baseline="30000"/>
              <a:t>+</a:t>
            </a:r>
            <a:r>
              <a:rPr lang="en-US" sz="2000"/>
              <a:t>	</a:t>
            </a:r>
            <a:r>
              <a:rPr lang="en-US" sz="2000">
                <a:solidFill>
                  <a:srgbClr val="000099"/>
                </a:solidFill>
              </a:rPr>
              <a:t>Ba</a:t>
            </a:r>
            <a:r>
              <a:rPr lang="en-US" sz="2000"/>
              <a:t>	Ba</a:t>
            </a:r>
            <a:r>
              <a:rPr lang="en-US" sz="2000" baseline="30000"/>
              <a:t>2+</a:t>
            </a:r>
            <a:endParaRPr lang="en-US" sz="2000"/>
          </a:p>
          <a:p>
            <a:r>
              <a:rPr lang="en-US" sz="2000">
                <a:solidFill>
                  <a:srgbClr val="000099"/>
                </a:solidFill>
              </a:rPr>
              <a:t>265</a:t>
            </a:r>
            <a:r>
              <a:rPr lang="en-US" sz="2000"/>
              <a:t>	170	</a:t>
            </a:r>
            <a:r>
              <a:rPr lang="en-US" sz="2000">
                <a:solidFill>
                  <a:srgbClr val="000099"/>
                </a:solidFill>
              </a:rPr>
              <a:t>217</a:t>
            </a:r>
            <a:r>
              <a:rPr lang="en-US" sz="2000"/>
              <a:t>	136		</a:t>
            </a:r>
          </a:p>
          <a:p>
            <a:r>
              <a:rPr lang="en-US" sz="2000"/>
              <a:t>					</a:t>
            </a:r>
            <a:r>
              <a:rPr lang="en-US"/>
              <a:t>atoms shown in </a:t>
            </a:r>
            <a:r>
              <a:rPr lang="en-US">
                <a:solidFill>
                  <a:srgbClr val="000099"/>
                </a:solidFill>
              </a:rPr>
              <a:t>blue</a:t>
            </a:r>
            <a:endParaRPr lang="en-US" sz="20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"/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1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1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583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1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"/>
                                        <p:tgtEl>
                                          <p:spTgt spid="583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"/>
                                        <p:tgtEl>
                                          <p:spTgt spid="583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"/>
                                        <p:tgtEl>
                                          <p:spTgt spid="583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3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"/>
                                        <p:tgtEl>
                                          <p:spTgt spid="583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"/>
                                        <p:tgtEl>
                                          <p:spTgt spid="583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build="p" autoUpdateAnimBg="0" advAuto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6425" cy="939800"/>
          </a:xfrm>
        </p:spPr>
        <p:txBody>
          <a:bodyPr/>
          <a:lstStyle/>
          <a:p>
            <a:r>
              <a:rPr lang="en-US"/>
              <a:t>Ionization energy(IE)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944563"/>
            <a:ext cx="8677275" cy="155575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 ionization energy</a:t>
            </a:r>
            <a:endParaRPr lang="en-US" sz="3200"/>
          </a:p>
          <a:p>
            <a:r>
              <a:rPr lang="en-US" sz="3200"/>
              <a:t>	The energy to remove one electron from a neutral atom in the gas phase.</a:t>
            </a:r>
            <a:endParaRPr lang="en-US"/>
          </a:p>
        </p:txBody>
      </p:sp>
      <p:sp>
        <p:nvSpPr>
          <p:cNvPr id="589828" name="Line 4"/>
          <p:cNvSpPr>
            <a:spLocks noChangeShapeType="1"/>
          </p:cNvSpPr>
          <p:nvPr/>
        </p:nvSpPr>
        <p:spPr bwMode="auto">
          <a:xfrm>
            <a:off x="6156325" y="2897188"/>
            <a:ext cx="78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9829" name="Rectangle 5"/>
          <p:cNvSpPr>
            <a:spLocks noChangeArrowheads="1"/>
          </p:cNvSpPr>
          <p:nvPr/>
        </p:nvSpPr>
        <p:spPr bwMode="auto">
          <a:xfrm>
            <a:off x="466725" y="2627313"/>
            <a:ext cx="8677275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algn="ctr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A(g)  + first ionization energy            A</a:t>
            </a:r>
            <a:r>
              <a:rPr lang="en-US" sz="2800" baseline="30000"/>
              <a:t>+</a:t>
            </a:r>
            <a:r>
              <a:rPr lang="en-US" sz="2800"/>
              <a:t>(g) + e</a:t>
            </a:r>
            <a:r>
              <a:rPr lang="en-US" sz="2800" baseline="30000"/>
              <a:t>-</a:t>
            </a:r>
            <a:endParaRPr lang="en-US" sz="2800"/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0" y="3430588"/>
            <a:ext cx="9144000" cy="234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	</a:t>
            </a:r>
            <a:r>
              <a:rPr lang="en-US" sz="3200"/>
              <a:t>The higher the ionization energy, the stronger the attraction between the net nuclear force and the valence shell. This indicates how easy it is to form a cation.</a:t>
            </a:r>
            <a:r>
              <a:rPr lang="en-US" sz="2800"/>
              <a:t> 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endParaRPr lang="en-US" sz="1400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	</a:t>
            </a:r>
            <a:r>
              <a:rPr lang="en-US" sz="3200"/>
              <a:t>Metals tend to have lower first ionization energies than nonmetals.</a:t>
            </a:r>
            <a:endParaRPr lang="en-US" sz="280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9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9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7" grpId="0" build="p" autoUpdateAnimBg="0" advAuto="2000"/>
      <p:bldP spid="589828" grpId="0" animBg="1"/>
      <p:bldP spid="589829" grpId="0" autoUpdateAnimBg="0"/>
      <p:bldP spid="58983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 energy example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3363"/>
            <a:ext cx="8688388" cy="4800600"/>
          </a:xfrm>
        </p:spPr>
        <p:txBody>
          <a:bodyPr/>
          <a:lstStyle/>
          <a:p>
            <a:r>
              <a:rPr lang="en-US" dirty="0"/>
              <a:t>Determine the energy, in kJ/mol of a photon of blue-green light with a wavelength of 486nm.</a:t>
            </a:r>
          </a:p>
          <a:p>
            <a:endParaRPr lang="en-US" sz="2400" dirty="0"/>
          </a:p>
          <a:p>
            <a:r>
              <a:rPr lang="en-US" dirty="0"/>
              <a:t>	energy of a photon = </a:t>
            </a:r>
          </a:p>
          <a:p>
            <a:endParaRPr lang="en-US" sz="2400" dirty="0"/>
          </a:p>
          <a:p>
            <a:endParaRPr lang="en-US" dirty="0"/>
          </a:p>
          <a:p>
            <a:r>
              <a:rPr lang="en-US" dirty="0"/>
              <a:t>			=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=  4.09 x 10</a:t>
            </a:r>
            <a:r>
              <a:rPr lang="en-US" baseline="30000" dirty="0"/>
              <a:t>-19</a:t>
            </a:r>
            <a:r>
              <a:rPr lang="en-US" dirty="0"/>
              <a:t> J / photon</a:t>
            </a:r>
          </a:p>
        </p:txBody>
      </p:sp>
      <p:sp>
        <p:nvSpPr>
          <p:cNvPr id="1031172" name="Text Box 4"/>
          <p:cNvSpPr txBox="1">
            <a:spLocks noChangeArrowheads="1"/>
          </p:cNvSpPr>
          <p:nvPr/>
        </p:nvSpPr>
        <p:spPr bwMode="auto">
          <a:xfrm>
            <a:off x="4371150" y="2547938"/>
            <a:ext cx="630301" cy="8925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u="sng" dirty="0"/>
              <a:t>h c</a:t>
            </a:r>
            <a:endParaRPr lang="en-US" dirty="0"/>
          </a:p>
          <a:p>
            <a:pPr algn="ctr"/>
            <a:r>
              <a:rPr lang="el-G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λ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" pitchFamily="-64" charset="0"/>
            </a:endParaRPr>
          </a:p>
        </p:txBody>
      </p:sp>
      <p:grpSp>
        <p:nvGrpSpPr>
          <p:cNvPr id="1031173" name="Group 5"/>
          <p:cNvGrpSpPr>
            <a:grpSpLocks/>
          </p:cNvGrpSpPr>
          <p:nvPr/>
        </p:nvGrpSpPr>
        <p:grpSpPr bwMode="auto">
          <a:xfrm>
            <a:off x="2765425" y="3816350"/>
            <a:ext cx="5275263" cy="822325"/>
            <a:chOff x="1336" y="3103"/>
            <a:chExt cx="3323" cy="518"/>
          </a:xfrm>
        </p:grpSpPr>
        <p:sp>
          <p:nvSpPr>
            <p:cNvPr id="1031174" name="Text Box 6"/>
            <p:cNvSpPr txBox="1">
              <a:spLocks noChangeArrowheads="1"/>
            </p:cNvSpPr>
            <p:nvPr/>
          </p:nvSpPr>
          <p:spPr bwMode="auto">
            <a:xfrm>
              <a:off x="1336" y="3103"/>
              <a:ext cx="3323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(6.626 x 10</a:t>
              </a:r>
              <a:r>
                <a:rPr lang="en-US" baseline="30000"/>
                <a:t>-34</a:t>
              </a:r>
              <a:r>
                <a:rPr lang="en-US"/>
                <a:t> J</a:t>
              </a:r>
              <a:r>
                <a:rPr lang="en-US" baseline="30000"/>
                <a:t>.</a:t>
              </a:r>
              <a:r>
                <a:rPr lang="en-US"/>
                <a:t>s)(2.998 x 10</a:t>
              </a:r>
              <a:r>
                <a:rPr lang="en-US" baseline="30000"/>
                <a:t>8</a:t>
              </a:r>
              <a:r>
                <a:rPr lang="en-US"/>
                <a:t> m</a:t>
              </a:r>
              <a:r>
                <a:rPr lang="en-US" baseline="30000"/>
                <a:t>.</a:t>
              </a:r>
              <a:r>
                <a:rPr lang="en-US"/>
                <a:t>s</a:t>
              </a:r>
              <a:r>
                <a:rPr lang="en-US" baseline="30000"/>
                <a:t>-1</a:t>
              </a:r>
              <a:r>
                <a:rPr lang="en-US"/>
                <a:t>)</a:t>
              </a:r>
            </a:p>
            <a:p>
              <a:pPr algn="ctr"/>
              <a:r>
                <a:rPr lang="en-US"/>
                <a:t>(4.86 x 10</a:t>
              </a:r>
              <a:r>
                <a:rPr lang="en-US" baseline="30000"/>
                <a:t>-7</a:t>
              </a:r>
              <a:r>
                <a:rPr lang="en-US"/>
                <a:t> m)</a:t>
              </a:r>
            </a:p>
          </p:txBody>
        </p:sp>
        <p:sp>
          <p:nvSpPr>
            <p:cNvPr id="1031175" name="Line 7"/>
            <p:cNvSpPr>
              <a:spLocks noChangeShapeType="1"/>
            </p:cNvSpPr>
            <p:nvPr/>
          </p:nvSpPr>
          <p:spPr bwMode="auto">
            <a:xfrm flipV="1">
              <a:off x="1357" y="3382"/>
              <a:ext cx="32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874" name="Group 2"/>
          <p:cNvGrpSpPr>
            <a:grpSpLocks/>
          </p:cNvGrpSpPr>
          <p:nvPr/>
        </p:nvGrpSpPr>
        <p:grpSpPr bwMode="auto">
          <a:xfrm>
            <a:off x="2165350" y="3390900"/>
            <a:ext cx="4802188" cy="2973388"/>
            <a:chOff x="1364" y="2136"/>
            <a:chExt cx="3025" cy="1873"/>
          </a:xfrm>
        </p:grpSpPr>
        <p:sp>
          <p:nvSpPr>
            <p:cNvPr id="591875" name="Freeform 3"/>
            <p:cNvSpPr>
              <a:spLocks/>
            </p:cNvSpPr>
            <p:nvPr/>
          </p:nvSpPr>
          <p:spPr bwMode="auto">
            <a:xfrm>
              <a:off x="2034" y="2716"/>
              <a:ext cx="1935" cy="1293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0" y="1292"/>
                </a:cxn>
                <a:cxn ang="0">
                  <a:pos x="1934" y="194"/>
                </a:cxn>
                <a:cxn ang="0">
                  <a:pos x="1934" y="0"/>
                </a:cxn>
                <a:cxn ang="0">
                  <a:pos x="0" y="970"/>
                </a:cxn>
              </a:cxnLst>
              <a:rect l="0" t="0" r="r" b="b"/>
              <a:pathLst>
                <a:path w="1935" h="1293">
                  <a:moveTo>
                    <a:pt x="0" y="970"/>
                  </a:moveTo>
                  <a:lnTo>
                    <a:pt x="0" y="1292"/>
                  </a:lnTo>
                  <a:lnTo>
                    <a:pt x="1934" y="194"/>
                  </a:lnTo>
                  <a:lnTo>
                    <a:pt x="1934" y="0"/>
                  </a:lnTo>
                  <a:lnTo>
                    <a:pt x="0" y="970"/>
                  </a:lnTo>
                </a:path>
              </a:pathLst>
            </a:custGeom>
            <a:gradFill rotWithShape="0">
              <a:gsLst>
                <a:gs pos="0">
                  <a:srgbClr val="AD6900">
                    <a:gamma/>
                    <a:tint val="10196"/>
                    <a:invGamma/>
                  </a:srgbClr>
                </a:gs>
                <a:gs pos="100000">
                  <a:srgbClr val="AD6900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1876" name="Freeform 4"/>
            <p:cNvSpPr>
              <a:spLocks/>
            </p:cNvSpPr>
            <p:nvPr/>
          </p:nvSpPr>
          <p:spPr bwMode="auto">
            <a:xfrm>
              <a:off x="2960" y="2136"/>
              <a:ext cx="421" cy="387"/>
            </a:xfrm>
            <a:custGeom>
              <a:avLst/>
              <a:gdLst/>
              <a:ahLst/>
              <a:cxnLst>
                <a:cxn ang="0">
                  <a:pos x="420" y="192"/>
                </a:cxn>
                <a:cxn ang="0">
                  <a:pos x="420" y="386"/>
                </a:cxn>
                <a:cxn ang="0">
                  <a:pos x="0" y="150"/>
                </a:cxn>
                <a:cxn ang="0">
                  <a:pos x="0" y="0"/>
                </a:cxn>
                <a:cxn ang="0">
                  <a:pos x="420" y="192"/>
                </a:cxn>
              </a:cxnLst>
              <a:rect l="0" t="0" r="r" b="b"/>
              <a:pathLst>
                <a:path w="421" h="387">
                  <a:moveTo>
                    <a:pt x="420" y="192"/>
                  </a:moveTo>
                  <a:lnTo>
                    <a:pt x="420" y="386"/>
                  </a:lnTo>
                  <a:lnTo>
                    <a:pt x="0" y="150"/>
                  </a:lnTo>
                  <a:lnTo>
                    <a:pt x="0" y="0"/>
                  </a:lnTo>
                  <a:lnTo>
                    <a:pt x="420" y="192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1877" name="Freeform 5"/>
            <p:cNvSpPr>
              <a:spLocks/>
            </p:cNvSpPr>
            <p:nvPr/>
          </p:nvSpPr>
          <p:spPr bwMode="auto">
            <a:xfrm>
              <a:off x="1364" y="2136"/>
              <a:ext cx="3025" cy="1551"/>
            </a:xfrm>
            <a:custGeom>
              <a:avLst/>
              <a:gdLst/>
              <a:ahLst/>
              <a:cxnLst>
                <a:cxn ang="0">
                  <a:pos x="0" y="968"/>
                </a:cxn>
                <a:cxn ang="0">
                  <a:pos x="2016" y="193"/>
                </a:cxn>
                <a:cxn ang="0">
                  <a:pos x="1596" y="0"/>
                </a:cxn>
                <a:cxn ang="0">
                  <a:pos x="2940" y="63"/>
                </a:cxn>
                <a:cxn ang="0">
                  <a:pos x="3024" y="838"/>
                </a:cxn>
                <a:cxn ang="0">
                  <a:pos x="2604" y="580"/>
                </a:cxn>
                <a:cxn ang="0">
                  <a:pos x="670" y="1550"/>
                </a:cxn>
                <a:cxn ang="0">
                  <a:pos x="0" y="968"/>
                </a:cxn>
              </a:cxnLst>
              <a:rect l="0" t="0" r="r" b="b"/>
              <a:pathLst>
                <a:path w="3025" h="1551">
                  <a:moveTo>
                    <a:pt x="0" y="968"/>
                  </a:moveTo>
                  <a:lnTo>
                    <a:pt x="2016" y="193"/>
                  </a:lnTo>
                  <a:lnTo>
                    <a:pt x="1596" y="0"/>
                  </a:lnTo>
                  <a:lnTo>
                    <a:pt x="2940" y="63"/>
                  </a:lnTo>
                  <a:lnTo>
                    <a:pt x="3024" y="838"/>
                  </a:lnTo>
                  <a:lnTo>
                    <a:pt x="2604" y="580"/>
                  </a:lnTo>
                  <a:lnTo>
                    <a:pt x="670" y="1550"/>
                  </a:lnTo>
                  <a:lnTo>
                    <a:pt x="0" y="968"/>
                  </a:lnTo>
                </a:path>
              </a:pathLst>
            </a:custGeom>
            <a:gradFill rotWithShape="0">
              <a:gsLst>
                <a:gs pos="0">
                  <a:srgbClr val="EF9100">
                    <a:gamma/>
                    <a:tint val="50196"/>
                    <a:invGamma/>
                  </a:srgbClr>
                </a:gs>
                <a:gs pos="100000">
                  <a:srgbClr val="EF9100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1878" name="Freeform 6"/>
            <p:cNvSpPr>
              <a:spLocks/>
            </p:cNvSpPr>
            <p:nvPr/>
          </p:nvSpPr>
          <p:spPr bwMode="auto">
            <a:xfrm>
              <a:off x="1364" y="3103"/>
              <a:ext cx="671" cy="9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0" y="583"/>
                </a:cxn>
                <a:cxn ang="0">
                  <a:pos x="670" y="905"/>
                </a:cxn>
                <a:cxn ang="0">
                  <a:pos x="0" y="292"/>
                </a:cxn>
                <a:cxn ang="0">
                  <a:pos x="0" y="0"/>
                </a:cxn>
              </a:cxnLst>
              <a:rect l="0" t="0" r="r" b="b"/>
              <a:pathLst>
                <a:path w="671" h="906">
                  <a:moveTo>
                    <a:pt x="0" y="0"/>
                  </a:moveTo>
                  <a:lnTo>
                    <a:pt x="670" y="583"/>
                  </a:lnTo>
                  <a:lnTo>
                    <a:pt x="670" y="905"/>
                  </a:ln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solidFill>
              <a:srgbClr val="FDE3BA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1879" name="Freeform 7"/>
            <p:cNvSpPr>
              <a:spLocks/>
            </p:cNvSpPr>
            <p:nvPr/>
          </p:nvSpPr>
          <p:spPr bwMode="auto">
            <a:xfrm>
              <a:off x="3968" y="2716"/>
              <a:ext cx="421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4"/>
                </a:cxn>
                <a:cxn ang="0">
                  <a:pos x="420" y="477"/>
                </a:cxn>
                <a:cxn ang="0">
                  <a:pos x="420" y="259"/>
                </a:cxn>
                <a:cxn ang="0">
                  <a:pos x="0" y="0"/>
                </a:cxn>
              </a:cxnLst>
              <a:rect l="0" t="0" r="r" b="b"/>
              <a:pathLst>
                <a:path w="421" h="478">
                  <a:moveTo>
                    <a:pt x="0" y="0"/>
                  </a:moveTo>
                  <a:lnTo>
                    <a:pt x="0" y="194"/>
                  </a:lnTo>
                  <a:lnTo>
                    <a:pt x="420" y="477"/>
                  </a:lnTo>
                  <a:lnTo>
                    <a:pt x="420" y="259"/>
                  </a:lnTo>
                  <a:lnTo>
                    <a:pt x="0" y="0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1880" name="Rectangle 8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8226425" cy="939800"/>
          </a:xfrm>
          <a:noFill/>
          <a:ln/>
        </p:spPr>
        <p:txBody>
          <a:bodyPr/>
          <a:lstStyle/>
          <a:p>
            <a:r>
              <a:rPr lang="en-US"/>
              <a:t>First ionization energy</a:t>
            </a:r>
          </a:p>
        </p:txBody>
      </p:sp>
      <p:sp>
        <p:nvSpPr>
          <p:cNvPr id="5918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1813" y="1046163"/>
            <a:ext cx="8366125" cy="962025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In general</a:t>
            </a:r>
            <a:r>
              <a:rPr lang="en-US"/>
              <a:t>, ionization energy increases when going towards the upper right side of the periodic table, but there are exceptions.</a:t>
            </a:r>
          </a:p>
        </p:txBody>
      </p:sp>
      <p:grpSp>
        <p:nvGrpSpPr>
          <p:cNvPr id="591882" name="Group 10"/>
          <p:cNvGrpSpPr>
            <a:grpSpLocks/>
          </p:cNvGrpSpPr>
          <p:nvPr/>
        </p:nvGrpSpPr>
        <p:grpSpPr bwMode="auto">
          <a:xfrm>
            <a:off x="1463675" y="2325688"/>
            <a:ext cx="6248400" cy="4060825"/>
            <a:chOff x="922" y="1465"/>
            <a:chExt cx="3936" cy="2558"/>
          </a:xfrm>
        </p:grpSpPr>
        <p:sp>
          <p:nvSpPr>
            <p:cNvPr id="591883" name="Rectangle 11"/>
            <p:cNvSpPr>
              <a:spLocks noChangeArrowheads="1"/>
            </p:cNvSpPr>
            <p:nvPr/>
          </p:nvSpPr>
          <p:spPr bwMode="auto">
            <a:xfrm>
              <a:off x="4317" y="3615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At</a:t>
              </a:r>
            </a:p>
          </p:txBody>
        </p:sp>
        <p:sp>
          <p:nvSpPr>
            <p:cNvPr id="591884" name="Rectangle 12"/>
            <p:cNvSpPr>
              <a:spLocks noChangeArrowheads="1"/>
            </p:cNvSpPr>
            <p:nvPr/>
          </p:nvSpPr>
          <p:spPr bwMode="auto">
            <a:xfrm>
              <a:off x="4317" y="317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I</a:t>
              </a:r>
            </a:p>
          </p:txBody>
        </p:sp>
        <p:sp>
          <p:nvSpPr>
            <p:cNvPr id="591885" name="Rectangle 13"/>
            <p:cNvSpPr>
              <a:spLocks noChangeArrowheads="1"/>
            </p:cNvSpPr>
            <p:nvPr/>
          </p:nvSpPr>
          <p:spPr bwMode="auto">
            <a:xfrm>
              <a:off x="4317" y="2742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Br</a:t>
              </a:r>
            </a:p>
          </p:txBody>
        </p:sp>
        <p:sp>
          <p:nvSpPr>
            <p:cNvPr id="591886" name="Rectangle 14"/>
            <p:cNvSpPr>
              <a:spLocks noChangeArrowheads="1"/>
            </p:cNvSpPr>
            <p:nvPr/>
          </p:nvSpPr>
          <p:spPr bwMode="auto">
            <a:xfrm>
              <a:off x="4317" y="2306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Cl</a:t>
              </a:r>
            </a:p>
          </p:txBody>
        </p:sp>
        <p:sp>
          <p:nvSpPr>
            <p:cNvPr id="591887" name="Rectangle 15"/>
            <p:cNvSpPr>
              <a:spLocks noChangeArrowheads="1"/>
            </p:cNvSpPr>
            <p:nvPr/>
          </p:nvSpPr>
          <p:spPr bwMode="auto">
            <a:xfrm>
              <a:off x="3749" y="3615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Po</a:t>
              </a:r>
            </a:p>
          </p:txBody>
        </p:sp>
        <p:sp>
          <p:nvSpPr>
            <p:cNvPr id="591888" name="Rectangle 16"/>
            <p:cNvSpPr>
              <a:spLocks noChangeArrowheads="1"/>
            </p:cNvSpPr>
            <p:nvPr/>
          </p:nvSpPr>
          <p:spPr bwMode="auto">
            <a:xfrm>
              <a:off x="3749" y="3178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Te</a:t>
              </a:r>
            </a:p>
          </p:txBody>
        </p:sp>
        <p:sp>
          <p:nvSpPr>
            <p:cNvPr id="591889" name="Rectangle 17"/>
            <p:cNvSpPr>
              <a:spLocks noChangeArrowheads="1"/>
            </p:cNvSpPr>
            <p:nvPr/>
          </p:nvSpPr>
          <p:spPr bwMode="auto">
            <a:xfrm>
              <a:off x="3749" y="2742"/>
              <a:ext cx="542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Se</a:t>
              </a:r>
            </a:p>
          </p:txBody>
        </p:sp>
        <p:sp>
          <p:nvSpPr>
            <p:cNvPr id="591890" name="Rectangle 18"/>
            <p:cNvSpPr>
              <a:spLocks noChangeArrowheads="1"/>
            </p:cNvSpPr>
            <p:nvPr/>
          </p:nvSpPr>
          <p:spPr bwMode="auto">
            <a:xfrm>
              <a:off x="3749" y="2306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</a:t>
              </a:r>
            </a:p>
          </p:txBody>
        </p:sp>
        <p:sp>
          <p:nvSpPr>
            <p:cNvPr id="591891" name="Rectangle 19"/>
            <p:cNvSpPr>
              <a:spLocks noChangeArrowheads="1"/>
            </p:cNvSpPr>
            <p:nvPr/>
          </p:nvSpPr>
          <p:spPr bwMode="auto">
            <a:xfrm>
              <a:off x="3181" y="3615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Bi</a:t>
              </a:r>
            </a:p>
          </p:txBody>
        </p:sp>
        <p:sp>
          <p:nvSpPr>
            <p:cNvPr id="591892" name="Rectangle 20"/>
            <p:cNvSpPr>
              <a:spLocks noChangeArrowheads="1"/>
            </p:cNvSpPr>
            <p:nvPr/>
          </p:nvSpPr>
          <p:spPr bwMode="auto">
            <a:xfrm>
              <a:off x="3181" y="317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Sb</a:t>
              </a:r>
            </a:p>
          </p:txBody>
        </p:sp>
        <p:sp>
          <p:nvSpPr>
            <p:cNvPr id="591893" name="Rectangle 21"/>
            <p:cNvSpPr>
              <a:spLocks noChangeArrowheads="1"/>
            </p:cNvSpPr>
            <p:nvPr/>
          </p:nvSpPr>
          <p:spPr bwMode="auto">
            <a:xfrm>
              <a:off x="3181" y="2742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As</a:t>
              </a:r>
            </a:p>
          </p:txBody>
        </p:sp>
        <p:sp>
          <p:nvSpPr>
            <p:cNvPr id="591894" name="Rectangle 22"/>
            <p:cNvSpPr>
              <a:spLocks noChangeArrowheads="1"/>
            </p:cNvSpPr>
            <p:nvPr/>
          </p:nvSpPr>
          <p:spPr bwMode="auto">
            <a:xfrm>
              <a:off x="3181" y="2306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P</a:t>
              </a:r>
            </a:p>
          </p:txBody>
        </p:sp>
        <p:sp>
          <p:nvSpPr>
            <p:cNvPr id="591895" name="Rectangle 23"/>
            <p:cNvSpPr>
              <a:spLocks noChangeArrowheads="1"/>
            </p:cNvSpPr>
            <p:nvPr/>
          </p:nvSpPr>
          <p:spPr bwMode="auto">
            <a:xfrm>
              <a:off x="2612" y="3615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Pb</a:t>
              </a:r>
            </a:p>
          </p:txBody>
        </p:sp>
        <p:sp>
          <p:nvSpPr>
            <p:cNvPr id="591896" name="Rectangle 24"/>
            <p:cNvSpPr>
              <a:spLocks noChangeArrowheads="1"/>
            </p:cNvSpPr>
            <p:nvPr/>
          </p:nvSpPr>
          <p:spPr bwMode="auto">
            <a:xfrm>
              <a:off x="2612" y="3178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Sn</a:t>
              </a:r>
            </a:p>
          </p:txBody>
        </p:sp>
        <p:sp>
          <p:nvSpPr>
            <p:cNvPr id="591897" name="Rectangle 25"/>
            <p:cNvSpPr>
              <a:spLocks noChangeArrowheads="1"/>
            </p:cNvSpPr>
            <p:nvPr/>
          </p:nvSpPr>
          <p:spPr bwMode="auto">
            <a:xfrm>
              <a:off x="2612" y="2742"/>
              <a:ext cx="542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Ge</a:t>
              </a:r>
            </a:p>
          </p:txBody>
        </p:sp>
        <p:sp>
          <p:nvSpPr>
            <p:cNvPr id="591898" name="Rectangle 26"/>
            <p:cNvSpPr>
              <a:spLocks noChangeArrowheads="1"/>
            </p:cNvSpPr>
            <p:nvPr/>
          </p:nvSpPr>
          <p:spPr bwMode="auto">
            <a:xfrm>
              <a:off x="2612" y="2306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Si</a:t>
              </a:r>
            </a:p>
          </p:txBody>
        </p:sp>
        <p:sp>
          <p:nvSpPr>
            <p:cNvPr id="591899" name="Rectangle 27"/>
            <p:cNvSpPr>
              <a:spLocks noChangeArrowheads="1"/>
            </p:cNvSpPr>
            <p:nvPr/>
          </p:nvSpPr>
          <p:spPr bwMode="auto">
            <a:xfrm>
              <a:off x="4317" y="190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F</a:t>
              </a:r>
            </a:p>
          </p:txBody>
        </p:sp>
        <p:sp>
          <p:nvSpPr>
            <p:cNvPr id="591900" name="Rectangle 28"/>
            <p:cNvSpPr>
              <a:spLocks noChangeArrowheads="1"/>
            </p:cNvSpPr>
            <p:nvPr/>
          </p:nvSpPr>
          <p:spPr bwMode="auto">
            <a:xfrm>
              <a:off x="3749" y="1901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O</a:t>
              </a:r>
            </a:p>
          </p:txBody>
        </p:sp>
        <p:sp>
          <p:nvSpPr>
            <p:cNvPr id="591901" name="Rectangle 29"/>
            <p:cNvSpPr>
              <a:spLocks noChangeArrowheads="1"/>
            </p:cNvSpPr>
            <p:nvPr/>
          </p:nvSpPr>
          <p:spPr bwMode="auto">
            <a:xfrm>
              <a:off x="3181" y="190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N</a:t>
              </a:r>
            </a:p>
          </p:txBody>
        </p:sp>
        <p:sp>
          <p:nvSpPr>
            <p:cNvPr id="591902" name="Rectangle 30"/>
            <p:cNvSpPr>
              <a:spLocks noChangeArrowheads="1"/>
            </p:cNvSpPr>
            <p:nvPr/>
          </p:nvSpPr>
          <p:spPr bwMode="auto">
            <a:xfrm>
              <a:off x="2060" y="3615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Tl</a:t>
              </a:r>
            </a:p>
          </p:txBody>
        </p:sp>
        <p:sp>
          <p:nvSpPr>
            <p:cNvPr id="591903" name="Rectangle 31"/>
            <p:cNvSpPr>
              <a:spLocks noChangeArrowheads="1"/>
            </p:cNvSpPr>
            <p:nvPr/>
          </p:nvSpPr>
          <p:spPr bwMode="auto">
            <a:xfrm>
              <a:off x="922" y="2306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Na</a:t>
              </a:r>
            </a:p>
          </p:txBody>
        </p:sp>
        <p:sp>
          <p:nvSpPr>
            <p:cNvPr id="591904" name="Rectangle 32"/>
            <p:cNvSpPr>
              <a:spLocks noChangeArrowheads="1"/>
            </p:cNvSpPr>
            <p:nvPr/>
          </p:nvSpPr>
          <p:spPr bwMode="auto">
            <a:xfrm>
              <a:off x="922" y="3615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Cs</a:t>
              </a:r>
            </a:p>
          </p:txBody>
        </p:sp>
        <p:sp>
          <p:nvSpPr>
            <p:cNvPr id="591905" name="Rectangle 33"/>
            <p:cNvSpPr>
              <a:spLocks noChangeArrowheads="1"/>
            </p:cNvSpPr>
            <p:nvPr/>
          </p:nvSpPr>
          <p:spPr bwMode="auto">
            <a:xfrm>
              <a:off x="922" y="3178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Rb</a:t>
              </a:r>
            </a:p>
          </p:txBody>
        </p:sp>
        <p:sp>
          <p:nvSpPr>
            <p:cNvPr id="591906" name="Rectangle 34"/>
            <p:cNvSpPr>
              <a:spLocks noChangeArrowheads="1"/>
            </p:cNvSpPr>
            <p:nvPr/>
          </p:nvSpPr>
          <p:spPr bwMode="auto">
            <a:xfrm>
              <a:off x="922" y="2742"/>
              <a:ext cx="540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K</a:t>
              </a:r>
            </a:p>
          </p:txBody>
        </p:sp>
        <p:sp>
          <p:nvSpPr>
            <p:cNvPr id="591907" name="Rectangle 35"/>
            <p:cNvSpPr>
              <a:spLocks noChangeArrowheads="1"/>
            </p:cNvSpPr>
            <p:nvPr/>
          </p:nvSpPr>
          <p:spPr bwMode="auto">
            <a:xfrm>
              <a:off x="1490" y="3615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Ba</a:t>
              </a:r>
            </a:p>
          </p:txBody>
        </p:sp>
        <p:sp>
          <p:nvSpPr>
            <p:cNvPr id="591908" name="Rectangle 36"/>
            <p:cNvSpPr>
              <a:spLocks noChangeArrowheads="1"/>
            </p:cNvSpPr>
            <p:nvPr/>
          </p:nvSpPr>
          <p:spPr bwMode="auto">
            <a:xfrm>
              <a:off x="1490" y="2306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Mg</a:t>
              </a:r>
            </a:p>
          </p:txBody>
        </p:sp>
        <p:sp>
          <p:nvSpPr>
            <p:cNvPr id="591909" name="Rectangle 37"/>
            <p:cNvSpPr>
              <a:spLocks noChangeArrowheads="1"/>
            </p:cNvSpPr>
            <p:nvPr/>
          </p:nvSpPr>
          <p:spPr bwMode="auto">
            <a:xfrm>
              <a:off x="1490" y="317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Sr</a:t>
              </a:r>
            </a:p>
          </p:txBody>
        </p:sp>
        <p:sp>
          <p:nvSpPr>
            <p:cNvPr id="591910" name="Rectangle 38"/>
            <p:cNvSpPr>
              <a:spLocks noChangeArrowheads="1"/>
            </p:cNvSpPr>
            <p:nvPr/>
          </p:nvSpPr>
          <p:spPr bwMode="auto">
            <a:xfrm>
              <a:off x="1490" y="2742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Ca</a:t>
              </a:r>
            </a:p>
          </p:txBody>
        </p:sp>
        <p:sp>
          <p:nvSpPr>
            <p:cNvPr id="591911" name="Rectangle 39"/>
            <p:cNvSpPr>
              <a:spLocks noChangeArrowheads="1"/>
            </p:cNvSpPr>
            <p:nvPr/>
          </p:nvSpPr>
          <p:spPr bwMode="auto">
            <a:xfrm>
              <a:off x="2060" y="317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In</a:t>
              </a:r>
            </a:p>
          </p:txBody>
        </p:sp>
        <p:sp>
          <p:nvSpPr>
            <p:cNvPr id="591912" name="Rectangle 40"/>
            <p:cNvSpPr>
              <a:spLocks noChangeArrowheads="1"/>
            </p:cNvSpPr>
            <p:nvPr/>
          </p:nvSpPr>
          <p:spPr bwMode="auto">
            <a:xfrm>
              <a:off x="2060" y="2742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Ga</a:t>
              </a:r>
            </a:p>
          </p:txBody>
        </p:sp>
        <p:sp>
          <p:nvSpPr>
            <p:cNvPr id="591913" name="Rectangle 41"/>
            <p:cNvSpPr>
              <a:spLocks noChangeArrowheads="1"/>
            </p:cNvSpPr>
            <p:nvPr/>
          </p:nvSpPr>
          <p:spPr bwMode="auto">
            <a:xfrm>
              <a:off x="2060" y="2306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Al</a:t>
              </a:r>
            </a:p>
          </p:txBody>
        </p:sp>
        <p:sp>
          <p:nvSpPr>
            <p:cNvPr id="591914" name="Rectangle 42"/>
            <p:cNvSpPr>
              <a:spLocks noChangeArrowheads="1"/>
            </p:cNvSpPr>
            <p:nvPr/>
          </p:nvSpPr>
          <p:spPr bwMode="auto">
            <a:xfrm>
              <a:off x="922" y="1465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H</a:t>
              </a:r>
            </a:p>
          </p:txBody>
        </p:sp>
        <p:sp>
          <p:nvSpPr>
            <p:cNvPr id="591915" name="Rectangle 43"/>
            <p:cNvSpPr>
              <a:spLocks noChangeArrowheads="1"/>
            </p:cNvSpPr>
            <p:nvPr/>
          </p:nvSpPr>
          <p:spPr bwMode="auto">
            <a:xfrm>
              <a:off x="922" y="1901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Li</a:t>
              </a:r>
            </a:p>
          </p:txBody>
        </p:sp>
        <p:sp>
          <p:nvSpPr>
            <p:cNvPr id="591916" name="Rectangle 44"/>
            <p:cNvSpPr>
              <a:spLocks noChangeArrowheads="1"/>
            </p:cNvSpPr>
            <p:nvPr/>
          </p:nvSpPr>
          <p:spPr bwMode="auto">
            <a:xfrm>
              <a:off x="1490" y="190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Be</a:t>
              </a:r>
            </a:p>
          </p:txBody>
        </p:sp>
        <p:sp>
          <p:nvSpPr>
            <p:cNvPr id="591917" name="Rectangle 45"/>
            <p:cNvSpPr>
              <a:spLocks noChangeArrowheads="1"/>
            </p:cNvSpPr>
            <p:nvPr/>
          </p:nvSpPr>
          <p:spPr bwMode="auto">
            <a:xfrm>
              <a:off x="2060" y="190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B</a:t>
              </a:r>
            </a:p>
          </p:txBody>
        </p:sp>
        <p:sp>
          <p:nvSpPr>
            <p:cNvPr id="591918" name="Rectangle 46"/>
            <p:cNvSpPr>
              <a:spLocks noChangeArrowheads="1"/>
            </p:cNvSpPr>
            <p:nvPr/>
          </p:nvSpPr>
          <p:spPr bwMode="auto">
            <a:xfrm>
              <a:off x="2612" y="1901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C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22" name="Object 2"/>
          <p:cNvGraphicFramePr>
            <a:graphicFrameLocks noChangeAspect="1"/>
          </p:cNvGraphicFramePr>
          <p:nvPr/>
        </p:nvGraphicFramePr>
        <p:xfrm>
          <a:off x="409575" y="463550"/>
          <a:ext cx="8675688" cy="59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27" name="Worksheet" r:id="rId4" imgW="8674100" imgH="5930900" progId="Excel.Sheet.8">
                  <p:embed/>
                </p:oleObj>
              </mc:Choice>
              <mc:Fallback>
                <p:oleObj name="Worksheet" r:id="rId4" imgW="8674100" imgH="59309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463550"/>
                        <a:ext cx="8675688" cy="593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6425" cy="725488"/>
          </a:xfrm>
        </p:spPr>
        <p:txBody>
          <a:bodyPr/>
          <a:lstStyle/>
          <a:p>
            <a:r>
              <a:rPr lang="en-US"/>
              <a:t>First ionization energy</a:t>
            </a:r>
          </a:p>
        </p:txBody>
      </p:sp>
      <p:sp>
        <p:nvSpPr>
          <p:cNvPr id="593924" name="Text Box 4"/>
          <p:cNvSpPr txBox="1">
            <a:spLocks noChangeArrowheads="1"/>
          </p:cNvSpPr>
          <p:nvPr/>
        </p:nvSpPr>
        <p:spPr bwMode="auto">
          <a:xfrm>
            <a:off x="1385888" y="677863"/>
            <a:ext cx="9017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He 1s</a:t>
            </a:r>
            <a:r>
              <a:rPr lang="en-US" sz="1800" baseline="30000"/>
              <a:t>2</a:t>
            </a:r>
          </a:p>
        </p:txBody>
      </p:sp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1957388" y="1263650"/>
            <a:ext cx="9779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Ne 2p</a:t>
            </a:r>
            <a:r>
              <a:rPr lang="en-US" sz="1800" baseline="30000"/>
              <a:t>6</a:t>
            </a:r>
            <a:r>
              <a:rPr lang="en-US" sz="1800"/>
              <a:t> </a:t>
            </a:r>
          </a:p>
        </p:txBody>
      </p:sp>
      <p:sp>
        <p:nvSpPr>
          <p:cNvPr id="593926" name="Text Box 6"/>
          <p:cNvSpPr txBox="1">
            <a:spLocks noChangeArrowheads="1"/>
          </p:cNvSpPr>
          <p:nvPr/>
        </p:nvSpPr>
        <p:spPr bwMode="auto">
          <a:xfrm>
            <a:off x="2543175" y="2300288"/>
            <a:ext cx="8747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Ar 3p</a:t>
            </a:r>
            <a:r>
              <a:rPr lang="en-US" sz="1800" baseline="30000"/>
              <a:t>6</a:t>
            </a:r>
          </a:p>
        </p:txBody>
      </p:sp>
      <p:sp>
        <p:nvSpPr>
          <p:cNvPr id="593927" name="Text Box 7"/>
          <p:cNvSpPr txBox="1">
            <a:spLocks noChangeArrowheads="1"/>
          </p:cNvSpPr>
          <p:nvPr/>
        </p:nvSpPr>
        <p:spPr bwMode="auto">
          <a:xfrm>
            <a:off x="3805238" y="2597150"/>
            <a:ext cx="879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Kr 4p</a:t>
            </a:r>
            <a:r>
              <a:rPr lang="en-US" sz="1800" baseline="30000"/>
              <a:t>6</a:t>
            </a:r>
          </a:p>
        </p:txBody>
      </p:sp>
      <p:sp>
        <p:nvSpPr>
          <p:cNvPr id="593928" name="Text Box 8"/>
          <p:cNvSpPr txBox="1">
            <a:spLocks noChangeArrowheads="1"/>
          </p:cNvSpPr>
          <p:nvPr/>
        </p:nvSpPr>
        <p:spPr bwMode="auto">
          <a:xfrm>
            <a:off x="5187950" y="2998788"/>
            <a:ext cx="8842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Xe 5p</a:t>
            </a:r>
            <a:r>
              <a:rPr lang="en-US" sz="1800" baseline="30000"/>
              <a:t>6</a:t>
            </a:r>
          </a:p>
        </p:txBody>
      </p:sp>
      <p:sp>
        <p:nvSpPr>
          <p:cNvPr id="593929" name="Text Box 9"/>
          <p:cNvSpPr txBox="1">
            <a:spLocks noChangeArrowheads="1"/>
          </p:cNvSpPr>
          <p:nvPr/>
        </p:nvSpPr>
        <p:spPr bwMode="auto">
          <a:xfrm>
            <a:off x="7599363" y="3321050"/>
            <a:ext cx="9128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Rn 6p</a:t>
            </a:r>
            <a:r>
              <a:rPr lang="en-US" sz="1800" baseline="30000"/>
              <a:t>6</a:t>
            </a:r>
          </a:p>
        </p:txBody>
      </p:sp>
      <p:sp>
        <p:nvSpPr>
          <p:cNvPr id="593930" name="Text Box 10"/>
          <p:cNvSpPr txBox="1">
            <a:spLocks noChangeArrowheads="1"/>
          </p:cNvSpPr>
          <p:nvPr/>
        </p:nvSpPr>
        <p:spPr bwMode="auto">
          <a:xfrm rot="-5400000">
            <a:off x="-1446212" y="3019425"/>
            <a:ext cx="36020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First ionization energy (kJ/mol)</a:t>
            </a:r>
          </a:p>
        </p:txBody>
      </p:sp>
      <p:sp>
        <p:nvSpPr>
          <p:cNvPr id="593931" name="Text Box 11"/>
          <p:cNvSpPr txBox="1">
            <a:spLocks noChangeArrowheads="1"/>
          </p:cNvSpPr>
          <p:nvPr/>
        </p:nvSpPr>
        <p:spPr bwMode="auto">
          <a:xfrm>
            <a:off x="4070350" y="6140450"/>
            <a:ext cx="18827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Atomic number</a:t>
            </a:r>
          </a:p>
        </p:txBody>
      </p:sp>
      <p:sp>
        <p:nvSpPr>
          <p:cNvPr id="593932" name="Rectangle 12"/>
          <p:cNvSpPr>
            <a:spLocks noChangeArrowheads="1"/>
          </p:cNvSpPr>
          <p:nvPr/>
        </p:nvSpPr>
        <p:spPr bwMode="auto">
          <a:xfrm>
            <a:off x="4057650" y="688975"/>
            <a:ext cx="508635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Notice how the ionization energies are </a:t>
            </a:r>
            <a:r>
              <a:rPr lang="en-US">
                <a:solidFill>
                  <a:srgbClr val="0000FF"/>
                </a:solidFill>
              </a:rPr>
              <a:t>greater</a:t>
            </a:r>
            <a:r>
              <a:rPr lang="en-US"/>
              <a:t> for those elements </a:t>
            </a:r>
            <a:r>
              <a:rPr lang="en-US">
                <a:solidFill>
                  <a:srgbClr val="0000FF"/>
                </a:solidFill>
              </a:rPr>
              <a:t>with filled s, p and d</a:t>
            </a:r>
            <a:r>
              <a:rPr lang="en-US"/>
              <a:t> sublevels and </a:t>
            </a:r>
            <a:r>
              <a:rPr lang="en-US">
                <a:solidFill>
                  <a:srgbClr val="0000FF"/>
                </a:solidFill>
              </a:rPr>
              <a:t>half-filled p and d</a:t>
            </a:r>
            <a:r>
              <a:rPr lang="en-US"/>
              <a:t> sublevels.</a:t>
            </a:r>
          </a:p>
        </p:txBody>
      </p:sp>
      <p:sp>
        <p:nvSpPr>
          <p:cNvPr id="593933" name="Rectangle 13"/>
          <p:cNvSpPr>
            <a:spLocks noChangeArrowheads="1"/>
          </p:cNvSpPr>
          <p:nvPr/>
        </p:nvSpPr>
        <p:spPr bwMode="auto">
          <a:xfrm>
            <a:off x="1341438" y="3616325"/>
            <a:ext cx="5349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2s</a:t>
            </a:r>
            <a:r>
              <a:rPr lang="en-US" sz="1800" baseline="30000"/>
              <a:t>2</a:t>
            </a:r>
            <a:endParaRPr lang="en-US" sz="1800"/>
          </a:p>
        </p:txBody>
      </p:sp>
      <p:sp>
        <p:nvSpPr>
          <p:cNvPr id="593934" name="Rectangle 14"/>
          <p:cNvSpPr>
            <a:spLocks noChangeArrowheads="1"/>
          </p:cNvSpPr>
          <p:nvPr/>
        </p:nvSpPr>
        <p:spPr bwMode="auto">
          <a:xfrm>
            <a:off x="1890713" y="3933825"/>
            <a:ext cx="5349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3s</a:t>
            </a:r>
            <a:r>
              <a:rPr lang="en-US" sz="1800" baseline="30000"/>
              <a:t>2</a:t>
            </a:r>
          </a:p>
        </p:txBody>
      </p:sp>
      <p:sp>
        <p:nvSpPr>
          <p:cNvPr id="593935" name="Rectangle 15"/>
          <p:cNvSpPr>
            <a:spLocks noChangeArrowheads="1"/>
          </p:cNvSpPr>
          <p:nvPr/>
        </p:nvSpPr>
        <p:spPr bwMode="auto">
          <a:xfrm>
            <a:off x="1406525" y="2663825"/>
            <a:ext cx="5540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2p</a:t>
            </a:r>
            <a:r>
              <a:rPr lang="en-US" sz="1800" baseline="30000"/>
              <a:t>3</a:t>
            </a:r>
          </a:p>
        </p:txBody>
      </p:sp>
      <p:sp>
        <p:nvSpPr>
          <p:cNvPr id="593936" name="Rectangle 16"/>
          <p:cNvSpPr>
            <a:spLocks noChangeArrowheads="1"/>
          </p:cNvSpPr>
          <p:nvPr/>
        </p:nvSpPr>
        <p:spPr bwMode="auto">
          <a:xfrm>
            <a:off x="2009775" y="3222625"/>
            <a:ext cx="550863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3p</a:t>
            </a:r>
            <a:r>
              <a:rPr lang="en-US" sz="1800" baseline="30000"/>
              <a:t>3</a:t>
            </a:r>
          </a:p>
        </p:txBody>
      </p:sp>
      <p:sp>
        <p:nvSpPr>
          <p:cNvPr id="593937" name="Rectangle 17"/>
          <p:cNvSpPr>
            <a:spLocks noChangeArrowheads="1"/>
          </p:cNvSpPr>
          <p:nvPr/>
        </p:nvSpPr>
        <p:spPr bwMode="auto">
          <a:xfrm>
            <a:off x="3362325" y="3411538"/>
            <a:ext cx="5540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4p</a:t>
            </a:r>
            <a:r>
              <a:rPr lang="en-US" sz="1800" baseline="30000"/>
              <a:t>3</a:t>
            </a:r>
          </a:p>
        </p:txBody>
      </p:sp>
      <p:sp>
        <p:nvSpPr>
          <p:cNvPr id="593938" name="Rectangle 18"/>
          <p:cNvSpPr>
            <a:spLocks noChangeArrowheads="1"/>
          </p:cNvSpPr>
          <p:nvPr/>
        </p:nvSpPr>
        <p:spPr bwMode="auto">
          <a:xfrm>
            <a:off x="2928938" y="3735388"/>
            <a:ext cx="6445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3d</a:t>
            </a:r>
            <a:r>
              <a:rPr lang="en-US" sz="1800" baseline="30000"/>
              <a:t>10</a:t>
            </a:r>
          </a:p>
        </p:txBody>
      </p:sp>
      <p:sp>
        <p:nvSpPr>
          <p:cNvPr id="593939" name="Rectangle 19"/>
          <p:cNvSpPr>
            <a:spLocks noChangeArrowheads="1"/>
          </p:cNvSpPr>
          <p:nvPr/>
        </p:nvSpPr>
        <p:spPr bwMode="auto">
          <a:xfrm>
            <a:off x="4251325" y="3671888"/>
            <a:ext cx="7588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  4d</a:t>
            </a:r>
            <a:r>
              <a:rPr lang="en-US" sz="1800" baseline="30000"/>
              <a:t>10</a:t>
            </a:r>
          </a:p>
        </p:txBody>
      </p:sp>
      <p:sp>
        <p:nvSpPr>
          <p:cNvPr id="593940" name="Rectangle 20"/>
          <p:cNvSpPr>
            <a:spLocks noChangeArrowheads="1"/>
          </p:cNvSpPr>
          <p:nvPr/>
        </p:nvSpPr>
        <p:spPr bwMode="auto">
          <a:xfrm>
            <a:off x="6707188" y="3411538"/>
            <a:ext cx="6445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5d</a:t>
            </a:r>
            <a:r>
              <a:rPr lang="en-US" sz="1800" baseline="30000"/>
              <a:t>10</a:t>
            </a:r>
          </a:p>
        </p:txBody>
      </p:sp>
      <p:sp>
        <p:nvSpPr>
          <p:cNvPr id="593941" name="Rectangle 21"/>
          <p:cNvSpPr>
            <a:spLocks noChangeArrowheads="1"/>
          </p:cNvSpPr>
          <p:nvPr/>
        </p:nvSpPr>
        <p:spPr bwMode="auto">
          <a:xfrm>
            <a:off x="7612063" y="3937000"/>
            <a:ext cx="5540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6p</a:t>
            </a:r>
            <a:r>
              <a:rPr lang="en-US" sz="1800" baseline="30000"/>
              <a:t>3</a:t>
            </a:r>
          </a:p>
        </p:txBody>
      </p:sp>
      <p:sp>
        <p:nvSpPr>
          <p:cNvPr id="593942" name="Line 22"/>
          <p:cNvSpPr>
            <a:spLocks noChangeShapeType="1"/>
          </p:cNvSpPr>
          <p:nvPr/>
        </p:nvSpPr>
        <p:spPr bwMode="auto">
          <a:xfrm flipH="1" flipV="1">
            <a:off x="7402513" y="4010025"/>
            <a:ext cx="250825" cy="84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43" name="Oval 23"/>
          <p:cNvSpPr>
            <a:spLocks noChangeArrowheads="1"/>
          </p:cNvSpPr>
          <p:nvPr/>
        </p:nvSpPr>
        <p:spPr bwMode="auto">
          <a:xfrm>
            <a:off x="4281488" y="4337050"/>
            <a:ext cx="74612" cy="74613"/>
          </a:xfrm>
          <a:prstGeom prst="ellipse">
            <a:avLst/>
          </a:prstGeom>
          <a:solidFill>
            <a:srgbClr val="660066"/>
          </a:solidFill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44" name="Oval 24"/>
          <p:cNvSpPr>
            <a:spLocks noChangeArrowheads="1"/>
          </p:cNvSpPr>
          <p:nvPr/>
        </p:nvSpPr>
        <p:spPr bwMode="auto">
          <a:xfrm>
            <a:off x="4497388" y="4354513"/>
            <a:ext cx="74612" cy="74612"/>
          </a:xfrm>
          <a:prstGeom prst="ellipse">
            <a:avLst/>
          </a:prstGeom>
          <a:solidFill>
            <a:srgbClr val="660066"/>
          </a:solidFill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45" name="Oval 25"/>
          <p:cNvSpPr>
            <a:spLocks noChangeArrowheads="1"/>
          </p:cNvSpPr>
          <p:nvPr/>
        </p:nvSpPr>
        <p:spPr bwMode="auto">
          <a:xfrm>
            <a:off x="6367463" y="4370388"/>
            <a:ext cx="74612" cy="74612"/>
          </a:xfrm>
          <a:prstGeom prst="ellipse">
            <a:avLst/>
          </a:prstGeom>
          <a:solidFill>
            <a:srgbClr val="660066"/>
          </a:solidFill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46" name="Oval 26"/>
          <p:cNvSpPr>
            <a:spLocks noChangeArrowheads="1"/>
          </p:cNvSpPr>
          <p:nvPr/>
        </p:nvSpPr>
        <p:spPr bwMode="auto">
          <a:xfrm>
            <a:off x="6249988" y="4403725"/>
            <a:ext cx="74612" cy="74613"/>
          </a:xfrm>
          <a:prstGeom prst="ellipse">
            <a:avLst/>
          </a:prstGeom>
          <a:solidFill>
            <a:srgbClr val="660066"/>
          </a:solidFill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47" name="Oval 27"/>
          <p:cNvSpPr>
            <a:spLocks noChangeArrowheads="1"/>
          </p:cNvSpPr>
          <p:nvPr/>
        </p:nvSpPr>
        <p:spPr bwMode="auto">
          <a:xfrm>
            <a:off x="6316663" y="4354513"/>
            <a:ext cx="74612" cy="74612"/>
          </a:xfrm>
          <a:prstGeom prst="ellipse">
            <a:avLst/>
          </a:prstGeom>
          <a:solidFill>
            <a:srgbClr val="660066"/>
          </a:solidFill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48" name="Oval 28"/>
          <p:cNvSpPr>
            <a:spLocks noChangeArrowheads="1"/>
          </p:cNvSpPr>
          <p:nvPr/>
        </p:nvSpPr>
        <p:spPr bwMode="auto">
          <a:xfrm>
            <a:off x="5948363" y="4487863"/>
            <a:ext cx="74612" cy="74612"/>
          </a:xfrm>
          <a:prstGeom prst="ellipse">
            <a:avLst/>
          </a:prstGeom>
          <a:solidFill>
            <a:srgbClr val="660066"/>
          </a:solidFill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49" name="Oval 29"/>
          <p:cNvSpPr>
            <a:spLocks noChangeArrowheads="1"/>
          </p:cNvSpPr>
          <p:nvPr/>
        </p:nvSpPr>
        <p:spPr bwMode="auto">
          <a:xfrm>
            <a:off x="6616700" y="4252913"/>
            <a:ext cx="74613" cy="74612"/>
          </a:xfrm>
          <a:prstGeom prst="ellipse">
            <a:avLst/>
          </a:prstGeom>
          <a:solidFill>
            <a:srgbClr val="660066"/>
          </a:solidFill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50" name="Oval 30"/>
          <p:cNvSpPr>
            <a:spLocks noChangeArrowheads="1"/>
          </p:cNvSpPr>
          <p:nvPr/>
        </p:nvSpPr>
        <p:spPr bwMode="auto">
          <a:xfrm>
            <a:off x="6530975" y="4387850"/>
            <a:ext cx="74613" cy="74613"/>
          </a:xfrm>
          <a:prstGeom prst="ellipse">
            <a:avLst/>
          </a:prstGeom>
          <a:solidFill>
            <a:srgbClr val="660066"/>
          </a:solidFill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51" name="Rectangle 31"/>
          <p:cNvSpPr>
            <a:spLocks noChangeArrowheads="1"/>
          </p:cNvSpPr>
          <p:nvPr/>
        </p:nvSpPr>
        <p:spPr bwMode="auto">
          <a:xfrm>
            <a:off x="6051550" y="3951288"/>
            <a:ext cx="577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4f</a:t>
            </a:r>
            <a:r>
              <a:rPr lang="en-US" sz="1800" baseline="30000"/>
              <a:t>14</a:t>
            </a:r>
          </a:p>
        </p:txBody>
      </p:sp>
      <p:sp>
        <p:nvSpPr>
          <p:cNvPr id="593952" name="Oval 32"/>
          <p:cNvSpPr>
            <a:spLocks noChangeArrowheads="1"/>
          </p:cNvSpPr>
          <p:nvPr/>
        </p:nvSpPr>
        <p:spPr bwMode="auto">
          <a:xfrm>
            <a:off x="5799138" y="4522788"/>
            <a:ext cx="74612" cy="74612"/>
          </a:xfrm>
          <a:prstGeom prst="ellipse">
            <a:avLst/>
          </a:prstGeom>
          <a:solidFill>
            <a:srgbClr val="660066"/>
          </a:solidFill>
          <a:ln w="127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53" name="Line 33"/>
          <p:cNvSpPr>
            <a:spLocks noChangeShapeType="1"/>
          </p:cNvSpPr>
          <p:nvPr/>
        </p:nvSpPr>
        <p:spPr bwMode="auto">
          <a:xfrm>
            <a:off x="6332538" y="4244975"/>
            <a:ext cx="84137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9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9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2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6425" cy="939800"/>
          </a:xfrm>
        </p:spPr>
        <p:txBody>
          <a:bodyPr/>
          <a:lstStyle/>
          <a:p>
            <a:r>
              <a:rPr lang="en-US"/>
              <a:t>Ionization energy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123950"/>
            <a:ext cx="8677275" cy="584200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Stability of filled and half-filled sublevels</a:t>
            </a:r>
            <a:endParaRPr lang="en-US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250825" y="1751013"/>
            <a:ext cx="8677275" cy="4770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/>
              <a:t>	When all of the orbitals of a sublevel are filled (or when p, d and f sublevels are half-filled), the electron charge distribution is more stable.</a:t>
            </a:r>
            <a:endParaRPr lang="en-US" sz="2800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endParaRPr lang="en-US" sz="2800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	</a:t>
            </a:r>
            <a:r>
              <a:rPr lang="en-US" sz="3200"/>
              <a:t>Therefore, more energy is required to remove an electron and the ionization energy is greater than expected, based upon the kernel charge and number of shells.</a:t>
            </a:r>
            <a:endParaRPr lang="en-US" sz="280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6425" cy="939800"/>
          </a:xfrm>
        </p:spPr>
        <p:txBody>
          <a:bodyPr/>
          <a:lstStyle/>
          <a:p>
            <a:r>
              <a:rPr lang="en-US"/>
              <a:t>Ionization energy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123950"/>
            <a:ext cx="8275638" cy="585788"/>
          </a:xfr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Successive ionization energies</a:t>
            </a:r>
            <a:endParaRPr lang="en-US" sz="3200"/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430213" y="1911350"/>
            <a:ext cx="8275637" cy="434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/>
              <a:t>	It is possible to remove more than one electron from an atom, but ionization energy increases with each successive electron removed.</a:t>
            </a:r>
            <a:endParaRPr lang="en-US" sz="2800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endParaRPr lang="en-US" sz="2800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	</a:t>
            </a:r>
            <a:r>
              <a:rPr lang="en-US" sz="3200"/>
              <a:t>The amount of energy needed depends upon the kernel charge and electron structure of the positive ions that form.</a:t>
            </a:r>
            <a:endParaRPr lang="en-US" sz="280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0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6425" cy="939800"/>
          </a:xfrm>
        </p:spPr>
        <p:txBody>
          <a:bodyPr/>
          <a:lstStyle/>
          <a:p>
            <a:r>
              <a:rPr lang="en-US" sz="3200"/>
              <a:t>Successive Ionization energy (kJ/mole)</a:t>
            </a:r>
            <a:endParaRPr lang="en-US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913" y="800100"/>
            <a:ext cx="8066087" cy="5543550"/>
          </a:xfrm>
        </p:spPr>
        <p:txBody>
          <a:bodyPr/>
          <a:lstStyle/>
          <a:p>
            <a:r>
              <a:rPr lang="en-US" sz="3200"/>
              <a:t>    H           He          Li           Be           B</a:t>
            </a:r>
          </a:p>
          <a:p>
            <a:r>
              <a:rPr lang="en-US" sz="3200"/>
              <a:t>1312      </a:t>
            </a:r>
            <a:r>
              <a:rPr lang="en-US" sz="3200">
                <a:solidFill>
                  <a:srgbClr val="000099"/>
                </a:solidFill>
              </a:rPr>
              <a:t>2372</a:t>
            </a:r>
            <a:r>
              <a:rPr lang="en-US" sz="3200"/>
              <a:t>	    520        900	       801	</a:t>
            </a:r>
          </a:p>
          <a:p>
            <a:endParaRPr lang="en-US" sz="1000"/>
          </a:p>
          <a:p>
            <a:r>
              <a:rPr lang="en-US" sz="3200"/>
              <a:t>		        He</a:t>
            </a:r>
            <a:r>
              <a:rPr lang="en-US" sz="3200" baseline="30000"/>
              <a:t>+</a:t>
            </a:r>
            <a:r>
              <a:rPr lang="en-US" sz="3200"/>
              <a:t>	      Li</a:t>
            </a:r>
            <a:r>
              <a:rPr lang="en-US" sz="3200" baseline="30000"/>
              <a:t>+</a:t>
            </a:r>
            <a:r>
              <a:rPr lang="en-US" sz="3200"/>
              <a:t>         Be</a:t>
            </a:r>
            <a:r>
              <a:rPr lang="en-US" sz="3200" baseline="30000"/>
              <a:t>+</a:t>
            </a:r>
            <a:r>
              <a:rPr lang="en-US" sz="3200"/>
              <a:t>	         B</a:t>
            </a:r>
            <a:r>
              <a:rPr lang="en-US" sz="3200" baseline="30000"/>
              <a:t>+</a:t>
            </a:r>
            <a:r>
              <a:rPr lang="en-US" sz="3200"/>
              <a:t> 	       	</a:t>
            </a:r>
          </a:p>
          <a:p>
            <a:endParaRPr lang="en-US" sz="1000"/>
          </a:p>
          <a:p>
            <a:r>
              <a:rPr lang="en-US" sz="3200"/>
              <a:t>			               Li</a:t>
            </a:r>
            <a:r>
              <a:rPr lang="en-US" sz="3200" baseline="30000"/>
              <a:t>2+</a:t>
            </a:r>
            <a:r>
              <a:rPr lang="en-US" sz="3200"/>
              <a:t>       Be</a:t>
            </a:r>
            <a:r>
              <a:rPr lang="en-US" sz="3200" baseline="30000"/>
              <a:t>2+</a:t>
            </a:r>
            <a:r>
              <a:rPr lang="en-US" sz="3200"/>
              <a:t>        B</a:t>
            </a:r>
            <a:r>
              <a:rPr lang="en-US" sz="3200" baseline="30000"/>
              <a:t>2+</a:t>
            </a:r>
            <a:r>
              <a:rPr lang="en-US" sz="3200"/>
              <a:t> 	</a:t>
            </a:r>
          </a:p>
          <a:p>
            <a:r>
              <a:rPr lang="en-US" sz="3200"/>
              <a:t>			           	</a:t>
            </a:r>
          </a:p>
          <a:p>
            <a:r>
              <a:rPr lang="en-US" sz="1000"/>
              <a:t>	</a:t>
            </a:r>
            <a:r>
              <a:rPr lang="en-US" sz="1400"/>
              <a:t>			    		 </a:t>
            </a:r>
          </a:p>
          <a:p>
            <a:r>
              <a:rPr lang="en-US" sz="3200"/>
              <a:t>                                               Be</a:t>
            </a:r>
            <a:r>
              <a:rPr lang="en-US" sz="3200" baseline="30000"/>
              <a:t>3+           </a:t>
            </a:r>
            <a:r>
              <a:rPr lang="en-US" sz="3200"/>
              <a:t>B</a:t>
            </a:r>
            <a:r>
              <a:rPr lang="en-US" sz="3200" baseline="30000"/>
              <a:t>3+</a:t>
            </a:r>
            <a:r>
              <a:rPr lang="en-US" sz="3200"/>
              <a:t> </a:t>
            </a:r>
          </a:p>
          <a:p>
            <a:r>
              <a:rPr lang="en-US" sz="3200"/>
              <a:t>				</a:t>
            </a:r>
          </a:p>
          <a:p>
            <a:endParaRPr lang="en-US" sz="1000"/>
          </a:p>
          <a:p>
            <a:r>
              <a:rPr lang="en-US" sz="3200"/>
              <a:t>       					                 B</a:t>
            </a:r>
            <a:r>
              <a:rPr lang="en-US" sz="3200" baseline="30000"/>
              <a:t>4+</a:t>
            </a:r>
          </a:p>
          <a:p>
            <a:r>
              <a:rPr lang="en-US" sz="3200"/>
              <a:t>						</a:t>
            </a:r>
            <a:endParaRPr lang="en-US" sz="3200" baseline="30000"/>
          </a:p>
        </p:txBody>
      </p:sp>
      <p:sp>
        <p:nvSpPr>
          <p:cNvPr id="600068" name="Line 4"/>
          <p:cNvSpPr>
            <a:spLocks noChangeShapeType="1"/>
          </p:cNvSpPr>
          <p:nvPr/>
        </p:nvSpPr>
        <p:spPr bwMode="auto">
          <a:xfrm>
            <a:off x="0" y="18796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0069" name="Line 5"/>
          <p:cNvSpPr>
            <a:spLocks noChangeShapeType="1"/>
          </p:cNvSpPr>
          <p:nvPr/>
        </p:nvSpPr>
        <p:spPr bwMode="auto">
          <a:xfrm>
            <a:off x="0" y="293528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0070" name="Line 6"/>
          <p:cNvSpPr>
            <a:spLocks noChangeShapeType="1"/>
          </p:cNvSpPr>
          <p:nvPr/>
        </p:nvSpPr>
        <p:spPr bwMode="auto">
          <a:xfrm>
            <a:off x="0" y="409416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0071" name="Line 7"/>
          <p:cNvSpPr>
            <a:spLocks noChangeShapeType="1"/>
          </p:cNvSpPr>
          <p:nvPr/>
        </p:nvSpPr>
        <p:spPr bwMode="auto">
          <a:xfrm>
            <a:off x="0" y="527843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0072" name="Line 8"/>
          <p:cNvSpPr>
            <a:spLocks noChangeShapeType="1"/>
          </p:cNvSpPr>
          <p:nvPr/>
        </p:nvSpPr>
        <p:spPr bwMode="auto">
          <a:xfrm>
            <a:off x="0" y="646271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0073" name="Rectangle 9"/>
          <p:cNvSpPr>
            <a:spLocks noChangeArrowheads="1"/>
          </p:cNvSpPr>
          <p:nvPr/>
        </p:nvSpPr>
        <p:spPr bwMode="auto">
          <a:xfrm>
            <a:off x="334963" y="1212850"/>
            <a:ext cx="68103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Times" pitchFamily="-64" charset="0"/>
              </a:rPr>
              <a:t>1st</a:t>
            </a:r>
            <a:endParaRPr lang="en-US" sz="2800">
              <a:latin typeface="Times" pitchFamily="-64" charset="0"/>
            </a:endParaRPr>
          </a:p>
        </p:txBody>
      </p:sp>
      <p:sp>
        <p:nvSpPr>
          <p:cNvPr id="600074" name="Rectangle 10"/>
          <p:cNvSpPr>
            <a:spLocks noChangeArrowheads="1"/>
          </p:cNvSpPr>
          <p:nvPr/>
        </p:nvSpPr>
        <p:spPr bwMode="auto">
          <a:xfrm>
            <a:off x="1831975" y="2219325"/>
            <a:ext cx="8397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Times" pitchFamily="-64" charset="0"/>
              </a:rPr>
              <a:t>2nd</a:t>
            </a:r>
          </a:p>
        </p:txBody>
      </p:sp>
      <p:sp>
        <p:nvSpPr>
          <p:cNvPr id="600075" name="Rectangle 11"/>
          <p:cNvSpPr>
            <a:spLocks noChangeArrowheads="1"/>
          </p:cNvSpPr>
          <p:nvPr/>
        </p:nvSpPr>
        <p:spPr bwMode="auto">
          <a:xfrm>
            <a:off x="3228975" y="3138488"/>
            <a:ext cx="7937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Times" pitchFamily="-64" charset="0"/>
              </a:rPr>
              <a:t>3rd</a:t>
            </a:r>
          </a:p>
        </p:txBody>
      </p:sp>
      <p:sp>
        <p:nvSpPr>
          <p:cNvPr id="600076" name="Rectangle 12"/>
          <p:cNvSpPr>
            <a:spLocks noChangeArrowheads="1"/>
          </p:cNvSpPr>
          <p:nvPr/>
        </p:nvSpPr>
        <p:spPr bwMode="auto">
          <a:xfrm>
            <a:off x="4827588" y="4457700"/>
            <a:ext cx="7493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Times" pitchFamily="-64" charset="0"/>
              </a:rPr>
              <a:t>4th</a:t>
            </a:r>
          </a:p>
        </p:txBody>
      </p:sp>
      <p:sp>
        <p:nvSpPr>
          <p:cNvPr id="600077" name="Rectangle 13"/>
          <p:cNvSpPr>
            <a:spLocks noChangeArrowheads="1"/>
          </p:cNvSpPr>
          <p:nvPr/>
        </p:nvSpPr>
        <p:spPr bwMode="auto">
          <a:xfrm>
            <a:off x="6332538" y="5616575"/>
            <a:ext cx="7493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Times" pitchFamily="-64" charset="0"/>
              </a:rPr>
              <a:t>5th</a:t>
            </a:r>
          </a:p>
        </p:txBody>
      </p:sp>
      <p:sp>
        <p:nvSpPr>
          <p:cNvPr id="600078" name="Rectangle 14"/>
          <p:cNvSpPr>
            <a:spLocks noChangeArrowheads="1"/>
          </p:cNvSpPr>
          <p:nvPr/>
        </p:nvSpPr>
        <p:spPr bwMode="auto">
          <a:xfrm>
            <a:off x="500063" y="2401888"/>
            <a:ext cx="8066087" cy="67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/>
              <a:t>	       	   5250     </a:t>
            </a:r>
            <a:r>
              <a:rPr lang="en-US" sz="3200">
                <a:solidFill>
                  <a:srgbClr val="000099"/>
                </a:solidFill>
              </a:rPr>
              <a:t>7298</a:t>
            </a:r>
            <a:r>
              <a:rPr lang="en-US" sz="3200"/>
              <a:t>     1757      2427</a:t>
            </a:r>
            <a:endParaRPr lang="en-US" sz="3200" baseline="30000"/>
          </a:p>
        </p:txBody>
      </p:sp>
      <p:sp>
        <p:nvSpPr>
          <p:cNvPr id="600079" name="Rectangle 15"/>
          <p:cNvSpPr>
            <a:spLocks noChangeArrowheads="1"/>
          </p:cNvSpPr>
          <p:nvPr/>
        </p:nvSpPr>
        <p:spPr bwMode="auto">
          <a:xfrm>
            <a:off x="1077913" y="3546475"/>
            <a:ext cx="8066087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/>
              <a:t>			           11815   </a:t>
            </a:r>
            <a:r>
              <a:rPr lang="en-US" sz="3200">
                <a:solidFill>
                  <a:srgbClr val="000099"/>
                </a:solidFill>
              </a:rPr>
              <a:t>14849</a:t>
            </a:r>
            <a:r>
              <a:rPr lang="en-US" sz="3200"/>
              <a:t>    3660	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1000"/>
              <a:t>	</a:t>
            </a:r>
            <a:r>
              <a:rPr lang="en-US" sz="1400"/>
              <a:t>			    		</a:t>
            </a:r>
            <a:endParaRPr lang="en-US" sz="3200" baseline="30000"/>
          </a:p>
        </p:txBody>
      </p:sp>
      <p:sp>
        <p:nvSpPr>
          <p:cNvPr id="600080" name="Rectangle 16"/>
          <p:cNvSpPr>
            <a:spLocks noChangeArrowheads="1"/>
          </p:cNvSpPr>
          <p:nvPr/>
        </p:nvSpPr>
        <p:spPr bwMode="auto">
          <a:xfrm>
            <a:off x="1077913" y="4727575"/>
            <a:ext cx="8066087" cy="53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/>
              <a:t>				                 21007   </a:t>
            </a:r>
            <a:r>
              <a:rPr lang="en-US" sz="3200">
                <a:solidFill>
                  <a:srgbClr val="000099"/>
                </a:solidFill>
              </a:rPr>
              <a:t>25025</a:t>
            </a:r>
            <a:endParaRPr lang="en-US" sz="3200" baseline="30000"/>
          </a:p>
        </p:txBody>
      </p:sp>
      <p:sp>
        <p:nvSpPr>
          <p:cNvPr id="600081" name="Rectangle 17"/>
          <p:cNvSpPr>
            <a:spLocks noChangeArrowheads="1"/>
          </p:cNvSpPr>
          <p:nvPr/>
        </p:nvSpPr>
        <p:spPr bwMode="auto">
          <a:xfrm>
            <a:off x="1077913" y="5943600"/>
            <a:ext cx="8066087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/>
              <a:t>						              32827</a:t>
            </a:r>
            <a:endParaRPr lang="en-US" sz="3200" baseline="30000"/>
          </a:p>
        </p:txBody>
      </p:sp>
      <p:sp>
        <p:nvSpPr>
          <p:cNvPr id="600082" name="Rectangle 18"/>
          <p:cNvSpPr>
            <a:spLocks noChangeArrowheads="1"/>
          </p:cNvSpPr>
          <p:nvPr/>
        </p:nvSpPr>
        <p:spPr bwMode="auto">
          <a:xfrm>
            <a:off x="249238" y="2911475"/>
            <a:ext cx="282416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 b="1">
                <a:solidFill>
                  <a:srgbClr val="000099"/>
                </a:solidFill>
                <a:latin typeface="Times" pitchFamily="-64" charset="0"/>
              </a:rPr>
              <a:t>*highest value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 b="1">
                <a:solidFill>
                  <a:srgbClr val="000099"/>
                </a:solidFill>
                <a:latin typeface="Times" pitchFamily="-64" charset="0"/>
              </a:rPr>
              <a:t>   in blue</a:t>
            </a:r>
            <a:endParaRPr lang="en-US" sz="3200" b="1" baseline="30000">
              <a:solidFill>
                <a:srgbClr val="000099"/>
              </a:solidFill>
              <a:latin typeface="Times" pitchFamily="-6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0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0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600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"/>
                                        <p:tgtEl>
                                          <p:spTgt spid="60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"/>
                                        <p:tgtEl>
                                          <p:spTgt spid="600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"/>
                                        <p:tgtEl>
                                          <p:spTgt spid="600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0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4" grpId="0" autoUpdateAnimBg="0"/>
      <p:bldP spid="600075" grpId="0" autoUpdateAnimBg="0"/>
      <p:bldP spid="600076" grpId="0" autoUpdateAnimBg="0"/>
      <p:bldP spid="600077" grpId="0" autoUpdateAnimBg="0"/>
      <p:bldP spid="600078" grpId="0" build="p" autoUpdateAnimBg="0" advAuto="1000"/>
      <p:bldP spid="600079" grpId="0" build="p" autoUpdateAnimBg="0" advAuto="1000"/>
      <p:bldP spid="600080" grpId="0" build="p" autoUpdateAnimBg="0" advAuto="1000"/>
      <p:bldP spid="600081" grpId="0" autoUpdateAnimBg="0"/>
      <p:bldP spid="600082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0"/>
            <a:ext cx="8226425" cy="939800"/>
          </a:xfrm>
        </p:spPr>
        <p:txBody>
          <a:bodyPr/>
          <a:lstStyle/>
          <a:p>
            <a:r>
              <a:rPr lang="en-US"/>
              <a:t>Electron affinity(EA)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917575"/>
            <a:ext cx="8885237" cy="3048000"/>
          </a:xfrm>
        </p:spPr>
        <p:txBody>
          <a:bodyPr/>
          <a:lstStyle/>
          <a:p>
            <a:r>
              <a:rPr lang="en-US" sz="3200"/>
              <a:t>A measure of an atom’s </a:t>
            </a:r>
            <a:r>
              <a:rPr lang="en-US" sz="3200" b="1" i="1"/>
              <a:t>tendency to gain</a:t>
            </a:r>
            <a:r>
              <a:rPr lang="en-US" sz="3200"/>
              <a:t> </a:t>
            </a:r>
            <a:r>
              <a:rPr lang="en-US" sz="3200" b="1" i="1"/>
              <a:t>electrons</a:t>
            </a:r>
            <a:r>
              <a:rPr lang="en-US" sz="3200"/>
              <a:t> in the gas phase.</a:t>
            </a:r>
            <a:endParaRPr lang="en-US"/>
          </a:p>
          <a:p>
            <a:endParaRPr lang="en-US" sz="1600"/>
          </a:p>
          <a:p>
            <a:r>
              <a:rPr lang="en-US" sz="3200"/>
              <a:t>If the atom becomes </a:t>
            </a:r>
            <a:r>
              <a:rPr lang="en-US" sz="3200" b="1"/>
              <a:t>more stable</a:t>
            </a:r>
            <a:r>
              <a:rPr lang="en-US" sz="3200"/>
              <a:t>, then energy is released (</a:t>
            </a:r>
            <a:r>
              <a:rPr lang="en-US" sz="3200" b="1">
                <a:solidFill>
                  <a:schemeClr val="accent1"/>
                </a:solidFill>
              </a:rPr>
              <a:t>exothermic</a:t>
            </a:r>
            <a:r>
              <a:rPr lang="en-US" sz="3200"/>
              <a:t>)</a:t>
            </a:r>
            <a:endParaRPr lang="en-US"/>
          </a:p>
          <a:p>
            <a:endParaRPr lang="en-US" sz="1600"/>
          </a:p>
          <a:p>
            <a:pPr algn="ctr"/>
            <a:r>
              <a:rPr lang="en-US"/>
              <a:t>A(g)  +  e</a:t>
            </a:r>
            <a:r>
              <a:rPr lang="en-US" baseline="30000"/>
              <a:t>-</a:t>
            </a:r>
            <a:r>
              <a:rPr lang="en-US"/>
              <a:t>                A</a:t>
            </a:r>
            <a:r>
              <a:rPr lang="en-US" baseline="30000"/>
              <a:t>-</a:t>
            </a:r>
            <a:r>
              <a:rPr lang="en-US"/>
              <a:t>(g)  +  </a:t>
            </a:r>
            <a:r>
              <a:rPr lang="en-US">
                <a:solidFill>
                  <a:schemeClr val="accent1"/>
                </a:solidFill>
              </a:rPr>
              <a:t>thermal energy</a:t>
            </a:r>
            <a:endParaRPr lang="en-US"/>
          </a:p>
        </p:txBody>
      </p:sp>
      <p:sp>
        <p:nvSpPr>
          <p:cNvPr id="602116" name="Line 4"/>
          <p:cNvSpPr>
            <a:spLocks noChangeShapeType="1"/>
          </p:cNvSpPr>
          <p:nvPr/>
        </p:nvSpPr>
        <p:spPr bwMode="auto">
          <a:xfrm>
            <a:off x="3049588" y="3482975"/>
            <a:ext cx="996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2117" name="Line 5"/>
          <p:cNvSpPr>
            <a:spLocks noChangeShapeType="1"/>
          </p:cNvSpPr>
          <p:nvPr/>
        </p:nvSpPr>
        <p:spPr bwMode="auto">
          <a:xfrm>
            <a:off x="5949950" y="5624513"/>
            <a:ext cx="1012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2118" name="Rectangle 6"/>
          <p:cNvSpPr>
            <a:spLocks noChangeArrowheads="1"/>
          </p:cNvSpPr>
          <p:nvPr/>
        </p:nvSpPr>
        <p:spPr bwMode="auto">
          <a:xfrm>
            <a:off x="258763" y="4230688"/>
            <a:ext cx="8885237" cy="181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/>
              <a:t>If the atom becomes </a:t>
            </a:r>
            <a:r>
              <a:rPr lang="en-US" sz="3200" b="1"/>
              <a:t>less stable</a:t>
            </a:r>
            <a:r>
              <a:rPr lang="en-US" sz="3200"/>
              <a:t>, then energy must be absorbed (</a:t>
            </a:r>
            <a:r>
              <a:rPr lang="en-US" sz="3200" b="1">
                <a:solidFill>
                  <a:schemeClr val="accent1"/>
                </a:solidFill>
              </a:rPr>
              <a:t>endothermic</a:t>
            </a:r>
            <a:r>
              <a:rPr lang="en-US" sz="3200"/>
              <a:t>)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endParaRPr lang="en-US" sz="1200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	   A(g)  +  e</a:t>
            </a:r>
            <a:r>
              <a:rPr lang="en-US" sz="2800" baseline="30000"/>
              <a:t>- </a:t>
            </a:r>
            <a:r>
              <a:rPr lang="en-US" sz="2800"/>
              <a:t>+  </a:t>
            </a:r>
            <a:r>
              <a:rPr lang="en-US" sz="2800">
                <a:solidFill>
                  <a:schemeClr val="accent1"/>
                </a:solidFill>
              </a:rPr>
              <a:t>thermal energy</a:t>
            </a:r>
            <a:r>
              <a:rPr lang="en-US" sz="2800"/>
              <a:t>	      	    A</a:t>
            </a:r>
            <a:r>
              <a:rPr lang="en-US" sz="2800" baseline="30000"/>
              <a:t>-</a:t>
            </a:r>
            <a:r>
              <a:rPr lang="en-US" sz="2800"/>
              <a:t>(g)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2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build="p" autoUpdateAnimBg="0" advAuto="3000"/>
      <p:bldP spid="602116" grpId="0" animBg="1"/>
      <p:bldP spid="602117" grpId="0" animBg="1"/>
      <p:bldP spid="602118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62" name="Group 2"/>
          <p:cNvGrpSpPr>
            <a:grpSpLocks/>
          </p:cNvGrpSpPr>
          <p:nvPr/>
        </p:nvGrpSpPr>
        <p:grpSpPr bwMode="auto">
          <a:xfrm>
            <a:off x="2271713" y="2100263"/>
            <a:ext cx="4802187" cy="2973387"/>
            <a:chOff x="1374" y="2019"/>
            <a:chExt cx="3025" cy="1873"/>
          </a:xfrm>
        </p:grpSpPr>
        <p:sp>
          <p:nvSpPr>
            <p:cNvPr id="604163" name="Freeform 3"/>
            <p:cNvSpPr>
              <a:spLocks/>
            </p:cNvSpPr>
            <p:nvPr/>
          </p:nvSpPr>
          <p:spPr bwMode="auto">
            <a:xfrm>
              <a:off x="2044" y="2599"/>
              <a:ext cx="1935" cy="1293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0" y="1292"/>
                </a:cxn>
                <a:cxn ang="0">
                  <a:pos x="1934" y="194"/>
                </a:cxn>
                <a:cxn ang="0">
                  <a:pos x="1934" y="0"/>
                </a:cxn>
                <a:cxn ang="0">
                  <a:pos x="0" y="970"/>
                </a:cxn>
              </a:cxnLst>
              <a:rect l="0" t="0" r="r" b="b"/>
              <a:pathLst>
                <a:path w="1935" h="1293">
                  <a:moveTo>
                    <a:pt x="0" y="970"/>
                  </a:moveTo>
                  <a:lnTo>
                    <a:pt x="0" y="1292"/>
                  </a:lnTo>
                  <a:lnTo>
                    <a:pt x="1934" y="194"/>
                  </a:lnTo>
                  <a:lnTo>
                    <a:pt x="1934" y="0"/>
                  </a:lnTo>
                  <a:lnTo>
                    <a:pt x="0" y="970"/>
                  </a:lnTo>
                </a:path>
              </a:pathLst>
            </a:custGeom>
            <a:gradFill rotWithShape="0">
              <a:gsLst>
                <a:gs pos="0">
                  <a:srgbClr val="AD6900">
                    <a:gamma/>
                    <a:tint val="10196"/>
                    <a:invGamma/>
                  </a:srgbClr>
                </a:gs>
                <a:gs pos="100000">
                  <a:srgbClr val="AD6900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164" name="Freeform 4"/>
            <p:cNvSpPr>
              <a:spLocks/>
            </p:cNvSpPr>
            <p:nvPr/>
          </p:nvSpPr>
          <p:spPr bwMode="auto">
            <a:xfrm>
              <a:off x="2970" y="2019"/>
              <a:ext cx="421" cy="387"/>
            </a:xfrm>
            <a:custGeom>
              <a:avLst/>
              <a:gdLst/>
              <a:ahLst/>
              <a:cxnLst>
                <a:cxn ang="0">
                  <a:pos x="420" y="192"/>
                </a:cxn>
                <a:cxn ang="0">
                  <a:pos x="420" y="386"/>
                </a:cxn>
                <a:cxn ang="0">
                  <a:pos x="0" y="150"/>
                </a:cxn>
                <a:cxn ang="0">
                  <a:pos x="0" y="0"/>
                </a:cxn>
                <a:cxn ang="0">
                  <a:pos x="420" y="192"/>
                </a:cxn>
              </a:cxnLst>
              <a:rect l="0" t="0" r="r" b="b"/>
              <a:pathLst>
                <a:path w="421" h="387">
                  <a:moveTo>
                    <a:pt x="420" y="192"/>
                  </a:moveTo>
                  <a:lnTo>
                    <a:pt x="420" y="386"/>
                  </a:lnTo>
                  <a:lnTo>
                    <a:pt x="0" y="150"/>
                  </a:lnTo>
                  <a:lnTo>
                    <a:pt x="0" y="0"/>
                  </a:lnTo>
                  <a:lnTo>
                    <a:pt x="420" y="192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165" name="Freeform 5"/>
            <p:cNvSpPr>
              <a:spLocks/>
            </p:cNvSpPr>
            <p:nvPr/>
          </p:nvSpPr>
          <p:spPr bwMode="auto">
            <a:xfrm>
              <a:off x="1374" y="2019"/>
              <a:ext cx="3025" cy="1551"/>
            </a:xfrm>
            <a:custGeom>
              <a:avLst/>
              <a:gdLst/>
              <a:ahLst/>
              <a:cxnLst>
                <a:cxn ang="0">
                  <a:pos x="0" y="968"/>
                </a:cxn>
                <a:cxn ang="0">
                  <a:pos x="2016" y="193"/>
                </a:cxn>
                <a:cxn ang="0">
                  <a:pos x="1596" y="0"/>
                </a:cxn>
                <a:cxn ang="0">
                  <a:pos x="2940" y="63"/>
                </a:cxn>
                <a:cxn ang="0">
                  <a:pos x="3024" y="838"/>
                </a:cxn>
                <a:cxn ang="0">
                  <a:pos x="2604" y="580"/>
                </a:cxn>
                <a:cxn ang="0">
                  <a:pos x="670" y="1550"/>
                </a:cxn>
                <a:cxn ang="0">
                  <a:pos x="0" y="968"/>
                </a:cxn>
              </a:cxnLst>
              <a:rect l="0" t="0" r="r" b="b"/>
              <a:pathLst>
                <a:path w="3025" h="1551">
                  <a:moveTo>
                    <a:pt x="0" y="968"/>
                  </a:moveTo>
                  <a:lnTo>
                    <a:pt x="2016" y="193"/>
                  </a:lnTo>
                  <a:lnTo>
                    <a:pt x="1596" y="0"/>
                  </a:lnTo>
                  <a:lnTo>
                    <a:pt x="2940" y="63"/>
                  </a:lnTo>
                  <a:lnTo>
                    <a:pt x="3024" y="838"/>
                  </a:lnTo>
                  <a:lnTo>
                    <a:pt x="2604" y="580"/>
                  </a:lnTo>
                  <a:lnTo>
                    <a:pt x="670" y="1550"/>
                  </a:lnTo>
                  <a:lnTo>
                    <a:pt x="0" y="968"/>
                  </a:lnTo>
                </a:path>
              </a:pathLst>
            </a:custGeom>
            <a:gradFill rotWithShape="0">
              <a:gsLst>
                <a:gs pos="0">
                  <a:srgbClr val="EF9100">
                    <a:gamma/>
                    <a:tint val="50196"/>
                    <a:invGamma/>
                  </a:srgbClr>
                </a:gs>
                <a:gs pos="100000">
                  <a:srgbClr val="EF9100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166" name="Freeform 6"/>
            <p:cNvSpPr>
              <a:spLocks/>
            </p:cNvSpPr>
            <p:nvPr/>
          </p:nvSpPr>
          <p:spPr bwMode="auto">
            <a:xfrm>
              <a:off x="1374" y="2986"/>
              <a:ext cx="671" cy="9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0" y="583"/>
                </a:cxn>
                <a:cxn ang="0">
                  <a:pos x="670" y="905"/>
                </a:cxn>
                <a:cxn ang="0">
                  <a:pos x="0" y="292"/>
                </a:cxn>
                <a:cxn ang="0">
                  <a:pos x="0" y="0"/>
                </a:cxn>
              </a:cxnLst>
              <a:rect l="0" t="0" r="r" b="b"/>
              <a:pathLst>
                <a:path w="671" h="906">
                  <a:moveTo>
                    <a:pt x="0" y="0"/>
                  </a:moveTo>
                  <a:lnTo>
                    <a:pt x="670" y="583"/>
                  </a:lnTo>
                  <a:lnTo>
                    <a:pt x="670" y="905"/>
                  </a:ln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solidFill>
              <a:srgbClr val="FDE3BA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167" name="Freeform 7"/>
            <p:cNvSpPr>
              <a:spLocks/>
            </p:cNvSpPr>
            <p:nvPr/>
          </p:nvSpPr>
          <p:spPr bwMode="auto">
            <a:xfrm>
              <a:off x="3978" y="2599"/>
              <a:ext cx="421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4"/>
                </a:cxn>
                <a:cxn ang="0">
                  <a:pos x="420" y="477"/>
                </a:cxn>
                <a:cxn ang="0">
                  <a:pos x="420" y="259"/>
                </a:cxn>
                <a:cxn ang="0">
                  <a:pos x="0" y="0"/>
                </a:cxn>
              </a:cxnLst>
              <a:rect l="0" t="0" r="r" b="b"/>
              <a:pathLst>
                <a:path w="421" h="478">
                  <a:moveTo>
                    <a:pt x="0" y="0"/>
                  </a:moveTo>
                  <a:lnTo>
                    <a:pt x="0" y="194"/>
                  </a:lnTo>
                  <a:lnTo>
                    <a:pt x="420" y="477"/>
                  </a:lnTo>
                  <a:lnTo>
                    <a:pt x="420" y="259"/>
                  </a:lnTo>
                  <a:lnTo>
                    <a:pt x="0" y="0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168" name="Rectangle 8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226425" cy="582613"/>
          </a:xfrm>
          <a:noFill/>
          <a:ln/>
        </p:spPr>
        <p:txBody>
          <a:bodyPr/>
          <a:lstStyle/>
          <a:p>
            <a:r>
              <a:rPr lang="en-US"/>
              <a:t>Electron affinity</a:t>
            </a:r>
          </a:p>
        </p:txBody>
      </p:sp>
      <p:sp>
        <p:nvSpPr>
          <p:cNvPr id="6041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84163" y="547688"/>
            <a:ext cx="8859837" cy="631825"/>
          </a:xfrm>
          <a:noFill/>
          <a:ln/>
        </p:spPr>
        <p:txBody>
          <a:bodyPr/>
          <a:lstStyle/>
          <a:p>
            <a:r>
              <a:rPr lang="en-US"/>
              <a:t>The energy released when an atom gains an e</a:t>
            </a:r>
            <a:r>
              <a:rPr lang="en-US" sz="4400" baseline="30000"/>
              <a:t>-</a:t>
            </a:r>
            <a:r>
              <a:rPr lang="en-US"/>
              <a:t>.</a:t>
            </a:r>
          </a:p>
        </p:txBody>
      </p:sp>
      <p:grpSp>
        <p:nvGrpSpPr>
          <p:cNvPr id="604170" name="Group 10"/>
          <p:cNvGrpSpPr>
            <a:grpSpLocks/>
          </p:cNvGrpSpPr>
          <p:nvPr/>
        </p:nvGrpSpPr>
        <p:grpSpPr bwMode="auto">
          <a:xfrm>
            <a:off x="1498600" y="1050925"/>
            <a:ext cx="6248400" cy="4060825"/>
            <a:chOff x="932" y="1348"/>
            <a:chExt cx="3936" cy="2558"/>
          </a:xfrm>
        </p:grpSpPr>
        <p:sp>
          <p:nvSpPr>
            <p:cNvPr id="604171" name="Rectangle 11"/>
            <p:cNvSpPr>
              <a:spLocks noChangeArrowheads="1"/>
            </p:cNvSpPr>
            <p:nvPr/>
          </p:nvSpPr>
          <p:spPr bwMode="auto">
            <a:xfrm>
              <a:off x="4327" y="349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At</a:t>
              </a:r>
            </a:p>
          </p:txBody>
        </p:sp>
        <p:sp>
          <p:nvSpPr>
            <p:cNvPr id="604172" name="Rectangle 12"/>
            <p:cNvSpPr>
              <a:spLocks noChangeArrowheads="1"/>
            </p:cNvSpPr>
            <p:nvPr/>
          </p:nvSpPr>
          <p:spPr bwMode="auto">
            <a:xfrm>
              <a:off x="4327" y="306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I</a:t>
              </a:r>
            </a:p>
          </p:txBody>
        </p:sp>
        <p:sp>
          <p:nvSpPr>
            <p:cNvPr id="604173" name="Rectangle 13"/>
            <p:cNvSpPr>
              <a:spLocks noChangeArrowheads="1"/>
            </p:cNvSpPr>
            <p:nvPr/>
          </p:nvSpPr>
          <p:spPr bwMode="auto">
            <a:xfrm>
              <a:off x="4327" y="2625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Br</a:t>
              </a:r>
            </a:p>
          </p:txBody>
        </p:sp>
        <p:sp>
          <p:nvSpPr>
            <p:cNvPr id="604174" name="Rectangle 14"/>
            <p:cNvSpPr>
              <a:spLocks noChangeArrowheads="1"/>
            </p:cNvSpPr>
            <p:nvPr/>
          </p:nvSpPr>
          <p:spPr bwMode="auto">
            <a:xfrm>
              <a:off x="4327" y="2189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Cl</a:t>
              </a:r>
            </a:p>
          </p:txBody>
        </p:sp>
        <p:sp>
          <p:nvSpPr>
            <p:cNvPr id="604175" name="Rectangle 15"/>
            <p:cNvSpPr>
              <a:spLocks noChangeArrowheads="1"/>
            </p:cNvSpPr>
            <p:nvPr/>
          </p:nvSpPr>
          <p:spPr bwMode="auto">
            <a:xfrm>
              <a:off x="3759" y="3498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Po</a:t>
              </a:r>
            </a:p>
          </p:txBody>
        </p:sp>
        <p:sp>
          <p:nvSpPr>
            <p:cNvPr id="604176" name="Rectangle 16"/>
            <p:cNvSpPr>
              <a:spLocks noChangeArrowheads="1"/>
            </p:cNvSpPr>
            <p:nvPr/>
          </p:nvSpPr>
          <p:spPr bwMode="auto">
            <a:xfrm>
              <a:off x="3759" y="3061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Te</a:t>
              </a:r>
            </a:p>
          </p:txBody>
        </p:sp>
        <p:sp>
          <p:nvSpPr>
            <p:cNvPr id="604177" name="Rectangle 17"/>
            <p:cNvSpPr>
              <a:spLocks noChangeArrowheads="1"/>
            </p:cNvSpPr>
            <p:nvPr/>
          </p:nvSpPr>
          <p:spPr bwMode="auto">
            <a:xfrm>
              <a:off x="3759" y="2625"/>
              <a:ext cx="542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Se</a:t>
              </a:r>
            </a:p>
          </p:txBody>
        </p:sp>
        <p:sp>
          <p:nvSpPr>
            <p:cNvPr id="604178" name="Rectangle 18"/>
            <p:cNvSpPr>
              <a:spLocks noChangeArrowheads="1"/>
            </p:cNvSpPr>
            <p:nvPr/>
          </p:nvSpPr>
          <p:spPr bwMode="auto">
            <a:xfrm>
              <a:off x="3759" y="2189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</a:t>
              </a:r>
            </a:p>
          </p:txBody>
        </p:sp>
        <p:sp>
          <p:nvSpPr>
            <p:cNvPr id="604179" name="Rectangle 19"/>
            <p:cNvSpPr>
              <a:spLocks noChangeArrowheads="1"/>
            </p:cNvSpPr>
            <p:nvPr/>
          </p:nvSpPr>
          <p:spPr bwMode="auto">
            <a:xfrm>
              <a:off x="3191" y="349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Bi</a:t>
              </a:r>
            </a:p>
          </p:txBody>
        </p:sp>
        <p:sp>
          <p:nvSpPr>
            <p:cNvPr id="604180" name="Rectangle 20"/>
            <p:cNvSpPr>
              <a:spLocks noChangeArrowheads="1"/>
            </p:cNvSpPr>
            <p:nvPr/>
          </p:nvSpPr>
          <p:spPr bwMode="auto">
            <a:xfrm>
              <a:off x="3191" y="306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Sb</a:t>
              </a:r>
            </a:p>
          </p:txBody>
        </p:sp>
        <p:sp>
          <p:nvSpPr>
            <p:cNvPr id="604181" name="Rectangle 21"/>
            <p:cNvSpPr>
              <a:spLocks noChangeArrowheads="1"/>
            </p:cNvSpPr>
            <p:nvPr/>
          </p:nvSpPr>
          <p:spPr bwMode="auto">
            <a:xfrm>
              <a:off x="3191" y="2625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As</a:t>
              </a:r>
            </a:p>
          </p:txBody>
        </p:sp>
        <p:sp>
          <p:nvSpPr>
            <p:cNvPr id="604182" name="Rectangle 22"/>
            <p:cNvSpPr>
              <a:spLocks noChangeArrowheads="1"/>
            </p:cNvSpPr>
            <p:nvPr/>
          </p:nvSpPr>
          <p:spPr bwMode="auto">
            <a:xfrm>
              <a:off x="3191" y="2189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P</a:t>
              </a:r>
            </a:p>
          </p:txBody>
        </p:sp>
        <p:sp>
          <p:nvSpPr>
            <p:cNvPr id="604183" name="Rectangle 23"/>
            <p:cNvSpPr>
              <a:spLocks noChangeArrowheads="1"/>
            </p:cNvSpPr>
            <p:nvPr/>
          </p:nvSpPr>
          <p:spPr bwMode="auto">
            <a:xfrm>
              <a:off x="2622" y="3498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Pb</a:t>
              </a:r>
            </a:p>
          </p:txBody>
        </p:sp>
        <p:sp>
          <p:nvSpPr>
            <p:cNvPr id="604184" name="Rectangle 24"/>
            <p:cNvSpPr>
              <a:spLocks noChangeArrowheads="1"/>
            </p:cNvSpPr>
            <p:nvPr/>
          </p:nvSpPr>
          <p:spPr bwMode="auto">
            <a:xfrm>
              <a:off x="2622" y="3061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Sn</a:t>
              </a:r>
            </a:p>
          </p:txBody>
        </p:sp>
        <p:sp>
          <p:nvSpPr>
            <p:cNvPr id="604185" name="Rectangle 25"/>
            <p:cNvSpPr>
              <a:spLocks noChangeArrowheads="1"/>
            </p:cNvSpPr>
            <p:nvPr/>
          </p:nvSpPr>
          <p:spPr bwMode="auto">
            <a:xfrm>
              <a:off x="2622" y="2625"/>
              <a:ext cx="542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Ge</a:t>
              </a:r>
            </a:p>
          </p:txBody>
        </p:sp>
        <p:sp>
          <p:nvSpPr>
            <p:cNvPr id="604186" name="Rectangle 26"/>
            <p:cNvSpPr>
              <a:spLocks noChangeArrowheads="1"/>
            </p:cNvSpPr>
            <p:nvPr/>
          </p:nvSpPr>
          <p:spPr bwMode="auto">
            <a:xfrm>
              <a:off x="2622" y="2189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Si</a:t>
              </a:r>
            </a:p>
          </p:txBody>
        </p:sp>
        <p:sp>
          <p:nvSpPr>
            <p:cNvPr id="604187" name="Rectangle 27"/>
            <p:cNvSpPr>
              <a:spLocks noChangeArrowheads="1"/>
            </p:cNvSpPr>
            <p:nvPr/>
          </p:nvSpPr>
          <p:spPr bwMode="auto">
            <a:xfrm>
              <a:off x="4327" y="1784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F</a:t>
              </a:r>
            </a:p>
          </p:txBody>
        </p:sp>
        <p:sp>
          <p:nvSpPr>
            <p:cNvPr id="604188" name="Rectangle 28"/>
            <p:cNvSpPr>
              <a:spLocks noChangeArrowheads="1"/>
            </p:cNvSpPr>
            <p:nvPr/>
          </p:nvSpPr>
          <p:spPr bwMode="auto">
            <a:xfrm>
              <a:off x="3759" y="1784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O</a:t>
              </a:r>
            </a:p>
          </p:txBody>
        </p:sp>
        <p:sp>
          <p:nvSpPr>
            <p:cNvPr id="604189" name="Rectangle 29"/>
            <p:cNvSpPr>
              <a:spLocks noChangeArrowheads="1"/>
            </p:cNvSpPr>
            <p:nvPr/>
          </p:nvSpPr>
          <p:spPr bwMode="auto">
            <a:xfrm>
              <a:off x="3191" y="1784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N</a:t>
              </a:r>
            </a:p>
          </p:txBody>
        </p:sp>
        <p:sp>
          <p:nvSpPr>
            <p:cNvPr id="604190" name="Rectangle 30"/>
            <p:cNvSpPr>
              <a:spLocks noChangeArrowheads="1"/>
            </p:cNvSpPr>
            <p:nvPr/>
          </p:nvSpPr>
          <p:spPr bwMode="auto">
            <a:xfrm>
              <a:off x="2070" y="349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Tl</a:t>
              </a:r>
            </a:p>
          </p:txBody>
        </p:sp>
        <p:sp>
          <p:nvSpPr>
            <p:cNvPr id="604191" name="Rectangle 31"/>
            <p:cNvSpPr>
              <a:spLocks noChangeArrowheads="1"/>
            </p:cNvSpPr>
            <p:nvPr/>
          </p:nvSpPr>
          <p:spPr bwMode="auto">
            <a:xfrm>
              <a:off x="932" y="2189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Na</a:t>
              </a:r>
            </a:p>
          </p:txBody>
        </p:sp>
        <p:sp>
          <p:nvSpPr>
            <p:cNvPr id="604192" name="Rectangle 32"/>
            <p:cNvSpPr>
              <a:spLocks noChangeArrowheads="1"/>
            </p:cNvSpPr>
            <p:nvPr/>
          </p:nvSpPr>
          <p:spPr bwMode="auto">
            <a:xfrm>
              <a:off x="932" y="3498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Cs</a:t>
              </a:r>
            </a:p>
          </p:txBody>
        </p:sp>
        <p:sp>
          <p:nvSpPr>
            <p:cNvPr id="604193" name="Rectangle 33"/>
            <p:cNvSpPr>
              <a:spLocks noChangeArrowheads="1"/>
            </p:cNvSpPr>
            <p:nvPr/>
          </p:nvSpPr>
          <p:spPr bwMode="auto">
            <a:xfrm>
              <a:off x="932" y="3061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Rb</a:t>
              </a:r>
            </a:p>
          </p:txBody>
        </p:sp>
        <p:sp>
          <p:nvSpPr>
            <p:cNvPr id="604194" name="Rectangle 34"/>
            <p:cNvSpPr>
              <a:spLocks noChangeArrowheads="1"/>
            </p:cNvSpPr>
            <p:nvPr/>
          </p:nvSpPr>
          <p:spPr bwMode="auto">
            <a:xfrm>
              <a:off x="932" y="2625"/>
              <a:ext cx="540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K</a:t>
              </a:r>
            </a:p>
          </p:txBody>
        </p:sp>
        <p:sp>
          <p:nvSpPr>
            <p:cNvPr id="604195" name="Rectangle 35"/>
            <p:cNvSpPr>
              <a:spLocks noChangeArrowheads="1"/>
            </p:cNvSpPr>
            <p:nvPr/>
          </p:nvSpPr>
          <p:spPr bwMode="auto">
            <a:xfrm>
              <a:off x="1500" y="349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Ba</a:t>
              </a:r>
            </a:p>
          </p:txBody>
        </p:sp>
        <p:sp>
          <p:nvSpPr>
            <p:cNvPr id="604196" name="Rectangle 36"/>
            <p:cNvSpPr>
              <a:spLocks noChangeArrowheads="1"/>
            </p:cNvSpPr>
            <p:nvPr/>
          </p:nvSpPr>
          <p:spPr bwMode="auto">
            <a:xfrm>
              <a:off x="1500" y="2189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Mg</a:t>
              </a:r>
            </a:p>
          </p:txBody>
        </p:sp>
        <p:sp>
          <p:nvSpPr>
            <p:cNvPr id="604197" name="Rectangle 37"/>
            <p:cNvSpPr>
              <a:spLocks noChangeArrowheads="1"/>
            </p:cNvSpPr>
            <p:nvPr/>
          </p:nvSpPr>
          <p:spPr bwMode="auto">
            <a:xfrm>
              <a:off x="1500" y="306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Sr</a:t>
              </a:r>
            </a:p>
          </p:txBody>
        </p:sp>
        <p:sp>
          <p:nvSpPr>
            <p:cNvPr id="604198" name="Rectangle 38"/>
            <p:cNvSpPr>
              <a:spLocks noChangeArrowheads="1"/>
            </p:cNvSpPr>
            <p:nvPr/>
          </p:nvSpPr>
          <p:spPr bwMode="auto">
            <a:xfrm>
              <a:off x="1500" y="2625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Ca</a:t>
              </a:r>
            </a:p>
          </p:txBody>
        </p:sp>
        <p:sp>
          <p:nvSpPr>
            <p:cNvPr id="604199" name="Rectangle 39"/>
            <p:cNvSpPr>
              <a:spLocks noChangeArrowheads="1"/>
            </p:cNvSpPr>
            <p:nvPr/>
          </p:nvSpPr>
          <p:spPr bwMode="auto">
            <a:xfrm>
              <a:off x="2070" y="306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In</a:t>
              </a:r>
            </a:p>
          </p:txBody>
        </p:sp>
        <p:sp>
          <p:nvSpPr>
            <p:cNvPr id="604200" name="Rectangle 40"/>
            <p:cNvSpPr>
              <a:spLocks noChangeArrowheads="1"/>
            </p:cNvSpPr>
            <p:nvPr/>
          </p:nvSpPr>
          <p:spPr bwMode="auto">
            <a:xfrm>
              <a:off x="2070" y="2625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Ga</a:t>
              </a:r>
            </a:p>
          </p:txBody>
        </p:sp>
        <p:sp>
          <p:nvSpPr>
            <p:cNvPr id="604201" name="Rectangle 41"/>
            <p:cNvSpPr>
              <a:spLocks noChangeArrowheads="1"/>
            </p:cNvSpPr>
            <p:nvPr/>
          </p:nvSpPr>
          <p:spPr bwMode="auto">
            <a:xfrm>
              <a:off x="2070" y="2189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Al</a:t>
              </a:r>
            </a:p>
          </p:txBody>
        </p:sp>
        <p:sp>
          <p:nvSpPr>
            <p:cNvPr id="604202" name="Rectangle 42"/>
            <p:cNvSpPr>
              <a:spLocks noChangeArrowheads="1"/>
            </p:cNvSpPr>
            <p:nvPr/>
          </p:nvSpPr>
          <p:spPr bwMode="auto">
            <a:xfrm>
              <a:off x="932" y="1348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H</a:t>
              </a:r>
            </a:p>
          </p:txBody>
        </p:sp>
        <p:sp>
          <p:nvSpPr>
            <p:cNvPr id="604203" name="Rectangle 43"/>
            <p:cNvSpPr>
              <a:spLocks noChangeArrowheads="1"/>
            </p:cNvSpPr>
            <p:nvPr/>
          </p:nvSpPr>
          <p:spPr bwMode="auto">
            <a:xfrm>
              <a:off x="932" y="1784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Li</a:t>
              </a:r>
            </a:p>
          </p:txBody>
        </p:sp>
        <p:sp>
          <p:nvSpPr>
            <p:cNvPr id="604204" name="Rectangle 44"/>
            <p:cNvSpPr>
              <a:spLocks noChangeArrowheads="1"/>
            </p:cNvSpPr>
            <p:nvPr/>
          </p:nvSpPr>
          <p:spPr bwMode="auto">
            <a:xfrm>
              <a:off x="1500" y="1784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Be</a:t>
              </a:r>
            </a:p>
          </p:txBody>
        </p:sp>
        <p:sp>
          <p:nvSpPr>
            <p:cNvPr id="604205" name="Rectangle 45"/>
            <p:cNvSpPr>
              <a:spLocks noChangeArrowheads="1"/>
            </p:cNvSpPr>
            <p:nvPr/>
          </p:nvSpPr>
          <p:spPr bwMode="auto">
            <a:xfrm>
              <a:off x="2070" y="1784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B</a:t>
              </a:r>
            </a:p>
          </p:txBody>
        </p:sp>
        <p:sp>
          <p:nvSpPr>
            <p:cNvPr id="604206" name="Rectangle 46"/>
            <p:cNvSpPr>
              <a:spLocks noChangeArrowheads="1"/>
            </p:cNvSpPr>
            <p:nvPr/>
          </p:nvSpPr>
          <p:spPr bwMode="auto">
            <a:xfrm>
              <a:off x="2622" y="1784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 b="1">
                  <a:latin typeface="Helvetica" pitchFamily="-64" charset="0"/>
                </a:rPr>
                <a:t>C</a:t>
              </a:r>
            </a:p>
          </p:txBody>
        </p:sp>
      </p:grpSp>
      <p:sp>
        <p:nvSpPr>
          <p:cNvPr id="604207" name="Rectangle 47"/>
          <p:cNvSpPr>
            <a:spLocks noChangeArrowheads="1"/>
          </p:cNvSpPr>
          <p:nvPr/>
        </p:nvSpPr>
        <p:spPr bwMode="auto">
          <a:xfrm>
            <a:off x="174625" y="5057775"/>
            <a:ext cx="8789988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99"/>
                </a:solidFill>
                <a:latin typeface="Times" pitchFamily="-64" charset="0"/>
              </a:rPr>
              <a:t>In general</a:t>
            </a:r>
            <a:r>
              <a:rPr lang="en-US" sz="2800">
                <a:latin typeface="Times" pitchFamily="-64" charset="0"/>
              </a:rPr>
              <a:t>, EA increases from </a:t>
            </a:r>
            <a:r>
              <a:rPr lang="en-US" sz="28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left to right as the kernel charge  increases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,</a:t>
            </a:r>
            <a:r>
              <a:rPr lang="en-US" sz="2800">
                <a:latin typeface="Times" pitchFamily="-64" charset="0"/>
              </a:rPr>
              <a:t> and ……</a:t>
            </a:r>
          </a:p>
          <a:p>
            <a:r>
              <a:rPr lang="en-US" sz="2800">
                <a:latin typeface="Times" pitchFamily="-64" charset="0"/>
              </a:rPr>
              <a:t>from </a:t>
            </a:r>
            <a:r>
              <a:rPr lang="en-US" sz="28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bottom to top because there are fewer electron shells</a:t>
            </a:r>
            <a:r>
              <a:rPr lang="en-US" sz="2800">
                <a:latin typeface="Times" pitchFamily="-64" charset="0"/>
              </a:rPr>
              <a:t> allowing the valence electrons ato be closer to the nucleus.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7" grpId="0" build="p" autoUpdateAnimBg="0" advAuto="300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2"/>
          <p:cNvSpPr txBox="1">
            <a:spLocks noChangeArrowheads="1"/>
          </p:cNvSpPr>
          <p:nvPr/>
        </p:nvSpPr>
        <p:spPr bwMode="auto">
          <a:xfrm>
            <a:off x="4572000" y="6380163"/>
            <a:ext cx="1962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Atomic number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 rot="-5400000">
            <a:off x="528638" y="3603625"/>
            <a:ext cx="30559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Electron affinity (kJ/mol)</a:t>
            </a:r>
          </a:p>
        </p:txBody>
      </p:sp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385763" y="200025"/>
            <a:ext cx="837247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imes" pitchFamily="-64" charset="0"/>
              </a:rPr>
              <a:t>The pattern of varying electron affinity is more irregular, though, as a periodic function of atomic number.</a:t>
            </a:r>
          </a:p>
        </p:txBody>
      </p:sp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6150" y="1165225"/>
            <a:ext cx="5672138" cy="521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06214" name="Line 6"/>
          <p:cNvSpPr>
            <a:spLocks noChangeShapeType="1"/>
          </p:cNvSpPr>
          <p:nvPr/>
        </p:nvSpPr>
        <p:spPr bwMode="auto">
          <a:xfrm>
            <a:off x="3190875" y="2874963"/>
            <a:ext cx="44624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6215" name="Rectangle 7"/>
          <p:cNvSpPr>
            <a:spLocks noChangeArrowheads="1"/>
          </p:cNvSpPr>
          <p:nvPr/>
        </p:nvSpPr>
        <p:spPr bwMode="auto">
          <a:xfrm>
            <a:off x="3362325" y="2514600"/>
            <a:ext cx="4937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He</a:t>
            </a:r>
          </a:p>
        </p:txBody>
      </p:sp>
      <p:sp>
        <p:nvSpPr>
          <p:cNvPr id="606216" name="Rectangle 8"/>
          <p:cNvSpPr>
            <a:spLocks noChangeArrowheads="1"/>
          </p:cNvSpPr>
          <p:nvPr/>
        </p:nvSpPr>
        <p:spPr bwMode="auto">
          <a:xfrm>
            <a:off x="3797300" y="2381250"/>
            <a:ext cx="4841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Be</a:t>
            </a:r>
          </a:p>
        </p:txBody>
      </p:sp>
      <p:sp>
        <p:nvSpPr>
          <p:cNvPr id="606217" name="Rectangle 9"/>
          <p:cNvSpPr>
            <a:spLocks noChangeArrowheads="1"/>
          </p:cNvSpPr>
          <p:nvPr/>
        </p:nvSpPr>
        <p:spPr bwMode="auto">
          <a:xfrm>
            <a:off x="5114925" y="2247900"/>
            <a:ext cx="4937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Ne</a:t>
            </a:r>
          </a:p>
        </p:txBody>
      </p:sp>
      <p:sp>
        <p:nvSpPr>
          <p:cNvPr id="606218" name="Rectangle 10"/>
          <p:cNvSpPr>
            <a:spLocks noChangeArrowheads="1"/>
          </p:cNvSpPr>
          <p:nvPr/>
        </p:nvSpPr>
        <p:spPr bwMode="auto">
          <a:xfrm>
            <a:off x="5584825" y="2330450"/>
            <a:ext cx="5175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Mg</a:t>
            </a:r>
          </a:p>
        </p:txBody>
      </p:sp>
      <p:sp>
        <p:nvSpPr>
          <p:cNvPr id="606219" name="Rectangle 11"/>
          <p:cNvSpPr>
            <a:spLocks noChangeArrowheads="1"/>
          </p:cNvSpPr>
          <p:nvPr/>
        </p:nvSpPr>
        <p:spPr bwMode="auto">
          <a:xfrm>
            <a:off x="6788150" y="2195513"/>
            <a:ext cx="4492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Ar</a:t>
            </a:r>
          </a:p>
        </p:txBody>
      </p:sp>
      <p:sp>
        <p:nvSpPr>
          <p:cNvPr id="606220" name="Rectangle 12"/>
          <p:cNvSpPr>
            <a:spLocks noChangeArrowheads="1"/>
          </p:cNvSpPr>
          <p:nvPr/>
        </p:nvSpPr>
        <p:spPr bwMode="auto">
          <a:xfrm>
            <a:off x="7223125" y="1076325"/>
            <a:ext cx="488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Ca</a:t>
            </a:r>
          </a:p>
        </p:txBody>
      </p:sp>
      <p:sp>
        <p:nvSpPr>
          <p:cNvPr id="606221" name="Rectangle 13"/>
          <p:cNvSpPr>
            <a:spLocks noChangeArrowheads="1"/>
          </p:cNvSpPr>
          <p:nvPr/>
        </p:nvSpPr>
        <p:spPr bwMode="auto">
          <a:xfrm>
            <a:off x="4572000" y="2481263"/>
            <a:ext cx="3571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N</a:t>
            </a:r>
          </a:p>
        </p:txBody>
      </p:sp>
      <p:sp>
        <p:nvSpPr>
          <p:cNvPr id="606222" name="Rectangle 14"/>
          <p:cNvSpPr>
            <a:spLocks noChangeArrowheads="1"/>
          </p:cNvSpPr>
          <p:nvPr/>
        </p:nvSpPr>
        <p:spPr bwMode="auto">
          <a:xfrm>
            <a:off x="4983163" y="5319713"/>
            <a:ext cx="3222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</a:t>
            </a:r>
          </a:p>
        </p:txBody>
      </p:sp>
      <p:sp>
        <p:nvSpPr>
          <p:cNvPr id="606223" name="Rectangle 15"/>
          <p:cNvSpPr>
            <a:spLocks noChangeArrowheads="1"/>
          </p:cNvSpPr>
          <p:nvPr/>
        </p:nvSpPr>
        <p:spPr bwMode="auto">
          <a:xfrm>
            <a:off x="6604000" y="5456238"/>
            <a:ext cx="4159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Cl</a:t>
            </a:r>
          </a:p>
        </p:txBody>
      </p:sp>
      <p:sp>
        <p:nvSpPr>
          <p:cNvPr id="606224" name="Rectangle 16"/>
          <p:cNvSpPr>
            <a:spLocks noChangeArrowheads="1"/>
          </p:cNvSpPr>
          <p:nvPr/>
        </p:nvSpPr>
        <p:spPr bwMode="auto">
          <a:xfrm>
            <a:off x="6218238" y="3033713"/>
            <a:ext cx="336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</a:t>
            </a:r>
          </a:p>
        </p:txBody>
      </p:sp>
      <p:sp>
        <p:nvSpPr>
          <p:cNvPr id="606225" name="Rectangle 17"/>
          <p:cNvSpPr>
            <a:spLocks noChangeArrowheads="1"/>
          </p:cNvSpPr>
          <p:nvPr/>
        </p:nvSpPr>
        <p:spPr bwMode="auto">
          <a:xfrm>
            <a:off x="3662363" y="3411538"/>
            <a:ext cx="3778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Li</a:t>
            </a:r>
          </a:p>
        </p:txBody>
      </p:sp>
      <p:sp>
        <p:nvSpPr>
          <p:cNvPr id="606226" name="Rectangle 18"/>
          <p:cNvSpPr>
            <a:spLocks noChangeArrowheads="1"/>
          </p:cNvSpPr>
          <p:nvPr/>
        </p:nvSpPr>
        <p:spPr bwMode="auto">
          <a:xfrm>
            <a:off x="3162300" y="3411538"/>
            <a:ext cx="3571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</a:t>
            </a:r>
          </a:p>
        </p:txBody>
      </p:sp>
      <p:sp>
        <p:nvSpPr>
          <p:cNvPr id="606227" name="Rectangle 19"/>
          <p:cNvSpPr>
            <a:spLocks noChangeArrowheads="1"/>
          </p:cNvSpPr>
          <p:nvPr/>
        </p:nvSpPr>
        <p:spPr bwMode="auto">
          <a:xfrm>
            <a:off x="5334000" y="3222625"/>
            <a:ext cx="4778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Na</a:t>
            </a:r>
          </a:p>
        </p:txBody>
      </p:sp>
      <p:sp>
        <p:nvSpPr>
          <p:cNvPr id="606228" name="Rectangle 20"/>
          <p:cNvSpPr>
            <a:spLocks noChangeArrowheads="1"/>
          </p:cNvSpPr>
          <p:nvPr/>
        </p:nvSpPr>
        <p:spPr bwMode="auto">
          <a:xfrm>
            <a:off x="7104063" y="3222625"/>
            <a:ext cx="35401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K</a:t>
            </a:r>
          </a:p>
        </p:txBody>
      </p:sp>
      <p:sp>
        <p:nvSpPr>
          <p:cNvPr id="606229" name="Rectangle 21"/>
          <p:cNvSpPr>
            <a:spLocks noChangeArrowheads="1"/>
          </p:cNvSpPr>
          <p:nvPr/>
        </p:nvSpPr>
        <p:spPr bwMode="auto">
          <a:xfrm>
            <a:off x="1744663" y="5911850"/>
            <a:ext cx="20764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Times" pitchFamily="-64" charset="0"/>
              </a:rPr>
              <a:t>exothermic</a:t>
            </a:r>
          </a:p>
          <a:p>
            <a:r>
              <a:rPr lang="en-US" sz="2800" b="1">
                <a:solidFill>
                  <a:schemeClr val="accent1"/>
                </a:solidFill>
                <a:latin typeface="Times" pitchFamily="-64" charset="0"/>
              </a:rPr>
              <a:t>EA = - value</a:t>
            </a:r>
          </a:p>
        </p:txBody>
      </p:sp>
      <p:sp>
        <p:nvSpPr>
          <p:cNvPr id="606230" name="AutoShape 22"/>
          <p:cNvSpPr>
            <a:spLocks noChangeArrowheads="1"/>
          </p:cNvSpPr>
          <p:nvPr/>
        </p:nvSpPr>
        <p:spPr bwMode="auto">
          <a:xfrm>
            <a:off x="2468563" y="2951163"/>
            <a:ext cx="322262" cy="2898775"/>
          </a:xfrm>
          <a:prstGeom prst="downArrow">
            <a:avLst>
              <a:gd name="adj1" fmla="val 50000"/>
              <a:gd name="adj2" fmla="val 22487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6231" name="Rectangle 23"/>
          <p:cNvSpPr>
            <a:spLocks noChangeArrowheads="1"/>
          </p:cNvSpPr>
          <p:nvPr/>
        </p:nvSpPr>
        <p:spPr bwMode="auto">
          <a:xfrm>
            <a:off x="1519238" y="1093788"/>
            <a:ext cx="2160587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" pitchFamily="-64" charset="0"/>
              </a:rPr>
              <a:t>endothermic</a:t>
            </a:r>
          </a:p>
          <a:p>
            <a:r>
              <a:rPr lang="en-US" sz="2800" b="1">
                <a:solidFill>
                  <a:srgbClr val="0000FF"/>
                </a:solidFill>
                <a:latin typeface="Times" pitchFamily="-64" charset="0"/>
              </a:rPr>
              <a:t>EA = + value</a:t>
            </a:r>
          </a:p>
        </p:txBody>
      </p:sp>
      <p:sp>
        <p:nvSpPr>
          <p:cNvPr id="606232" name="AutoShape 24"/>
          <p:cNvSpPr>
            <a:spLocks noChangeArrowheads="1"/>
          </p:cNvSpPr>
          <p:nvPr/>
        </p:nvSpPr>
        <p:spPr bwMode="auto">
          <a:xfrm>
            <a:off x="2503488" y="1949450"/>
            <a:ext cx="266700" cy="895350"/>
          </a:xfrm>
          <a:prstGeom prst="upArrow">
            <a:avLst>
              <a:gd name="adj1" fmla="val 50000"/>
              <a:gd name="adj2" fmla="val 83929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6233" name="Rectangle 25"/>
          <p:cNvSpPr>
            <a:spLocks noChangeArrowheads="1"/>
          </p:cNvSpPr>
          <p:nvPr/>
        </p:nvSpPr>
        <p:spPr bwMode="auto">
          <a:xfrm>
            <a:off x="3565525" y="993775"/>
            <a:ext cx="5578475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Notice how the elements </a:t>
            </a:r>
          </a:p>
          <a:p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-64" charset="0"/>
              </a:rPr>
              <a:t>with filled and half-filled sublevels have positive EA values.</a:t>
            </a:r>
            <a:endParaRPr lang="en-US" sz="2800" b="1">
              <a:solidFill>
                <a:srgbClr val="0000FF"/>
              </a:solidFill>
              <a:latin typeface="Times" pitchFamily="-6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/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06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06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7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6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/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06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06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6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6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/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29" grpId="0" autoUpdateAnimBg="0"/>
      <p:bldP spid="606230" grpId="0" animBg="1"/>
      <p:bldP spid="606231" grpId="0" autoUpdateAnimBg="0"/>
      <p:bldP spid="606232" grpId="0" animBg="1"/>
      <p:bldP spid="606233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0"/>
            <a:ext cx="8226425" cy="939800"/>
          </a:xfrm>
        </p:spPr>
        <p:txBody>
          <a:bodyPr/>
          <a:lstStyle/>
          <a:p>
            <a:r>
              <a:rPr lang="en-US"/>
              <a:t>Electronegativity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931863"/>
            <a:ext cx="8370888" cy="1447800"/>
          </a:xfrm>
        </p:spPr>
        <p:txBody>
          <a:bodyPr/>
          <a:lstStyle/>
          <a:p>
            <a:r>
              <a:rPr lang="en-US" sz="3200"/>
              <a:t>The relative ability of an atom to attract electrons to itself when it is bonded to another atom.</a:t>
            </a:r>
          </a:p>
        </p:txBody>
      </p:sp>
      <p:sp>
        <p:nvSpPr>
          <p:cNvPr id="608260" name="Rectangle 4"/>
          <p:cNvSpPr>
            <a:spLocks noChangeArrowheads="1"/>
          </p:cNvSpPr>
          <p:nvPr/>
        </p:nvSpPr>
        <p:spPr bwMode="auto">
          <a:xfrm>
            <a:off x="447675" y="2541588"/>
            <a:ext cx="8208963" cy="406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800"/>
              <a:t>It is related to ionization energy and electron affinity.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800"/>
              <a:t>It cannot be directly measured.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800"/>
              <a:t>The values are unitless since they are relative to each other.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800"/>
              <a:t>The values vary slightly from compound to compound but still provide useful qualitative predictions.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8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8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8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306" name="Group 2"/>
          <p:cNvGrpSpPr>
            <a:grpSpLocks/>
          </p:cNvGrpSpPr>
          <p:nvPr/>
        </p:nvGrpSpPr>
        <p:grpSpPr bwMode="auto">
          <a:xfrm>
            <a:off x="2181225" y="3205163"/>
            <a:ext cx="4802188" cy="2973387"/>
            <a:chOff x="1374" y="2019"/>
            <a:chExt cx="3025" cy="1873"/>
          </a:xfrm>
        </p:grpSpPr>
        <p:sp>
          <p:nvSpPr>
            <p:cNvPr id="610307" name="Freeform 3"/>
            <p:cNvSpPr>
              <a:spLocks/>
            </p:cNvSpPr>
            <p:nvPr/>
          </p:nvSpPr>
          <p:spPr bwMode="auto">
            <a:xfrm>
              <a:off x="2044" y="2599"/>
              <a:ext cx="1935" cy="1293"/>
            </a:xfrm>
            <a:custGeom>
              <a:avLst/>
              <a:gdLst/>
              <a:ahLst/>
              <a:cxnLst>
                <a:cxn ang="0">
                  <a:pos x="0" y="970"/>
                </a:cxn>
                <a:cxn ang="0">
                  <a:pos x="0" y="1292"/>
                </a:cxn>
                <a:cxn ang="0">
                  <a:pos x="1934" y="194"/>
                </a:cxn>
                <a:cxn ang="0">
                  <a:pos x="1934" y="0"/>
                </a:cxn>
                <a:cxn ang="0">
                  <a:pos x="0" y="970"/>
                </a:cxn>
              </a:cxnLst>
              <a:rect l="0" t="0" r="r" b="b"/>
              <a:pathLst>
                <a:path w="1935" h="1293">
                  <a:moveTo>
                    <a:pt x="0" y="970"/>
                  </a:moveTo>
                  <a:lnTo>
                    <a:pt x="0" y="1292"/>
                  </a:lnTo>
                  <a:lnTo>
                    <a:pt x="1934" y="194"/>
                  </a:lnTo>
                  <a:lnTo>
                    <a:pt x="1934" y="0"/>
                  </a:lnTo>
                  <a:lnTo>
                    <a:pt x="0" y="970"/>
                  </a:lnTo>
                </a:path>
              </a:pathLst>
            </a:custGeom>
            <a:gradFill rotWithShape="0">
              <a:gsLst>
                <a:gs pos="0">
                  <a:srgbClr val="AD6900">
                    <a:gamma/>
                    <a:tint val="10196"/>
                    <a:invGamma/>
                  </a:srgbClr>
                </a:gs>
                <a:gs pos="100000">
                  <a:srgbClr val="AD6900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08" name="Freeform 4"/>
            <p:cNvSpPr>
              <a:spLocks/>
            </p:cNvSpPr>
            <p:nvPr/>
          </p:nvSpPr>
          <p:spPr bwMode="auto">
            <a:xfrm>
              <a:off x="2970" y="2019"/>
              <a:ext cx="421" cy="387"/>
            </a:xfrm>
            <a:custGeom>
              <a:avLst/>
              <a:gdLst/>
              <a:ahLst/>
              <a:cxnLst>
                <a:cxn ang="0">
                  <a:pos x="420" y="192"/>
                </a:cxn>
                <a:cxn ang="0">
                  <a:pos x="420" y="386"/>
                </a:cxn>
                <a:cxn ang="0">
                  <a:pos x="0" y="150"/>
                </a:cxn>
                <a:cxn ang="0">
                  <a:pos x="0" y="0"/>
                </a:cxn>
                <a:cxn ang="0">
                  <a:pos x="420" y="192"/>
                </a:cxn>
              </a:cxnLst>
              <a:rect l="0" t="0" r="r" b="b"/>
              <a:pathLst>
                <a:path w="421" h="387">
                  <a:moveTo>
                    <a:pt x="420" y="192"/>
                  </a:moveTo>
                  <a:lnTo>
                    <a:pt x="420" y="386"/>
                  </a:lnTo>
                  <a:lnTo>
                    <a:pt x="0" y="150"/>
                  </a:lnTo>
                  <a:lnTo>
                    <a:pt x="0" y="0"/>
                  </a:lnTo>
                  <a:lnTo>
                    <a:pt x="420" y="192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09" name="Freeform 5"/>
            <p:cNvSpPr>
              <a:spLocks/>
            </p:cNvSpPr>
            <p:nvPr/>
          </p:nvSpPr>
          <p:spPr bwMode="auto">
            <a:xfrm>
              <a:off x="1374" y="2019"/>
              <a:ext cx="3025" cy="1551"/>
            </a:xfrm>
            <a:custGeom>
              <a:avLst/>
              <a:gdLst/>
              <a:ahLst/>
              <a:cxnLst>
                <a:cxn ang="0">
                  <a:pos x="0" y="968"/>
                </a:cxn>
                <a:cxn ang="0">
                  <a:pos x="2016" y="193"/>
                </a:cxn>
                <a:cxn ang="0">
                  <a:pos x="1596" y="0"/>
                </a:cxn>
                <a:cxn ang="0">
                  <a:pos x="2940" y="63"/>
                </a:cxn>
                <a:cxn ang="0">
                  <a:pos x="3024" y="838"/>
                </a:cxn>
                <a:cxn ang="0">
                  <a:pos x="2604" y="580"/>
                </a:cxn>
                <a:cxn ang="0">
                  <a:pos x="670" y="1550"/>
                </a:cxn>
                <a:cxn ang="0">
                  <a:pos x="0" y="968"/>
                </a:cxn>
              </a:cxnLst>
              <a:rect l="0" t="0" r="r" b="b"/>
              <a:pathLst>
                <a:path w="3025" h="1551">
                  <a:moveTo>
                    <a:pt x="0" y="968"/>
                  </a:moveTo>
                  <a:lnTo>
                    <a:pt x="2016" y="193"/>
                  </a:lnTo>
                  <a:lnTo>
                    <a:pt x="1596" y="0"/>
                  </a:lnTo>
                  <a:lnTo>
                    <a:pt x="2940" y="63"/>
                  </a:lnTo>
                  <a:lnTo>
                    <a:pt x="3024" y="838"/>
                  </a:lnTo>
                  <a:lnTo>
                    <a:pt x="2604" y="580"/>
                  </a:lnTo>
                  <a:lnTo>
                    <a:pt x="670" y="1550"/>
                  </a:lnTo>
                  <a:lnTo>
                    <a:pt x="0" y="968"/>
                  </a:lnTo>
                </a:path>
              </a:pathLst>
            </a:custGeom>
            <a:gradFill rotWithShape="0">
              <a:gsLst>
                <a:gs pos="0">
                  <a:srgbClr val="EF9100">
                    <a:gamma/>
                    <a:tint val="50196"/>
                    <a:invGamma/>
                  </a:srgbClr>
                </a:gs>
                <a:gs pos="100000">
                  <a:srgbClr val="EF9100"/>
                </a:gs>
              </a:gsLst>
              <a:lin ang="189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10" name="Freeform 6"/>
            <p:cNvSpPr>
              <a:spLocks/>
            </p:cNvSpPr>
            <p:nvPr/>
          </p:nvSpPr>
          <p:spPr bwMode="auto">
            <a:xfrm>
              <a:off x="1374" y="2986"/>
              <a:ext cx="671" cy="9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0" y="583"/>
                </a:cxn>
                <a:cxn ang="0">
                  <a:pos x="670" y="905"/>
                </a:cxn>
                <a:cxn ang="0">
                  <a:pos x="0" y="292"/>
                </a:cxn>
                <a:cxn ang="0">
                  <a:pos x="0" y="0"/>
                </a:cxn>
              </a:cxnLst>
              <a:rect l="0" t="0" r="r" b="b"/>
              <a:pathLst>
                <a:path w="671" h="906">
                  <a:moveTo>
                    <a:pt x="0" y="0"/>
                  </a:moveTo>
                  <a:lnTo>
                    <a:pt x="670" y="583"/>
                  </a:lnTo>
                  <a:lnTo>
                    <a:pt x="670" y="905"/>
                  </a:lnTo>
                  <a:lnTo>
                    <a:pt x="0" y="292"/>
                  </a:lnTo>
                  <a:lnTo>
                    <a:pt x="0" y="0"/>
                  </a:lnTo>
                </a:path>
              </a:pathLst>
            </a:custGeom>
            <a:solidFill>
              <a:srgbClr val="FDE3BA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311" name="Freeform 7"/>
            <p:cNvSpPr>
              <a:spLocks/>
            </p:cNvSpPr>
            <p:nvPr/>
          </p:nvSpPr>
          <p:spPr bwMode="auto">
            <a:xfrm>
              <a:off x="3978" y="2599"/>
              <a:ext cx="421" cy="4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4"/>
                </a:cxn>
                <a:cxn ang="0">
                  <a:pos x="420" y="477"/>
                </a:cxn>
                <a:cxn ang="0">
                  <a:pos x="420" y="259"/>
                </a:cxn>
                <a:cxn ang="0">
                  <a:pos x="0" y="0"/>
                </a:cxn>
              </a:cxnLst>
              <a:rect l="0" t="0" r="r" b="b"/>
              <a:pathLst>
                <a:path w="421" h="478">
                  <a:moveTo>
                    <a:pt x="0" y="0"/>
                  </a:moveTo>
                  <a:lnTo>
                    <a:pt x="0" y="194"/>
                  </a:lnTo>
                  <a:lnTo>
                    <a:pt x="420" y="477"/>
                  </a:lnTo>
                  <a:lnTo>
                    <a:pt x="420" y="259"/>
                  </a:lnTo>
                  <a:lnTo>
                    <a:pt x="0" y="0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031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Electronegativity</a:t>
            </a:r>
          </a:p>
        </p:txBody>
      </p:sp>
      <p:sp>
        <p:nvSpPr>
          <p:cNvPr id="610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93725" y="1247775"/>
            <a:ext cx="8550275" cy="735013"/>
          </a:xfrm>
          <a:noFill/>
          <a:ln/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general</a:t>
            </a:r>
            <a:r>
              <a:rPr lang="en-US" sz="2400"/>
              <a:t>, electronegativity increases with increasing kernel charge and fewer electron shells.</a:t>
            </a:r>
            <a:endParaRPr lang="en-US"/>
          </a:p>
        </p:txBody>
      </p:sp>
      <p:grpSp>
        <p:nvGrpSpPr>
          <p:cNvPr id="610314" name="Group 10"/>
          <p:cNvGrpSpPr>
            <a:grpSpLocks/>
          </p:cNvGrpSpPr>
          <p:nvPr/>
        </p:nvGrpSpPr>
        <p:grpSpPr bwMode="auto">
          <a:xfrm>
            <a:off x="1479550" y="2139950"/>
            <a:ext cx="6248400" cy="4060825"/>
            <a:chOff x="932" y="1348"/>
            <a:chExt cx="3936" cy="2558"/>
          </a:xfrm>
        </p:grpSpPr>
        <p:sp>
          <p:nvSpPr>
            <p:cNvPr id="610315" name="Rectangle 11"/>
            <p:cNvSpPr>
              <a:spLocks noChangeArrowheads="1"/>
            </p:cNvSpPr>
            <p:nvPr/>
          </p:nvSpPr>
          <p:spPr bwMode="auto">
            <a:xfrm>
              <a:off x="4327" y="349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At</a:t>
              </a:r>
            </a:p>
            <a:p>
              <a:pPr algn="ctr"/>
              <a:r>
                <a:rPr lang="en-US" sz="1800"/>
                <a:t>1.9</a:t>
              </a:r>
            </a:p>
          </p:txBody>
        </p:sp>
        <p:sp>
          <p:nvSpPr>
            <p:cNvPr id="610316" name="Rectangle 12"/>
            <p:cNvSpPr>
              <a:spLocks noChangeArrowheads="1"/>
            </p:cNvSpPr>
            <p:nvPr/>
          </p:nvSpPr>
          <p:spPr bwMode="auto">
            <a:xfrm>
              <a:off x="4327" y="306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I</a:t>
              </a:r>
            </a:p>
            <a:p>
              <a:pPr algn="ctr"/>
              <a:r>
                <a:rPr lang="en-US" sz="1800"/>
                <a:t>2.2</a:t>
              </a:r>
            </a:p>
          </p:txBody>
        </p:sp>
        <p:sp>
          <p:nvSpPr>
            <p:cNvPr id="610317" name="Rectangle 13"/>
            <p:cNvSpPr>
              <a:spLocks noChangeArrowheads="1"/>
            </p:cNvSpPr>
            <p:nvPr/>
          </p:nvSpPr>
          <p:spPr bwMode="auto">
            <a:xfrm>
              <a:off x="4327" y="2625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Br</a:t>
              </a:r>
            </a:p>
            <a:p>
              <a:pPr algn="ctr"/>
              <a:r>
                <a:rPr lang="en-US" sz="1800"/>
                <a:t>2.7</a:t>
              </a:r>
            </a:p>
          </p:txBody>
        </p:sp>
        <p:sp>
          <p:nvSpPr>
            <p:cNvPr id="610318" name="Rectangle 14"/>
            <p:cNvSpPr>
              <a:spLocks noChangeArrowheads="1"/>
            </p:cNvSpPr>
            <p:nvPr/>
          </p:nvSpPr>
          <p:spPr bwMode="auto">
            <a:xfrm>
              <a:off x="4327" y="2189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Cl</a:t>
              </a:r>
            </a:p>
            <a:p>
              <a:pPr algn="ctr"/>
              <a:r>
                <a:rPr lang="en-US" sz="1800"/>
                <a:t>2.8</a:t>
              </a:r>
            </a:p>
          </p:txBody>
        </p:sp>
        <p:sp>
          <p:nvSpPr>
            <p:cNvPr id="610319" name="Rectangle 15"/>
            <p:cNvSpPr>
              <a:spLocks noChangeArrowheads="1"/>
            </p:cNvSpPr>
            <p:nvPr/>
          </p:nvSpPr>
          <p:spPr bwMode="auto">
            <a:xfrm>
              <a:off x="3759" y="3498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Po</a:t>
              </a:r>
            </a:p>
            <a:p>
              <a:pPr algn="ctr"/>
              <a:r>
                <a:rPr lang="en-US" sz="1800"/>
                <a:t>1.8</a:t>
              </a:r>
            </a:p>
          </p:txBody>
        </p:sp>
        <p:sp>
          <p:nvSpPr>
            <p:cNvPr id="610320" name="Rectangle 16"/>
            <p:cNvSpPr>
              <a:spLocks noChangeArrowheads="1"/>
            </p:cNvSpPr>
            <p:nvPr/>
          </p:nvSpPr>
          <p:spPr bwMode="auto">
            <a:xfrm>
              <a:off x="3759" y="3061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Te</a:t>
              </a:r>
            </a:p>
            <a:p>
              <a:pPr algn="ctr"/>
              <a:r>
                <a:rPr lang="en-US" sz="1800"/>
                <a:t>2.0</a:t>
              </a:r>
            </a:p>
          </p:txBody>
        </p:sp>
        <p:sp>
          <p:nvSpPr>
            <p:cNvPr id="610321" name="Rectangle 17"/>
            <p:cNvSpPr>
              <a:spLocks noChangeArrowheads="1"/>
            </p:cNvSpPr>
            <p:nvPr/>
          </p:nvSpPr>
          <p:spPr bwMode="auto">
            <a:xfrm>
              <a:off x="3759" y="2625"/>
              <a:ext cx="542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Se</a:t>
              </a:r>
            </a:p>
            <a:p>
              <a:pPr algn="ctr"/>
              <a:r>
                <a:rPr lang="en-US" sz="1800"/>
                <a:t>2.5</a:t>
              </a:r>
            </a:p>
          </p:txBody>
        </p:sp>
        <p:sp>
          <p:nvSpPr>
            <p:cNvPr id="610322" name="Rectangle 18"/>
            <p:cNvSpPr>
              <a:spLocks noChangeArrowheads="1"/>
            </p:cNvSpPr>
            <p:nvPr/>
          </p:nvSpPr>
          <p:spPr bwMode="auto">
            <a:xfrm>
              <a:off x="3759" y="2189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S</a:t>
              </a:r>
            </a:p>
            <a:p>
              <a:pPr algn="ctr"/>
              <a:r>
                <a:rPr lang="en-US" sz="1800"/>
                <a:t>2.4</a:t>
              </a:r>
            </a:p>
          </p:txBody>
        </p:sp>
        <p:sp>
          <p:nvSpPr>
            <p:cNvPr id="610323" name="Rectangle 19"/>
            <p:cNvSpPr>
              <a:spLocks noChangeArrowheads="1"/>
            </p:cNvSpPr>
            <p:nvPr/>
          </p:nvSpPr>
          <p:spPr bwMode="auto">
            <a:xfrm>
              <a:off x="3191" y="349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Bi</a:t>
              </a:r>
            </a:p>
            <a:p>
              <a:pPr algn="ctr"/>
              <a:r>
                <a:rPr lang="en-US" sz="1800"/>
                <a:t>1.7</a:t>
              </a:r>
            </a:p>
          </p:txBody>
        </p:sp>
        <p:sp>
          <p:nvSpPr>
            <p:cNvPr id="610324" name="Rectangle 20"/>
            <p:cNvSpPr>
              <a:spLocks noChangeArrowheads="1"/>
            </p:cNvSpPr>
            <p:nvPr/>
          </p:nvSpPr>
          <p:spPr bwMode="auto">
            <a:xfrm>
              <a:off x="3191" y="306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Sb</a:t>
              </a:r>
            </a:p>
            <a:p>
              <a:pPr algn="ctr"/>
              <a:r>
                <a:rPr lang="en-US" sz="1800"/>
                <a:t>1.8</a:t>
              </a:r>
            </a:p>
          </p:txBody>
        </p:sp>
        <p:sp>
          <p:nvSpPr>
            <p:cNvPr id="610325" name="Rectangle 21"/>
            <p:cNvSpPr>
              <a:spLocks noChangeArrowheads="1"/>
            </p:cNvSpPr>
            <p:nvPr/>
          </p:nvSpPr>
          <p:spPr bwMode="auto">
            <a:xfrm>
              <a:off x="3191" y="2625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As</a:t>
              </a:r>
            </a:p>
            <a:p>
              <a:pPr algn="ctr"/>
              <a:r>
                <a:rPr lang="en-US" sz="1800"/>
                <a:t>2.2</a:t>
              </a:r>
            </a:p>
          </p:txBody>
        </p:sp>
        <p:sp>
          <p:nvSpPr>
            <p:cNvPr id="610326" name="Rectangle 22"/>
            <p:cNvSpPr>
              <a:spLocks noChangeArrowheads="1"/>
            </p:cNvSpPr>
            <p:nvPr/>
          </p:nvSpPr>
          <p:spPr bwMode="auto">
            <a:xfrm>
              <a:off x="3191" y="2189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P</a:t>
              </a:r>
            </a:p>
            <a:p>
              <a:pPr algn="ctr"/>
              <a:r>
                <a:rPr lang="en-US" sz="1800"/>
                <a:t>2.1</a:t>
              </a:r>
            </a:p>
          </p:txBody>
        </p:sp>
        <p:sp>
          <p:nvSpPr>
            <p:cNvPr id="610327" name="Rectangle 23"/>
            <p:cNvSpPr>
              <a:spLocks noChangeArrowheads="1"/>
            </p:cNvSpPr>
            <p:nvPr/>
          </p:nvSpPr>
          <p:spPr bwMode="auto">
            <a:xfrm>
              <a:off x="2622" y="3498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Pb</a:t>
              </a:r>
            </a:p>
            <a:p>
              <a:pPr algn="ctr"/>
              <a:r>
                <a:rPr lang="en-US" sz="1800"/>
                <a:t>1.5</a:t>
              </a:r>
            </a:p>
          </p:txBody>
        </p:sp>
        <p:sp>
          <p:nvSpPr>
            <p:cNvPr id="610328" name="Rectangle 24"/>
            <p:cNvSpPr>
              <a:spLocks noChangeArrowheads="1"/>
            </p:cNvSpPr>
            <p:nvPr/>
          </p:nvSpPr>
          <p:spPr bwMode="auto">
            <a:xfrm>
              <a:off x="2622" y="3061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Sn</a:t>
              </a:r>
            </a:p>
            <a:p>
              <a:pPr algn="ctr"/>
              <a:r>
                <a:rPr lang="en-US" sz="1800"/>
                <a:t>1.7</a:t>
              </a:r>
            </a:p>
          </p:txBody>
        </p:sp>
        <p:sp>
          <p:nvSpPr>
            <p:cNvPr id="610329" name="Rectangle 25"/>
            <p:cNvSpPr>
              <a:spLocks noChangeArrowheads="1"/>
            </p:cNvSpPr>
            <p:nvPr/>
          </p:nvSpPr>
          <p:spPr bwMode="auto">
            <a:xfrm>
              <a:off x="2622" y="2625"/>
              <a:ext cx="542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Ge</a:t>
              </a:r>
            </a:p>
            <a:p>
              <a:pPr algn="ctr"/>
              <a:r>
                <a:rPr lang="en-US" sz="1800"/>
                <a:t>2.0</a:t>
              </a:r>
            </a:p>
          </p:txBody>
        </p:sp>
        <p:sp>
          <p:nvSpPr>
            <p:cNvPr id="610330" name="Rectangle 26"/>
            <p:cNvSpPr>
              <a:spLocks noChangeArrowheads="1"/>
            </p:cNvSpPr>
            <p:nvPr/>
          </p:nvSpPr>
          <p:spPr bwMode="auto">
            <a:xfrm>
              <a:off x="2622" y="2189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Si</a:t>
              </a:r>
            </a:p>
            <a:p>
              <a:pPr algn="ctr"/>
              <a:r>
                <a:rPr lang="en-US" sz="1800"/>
                <a:t>1.7</a:t>
              </a:r>
            </a:p>
          </p:txBody>
        </p:sp>
        <p:sp>
          <p:nvSpPr>
            <p:cNvPr id="610331" name="Rectangle 27"/>
            <p:cNvSpPr>
              <a:spLocks noChangeArrowheads="1"/>
            </p:cNvSpPr>
            <p:nvPr/>
          </p:nvSpPr>
          <p:spPr bwMode="auto">
            <a:xfrm>
              <a:off x="4327" y="1784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F</a:t>
              </a:r>
            </a:p>
            <a:p>
              <a:pPr algn="ctr"/>
              <a:r>
                <a:rPr lang="en-US" sz="1800"/>
                <a:t>4.1</a:t>
              </a:r>
            </a:p>
          </p:txBody>
        </p:sp>
        <p:sp>
          <p:nvSpPr>
            <p:cNvPr id="610332" name="Rectangle 28"/>
            <p:cNvSpPr>
              <a:spLocks noChangeArrowheads="1"/>
            </p:cNvSpPr>
            <p:nvPr/>
          </p:nvSpPr>
          <p:spPr bwMode="auto">
            <a:xfrm>
              <a:off x="3759" y="1784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O</a:t>
              </a:r>
            </a:p>
            <a:p>
              <a:pPr algn="ctr"/>
              <a:r>
                <a:rPr lang="en-US" sz="1800"/>
                <a:t>3.5</a:t>
              </a:r>
            </a:p>
          </p:txBody>
        </p:sp>
        <p:sp>
          <p:nvSpPr>
            <p:cNvPr id="610333" name="Rectangle 29"/>
            <p:cNvSpPr>
              <a:spLocks noChangeArrowheads="1"/>
            </p:cNvSpPr>
            <p:nvPr/>
          </p:nvSpPr>
          <p:spPr bwMode="auto">
            <a:xfrm>
              <a:off x="3191" y="1784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N</a:t>
              </a:r>
            </a:p>
            <a:p>
              <a:pPr algn="ctr"/>
              <a:r>
                <a:rPr lang="en-US" sz="1800"/>
                <a:t>3.1</a:t>
              </a:r>
            </a:p>
          </p:txBody>
        </p:sp>
        <p:sp>
          <p:nvSpPr>
            <p:cNvPr id="610334" name="Rectangle 30"/>
            <p:cNvSpPr>
              <a:spLocks noChangeArrowheads="1"/>
            </p:cNvSpPr>
            <p:nvPr/>
          </p:nvSpPr>
          <p:spPr bwMode="auto">
            <a:xfrm>
              <a:off x="2070" y="349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Tl</a:t>
              </a:r>
            </a:p>
            <a:p>
              <a:pPr algn="ctr"/>
              <a:r>
                <a:rPr lang="en-US" sz="1800"/>
                <a:t>1.4</a:t>
              </a:r>
            </a:p>
          </p:txBody>
        </p:sp>
        <p:sp>
          <p:nvSpPr>
            <p:cNvPr id="610335" name="Rectangle 31"/>
            <p:cNvSpPr>
              <a:spLocks noChangeArrowheads="1"/>
            </p:cNvSpPr>
            <p:nvPr/>
          </p:nvSpPr>
          <p:spPr bwMode="auto">
            <a:xfrm>
              <a:off x="932" y="2189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Na</a:t>
              </a:r>
            </a:p>
            <a:p>
              <a:pPr algn="ctr"/>
              <a:r>
                <a:rPr lang="en-US" sz="1800"/>
                <a:t>1.0</a:t>
              </a:r>
            </a:p>
          </p:txBody>
        </p:sp>
        <p:sp>
          <p:nvSpPr>
            <p:cNvPr id="610336" name="Rectangle 32"/>
            <p:cNvSpPr>
              <a:spLocks noChangeArrowheads="1"/>
            </p:cNvSpPr>
            <p:nvPr/>
          </p:nvSpPr>
          <p:spPr bwMode="auto">
            <a:xfrm>
              <a:off x="932" y="3498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Cs</a:t>
              </a:r>
            </a:p>
            <a:p>
              <a:pPr algn="ctr"/>
              <a:r>
                <a:rPr lang="en-US" sz="1800"/>
                <a:t>0.9</a:t>
              </a:r>
            </a:p>
          </p:txBody>
        </p:sp>
        <p:sp>
          <p:nvSpPr>
            <p:cNvPr id="610337" name="Rectangle 33"/>
            <p:cNvSpPr>
              <a:spLocks noChangeArrowheads="1"/>
            </p:cNvSpPr>
            <p:nvPr/>
          </p:nvSpPr>
          <p:spPr bwMode="auto">
            <a:xfrm>
              <a:off x="932" y="3061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Rb</a:t>
              </a:r>
            </a:p>
            <a:p>
              <a:pPr algn="ctr"/>
              <a:r>
                <a:rPr lang="en-US" sz="1800"/>
                <a:t>0.9</a:t>
              </a:r>
            </a:p>
          </p:txBody>
        </p:sp>
        <p:sp>
          <p:nvSpPr>
            <p:cNvPr id="610338" name="Rectangle 34"/>
            <p:cNvSpPr>
              <a:spLocks noChangeArrowheads="1"/>
            </p:cNvSpPr>
            <p:nvPr/>
          </p:nvSpPr>
          <p:spPr bwMode="auto">
            <a:xfrm>
              <a:off x="932" y="2625"/>
              <a:ext cx="540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K</a:t>
              </a:r>
            </a:p>
            <a:p>
              <a:pPr algn="ctr"/>
              <a:r>
                <a:rPr lang="en-US" sz="1800"/>
                <a:t>0.9</a:t>
              </a:r>
            </a:p>
          </p:txBody>
        </p:sp>
        <p:sp>
          <p:nvSpPr>
            <p:cNvPr id="610339" name="Rectangle 35"/>
            <p:cNvSpPr>
              <a:spLocks noChangeArrowheads="1"/>
            </p:cNvSpPr>
            <p:nvPr/>
          </p:nvSpPr>
          <p:spPr bwMode="auto">
            <a:xfrm>
              <a:off x="1500" y="3498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Ba</a:t>
              </a:r>
            </a:p>
            <a:p>
              <a:pPr algn="ctr"/>
              <a:r>
                <a:rPr lang="en-US" sz="1800"/>
                <a:t>1.0</a:t>
              </a:r>
            </a:p>
          </p:txBody>
        </p:sp>
        <p:sp>
          <p:nvSpPr>
            <p:cNvPr id="610340" name="Rectangle 36"/>
            <p:cNvSpPr>
              <a:spLocks noChangeArrowheads="1"/>
            </p:cNvSpPr>
            <p:nvPr/>
          </p:nvSpPr>
          <p:spPr bwMode="auto">
            <a:xfrm>
              <a:off x="1500" y="2189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Mg</a:t>
              </a:r>
            </a:p>
            <a:p>
              <a:pPr algn="ctr"/>
              <a:r>
                <a:rPr lang="en-US" sz="1800"/>
                <a:t>1.2</a:t>
              </a:r>
            </a:p>
          </p:txBody>
        </p:sp>
        <p:sp>
          <p:nvSpPr>
            <p:cNvPr id="610341" name="Rectangle 37"/>
            <p:cNvSpPr>
              <a:spLocks noChangeArrowheads="1"/>
            </p:cNvSpPr>
            <p:nvPr/>
          </p:nvSpPr>
          <p:spPr bwMode="auto">
            <a:xfrm>
              <a:off x="1500" y="306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Sr</a:t>
              </a:r>
            </a:p>
            <a:p>
              <a:pPr algn="ctr"/>
              <a:r>
                <a:rPr lang="en-US" sz="1800"/>
                <a:t>1.0</a:t>
              </a:r>
            </a:p>
          </p:txBody>
        </p:sp>
        <p:sp>
          <p:nvSpPr>
            <p:cNvPr id="610342" name="Rectangle 38"/>
            <p:cNvSpPr>
              <a:spLocks noChangeArrowheads="1"/>
            </p:cNvSpPr>
            <p:nvPr/>
          </p:nvSpPr>
          <p:spPr bwMode="auto">
            <a:xfrm>
              <a:off x="1500" y="2625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Ca</a:t>
              </a:r>
            </a:p>
            <a:p>
              <a:pPr algn="ctr"/>
              <a:r>
                <a:rPr lang="en-US" sz="1800"/>
                <a:t>1.0</a:t>
              </a:r>
            </a:p>
          </p:txBody>
        </p:sp>
        <p:sp>
          <p:nvSpPr>
            <p:cNvPr id="610343" name="Rectangle 39"/>
            <p:cNvSpPr>
              <a:spLocks noChangeArrowheads="1"/>
            </p:cNvSpPr>
            <p:nvPr/>
          </p:nvSpPr>
          <p:spPr bwMode="auto">
            <a:xfrm>
              <a:off x="2070" y="3061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In</a:t>
              </a:r>
            </a:p>
            <a:p>
              <a:pPr algn="ctr"/>
              <a:r>
                <a:rPr lang="en-US" sz="1800"/>
                <a:t>1.5</a:t>
              </a:r>
            </a:p>
          </p:txBody>
        </p:sp>
        <p:sp>
          <p:nvSpPr>
            <p:cNvPr id="610344" name="Rectangle 40"/>
            <p:cNvSpPr>
              <a:spLocks noChangeArrowheads="1"/>
            </p:cNvSpPr>
            <p:nvPr/>
          </p:nvSpPr>
          <p:spPr bwMode="auto">
            <a:xfrm>
              <a:off x="2070" y="2625"/>
              <a:ext cx="541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Ga</a:t>
              </a:r>
            </a:p>
            <a:p>
              <a:pPr algn="ctr"/>
              <a:r>
                <a:rPr lang="en-US" sz="1800"/>
                <a:t>1.8</a:t>
              </a:r>
            </a:p>
          </p:txBody>
        </p:sp>
        <p:sp>
          <p:nvSpPr>
            <p:cNvPr id="610345" name="Rectangle 41"/>
            <p:cNvSpPr>
              <a:spLocks noChangeArrowheads="1"/>
            </p:cNvSpPr>
            <p:nvPr/>
          </p:nvSpPr>
          <p:spPr bwMode="auto">
            <a:xfrm>
              <a:off x="2070" y="2189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Al</a:t>
              </a:r>
            </a:p>
            <a:p>
              <a:pPr algn="ctr"/>
              <a:r>
                <a:rPr lang="en-US" sz="1800"/>
                <a:t>1.5</a:t>
              </a:r>
            </a:p>
          </p:txBody>
        </p:sp>
        <p:sp>
          <p:nvSpPr>
            <p:cNvPr id="610346" name="Rectangle 42"/>
            <p:cNvSpPr>
              <a:spLocks noChangeArrowheads="1"/>
            </p:cNvSpPr>
            <p:nvPr/>
          </p:nvSpPr>
          <p:spPr bwMode="auto">
            <a:xfrm>
              <a:off x="932" y="1348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H</a:t>
              </a:r>
            </a:p>
            <a:p>
              <a:pPr algn="ctr"/>
              <a:r>
                <a:rPr lang="en-US" sz="1800"/>
                <a:t>2.2</a:t>
              </a:r>
            </a:p>
          </p:txBody>
        </p:sp>
        <p:sp>
          <p:nvSpPr>
            <p:cNvPr id="610347" name="Rectangle 43"/>
            <p:cNvSpPr>
              <a:spLocks noChangeArrowheads="1"/>
            </p:cNvSpPr>
            <p:nvPr/>
          </p:nvSpPr>
          <p:spPr bwMode="auto">
            <a:xfrm>
              <a:off x="932" y="1784"/>
              <a:ext cx="540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Li</a:t>
              </a:r>
            </a:p>
            <a:p>
              <a:pPr algn="ctr"/>
              <a:r>
                <a:rPr lang="en-US" sz="1800"/>
                <a:t>1.0</a:t>
              </a:r>
            </a:p>
          </p:txBody>
        </p:sp>
        <p:sp>
          <p:nvSpPr>
            <p:cNvPr id="610348" name="Rectangle 44"/>
            <p:cNvSpPr>
              <a:spLocks noChangeArrowheads="1"/>
            </p:cNvSpPr>
            <p:nvPr/>
          </p:nvSpPr>
          <p:spPr bwMode="auto">
            <a:xfrm>
              <a:off x="1500" y="1784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Be</a:t>
              </a:r>
            </a:p>
            <a:p>
              <a:pPr algn="ctr"/>
              <a:r>
                <a:rPr lang="en-US" sz="1800"/>
                <a:t>1.5</a:t>
              </a:r>
            </a:p>
          </p:txBody>
        </p:sp>
        <p:sp>
          <p:nvSpPr>
            <p:cNvPr id="610349" name="Rectangle 45"/>
            <p:cNvSpPr>
              <a:spLocks noChangeArrowheads="1"/>
            </p:cNvSpPr>
            <p:nvPr/>
          </p:nvSpPr>
          <p:spPr bwMode="auto">
            <a:xfrm>
              <a:off x="2070" y="1784"/>
              <a:ext cx="541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B</a:t>
              </a:r>
            </a:p>
            <a:p>
              <a:pPr algn="ctr"/>
              <a:r>
                <a:rPr lang="en-US" sz="1800"/>
                <a:t>2.0</a:t>
              </a:r>
            </a:p>
          </p:txBody>
        </p:sp>
        <p:sp>
          <p:nvSpPr>
            <p:cNvPr id="610350" name="Rectangle 46"/>
            <p:cNvSpPr>
              <a:spLocks noChangeArrowheads="1"/>
            </p:cNvSpPr>
            <p:nvPr/>
          </p:nvSpPr>
          <p:spPr bwMode="auto">
            <a:xfrm>
              <a:off x="2622" y="1784"/>
              <a:ext cx="542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/>
              <a:r>
                <a:rPr lang="en-US" sz="1800"/>
                <a:t>C</a:t>
              </a:r>
            </a:p>
            <a:p>
              <a:pPr algn="ctr"/>
              <a:r>
                <a:rPr lang="en-US" sz="1800"/>
                <a:t>2.5</a:t>
              </a: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Photon energy example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336675"/>
            <a:ext cx="8478837" cy="4800600"/>
          </a:xfrm>
        </p:spPr>
        <p:txBody>
          <a:bodyPr/>
          <a:lstStyle/>
          <a:p>
            <a:r>
              <a:rPr lang="en-US"/>
              <a:t>We now need to determine the energy for a mole of photons (6.02 x 10</a:t>
            </a:r>
            <a:r>
              <a:rPr lang="en-US" baseline="30000"/>
              <a:t>23</a:t>
            </a:r>
            <a:r>
              <a:rPr lang="en-US"/>
              <a:t>)</a:t>
            </a:r>
          </a:p>
          <a:p>
            <a:endParaRPr lang="en-US" sz="1600"/>
          </a:p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for a mole of photons.</a:t>
            </a:r>
            <a:endParaRPr lang="en-US"/>
          </a:p>
          <a:p>
            <a:endParaRPr lang="en-US" sz="1400"/>
          </a:p>
          <a:p>
            <a:r>
              <a:rPr lang="en-US" sz="2400"/>
              <a:t>	=  (4.09 x 10</a:t>
            </a:r>
            <a:r>
              <a:rPr lang="en-US" sz="2400" baseline="30000"/>
              <a:t>-19</a:t>
            </a:r>
            <a:r>
              <a:rPr lang="en-US" sz="2400"/>
              <a:t> J / photon) (6.02 x 10</a:t>
            </a:r>
            <a:r>
              <a:rPr lang="en-US" sz="2400" baseline="30000"/>
              <a:t>23 </a:t>
            </a:r>
            <a:r>
              <a:rPr lang="en-US" sz="2400"/>
              <a:t>photons/mol)</a:t>
            </a:r>
          </a:p>
          <a:p>
            <a:endParaRPr lang="en-US" sz="1200"/>
          </a:p>
          <a:p>
            <a:r>
              <a:rPr lang="en-US" sz="2400"/>
              <a:t>	=  246 000 J/mol</a:t>
            </a:r>
          </a:p>
          <a:p>
            <a:endParaRPr lang="en-US" sz="1800"/>
          </a:p>
          <a:p>
            <a:r>
              <a:rPr lang="en-US"/>
              <a:t>	Finally, convert to kJ</a:t>
            </a:r>
            <a:endParaRPr lang="en-US" sz="2400"/>
          </a:p>
          <a:p>
            <a:endParaRPr lang="en-US" sz="1600"/>
          </a:p>
          <a:p>
            <a:r>
              <a:rPr lang="en-US" sz="2400"/>
              <a:t>	= ( 244 000 J/mol )</a:t>
            </a:r>
          </a:p>
          <a:p>
            <a:endParaRPr lang="en-US" sz="2400"/>
          </a:p>
          <a:p>
            <a:r>
              <a:rPr lang="en-US" sz="2400"/>
              <a:t>	= 244 kJ / mol</a:t>
            </a:r>
            <a:endParaRPr lang="en-US"/>
          </a:p>
        </p:txBody>
      </p:sp>
      <p:grpSp>
        <p:nvGrpSpPr>
          <p:cNvPr id="1033220" name="Group 4"/>
          <p:cNvGrpSpPr>
            <a:grpSpLocks/>
          </p:cNvGrpSpPr>
          <p:nvPr/>
        </p:nvGrpSpPr>
        <p:grpSpPr bwMode="auto">
          <a:xfrm>
            <a:off x="3776663" y="4725988"/>
            <a:ext cx="965200" cy="822325"/>
            <a:chOff x="334" y="45"/>
            <a:chExt cx="608" cy="518"/>
          </a:xfrm>
        </p:grpSpPr>
        <p:sp>
          <p:nvSpPr>
            <p:cNvPr id="1033221" name="Text Box 5"/>
            <p:cNvSpPr txBox="1">
              <a:spLocks noChangeArrowheads="1"/>
            </p:cNvSpPr>
            <p:nvPr/>
          </p:nvSpPr>
          <p:spPr bwMode="auto">
            <a:xfrm>
              <a:off x="357" y="45"/>
              <a:ext cx="57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 kJ</a:t>
              </a:r>
            </a:p>
            <a:p>
              <a:pPr algn="ctr"/>
              <a:r>
                <a:rPr lang="en-US"/>
                <a:t>10</a:t>
              </a:r>
              <a:r>
                <a:rPr lang="en-US" baseline="30000"/>
                <a:t>3</a:t>
              </a:r>
              <a:r>
                <a:rPr lang="en-US"/>
                <a:t> J</a:t>
              </a:r>
            </a:p>
          </p:txBody>
        </p:sp>
        <p:sp>
          <p:nvSpPr>
            <p:cNvPr id="1033222" name="Line 6"/>
            <p:cNvSpPr>
              <a:spLocks noChangeShapeType="1"/>
            </p:cNvSpPr>
            <p:nvPr/>
          </p:nvSpPr>
          <p:spPr bwMode="auto">
            <a:xfrm>
              <a:off x="334" y="314"/>
              <a:ext cx="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363538"/>
            <a:ext cx="8226425" cy="576262"/>
          </a:xfrm>
          <a:noFill/>
          <a:ln/>
        </p:spPr>
        <p:txBody>
          <a:bodyPr/>
          <a:lstStyle/>
          <a:p>
            <a:r>
              <a:rPr lang="en-US"/>
              <a:t>Polar molecules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44600"/>
            <a:ext cx="8339137" cy="4800600"/>
          </a:xfrm>
          <a:noFill/>
          <a:ln/>
        </p:spPr>
        <p:txBody>
          <a:bodyPr/>
          <a:lstStyle/>
          <a:p>
            <a:r>
              <a:rPr lang="en-US" sz="3200"/>
              <a:t>Electrons in a covalent bond are rarely    shared equally.</a:t>
            </a:r>
            <a:endParaRPr lang="en-US"/>
          </a:p>
          <a:p>
            <a:endParaRPr lang="en-US" sz="1400"/>
          </a:p>
          <a:p>
            <a:r>
              <a:rPr lang="en-US" sz="3200"/>
              <a:t>Unequal sharing results in polar bonds.</a:t>
            </a:r>
            <a:endParaRPr lang="en-US"/>
          </a:p>
        </p:txBody>
      </p:sp>
      <p:sp>
        <p:nvSpPr>
          <p:cNvPr id="612356" name="Rectangle 4"/>
          <p:cNvSpPr>
            <a:spLocks noChangeArrowheads="1"/>
          </p:cNvSpPr>
          <p:nvPr/>
        </p:nvSpPr>
        <p:spPr bwMode="auto">
          <a:xfrm>
            <a:off x="3529013" y="3497263"/>
            <a:ext cx="1738312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5400"/>
              <a:t>H  Cl</a:t>
            </a:r>
          </a:p>
        </p:txBody>
      </p:sp>
      <p:grpSp>
        <p:nvGrpSpPr>
          <p:cNvPr id="612357" name="Group 5"/>
          <p:cNvGrpSpPr>
            <a:grpSpLocks/>
          </p:cNvGrpSpPr>
          <p:nvPr/>
        </p:nvGrpSpPr>
        <p:grpSpPr bwMode="auto">
          <a:xfrm>
            <a:off x="3571875" y="3152775"/>
            <a:ext cx="1701800" cy="261938"/>
            <a:chOff x="2312" y="2408"/>
            <a:chExt cx="656" cy="176"/>
          </a:xfrm>
        </p:grpSpPr>
        <p:sp>
          <p:nvSpPr>
            <p:cNvPr id="612358" name="Line 6"/>
            <p:cNvSpPr>
              <a:spLocks noChangeShapeType="1"/>
            </p:cNvSpPr>
            <p:nvPr/>
          </p:nvSpPr>
          <p:spPr bwMode="auto">
            <a:xfrm>
              <a:off x="2312" y="2496"/>
              <a:ext cx="656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59" name="Line 7"/>
            <p:cNvSpPr>
              <a:spLocks noChangeShapeType="1"/>
            </p:cNvSpPr>
            <p:nvPr/>
          </p:nvSpPr>
          <p:spPr bwMode="auto">
            <a:xfrm>
              <a:off x="2384" y="2408"/>
              <a:ext cx="0" cy="176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2360" name="Line 8"/>
          <p:cNvSpPr>
            <a:spLocks noChangeShapeType="1"/>
          </p:cNvSpPr>
          <p:nvPr/>
        </p:nvSpPr>
        <p:spPr bwMode="auto">
          <a:xfrm flipH="1">
            <a:off x="2755900" y="4267200"/>
            <a:ext cx="652463" cy="504825"/>
          </a:xfrm>
          <a:prstGeom prst="line">
            <a:avLst/>
          </a:prstGeom>
          <a:noFill/>
          <a:ln w="50800">
            <a:solidFill>
              <a:srgbClr val="CF0E3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2361" name="Line 9"/>
          <p:cNvSpPr>
            <a:spLocks noChangeShapeType="1"/>
          </p:cNvSpPr>
          <p:nvPr/>
        </p:nvSpPr>
        <p:spPr bwMode="auto">
          <a:xfrm>
            <a:off x="5049838" y="4275138"/>
            <a:ext cx="544512" cy="533400"/>
          </a:xfrm>
          <a:prstGeom prst="line">
            <a:avLst/>
          </a:prstGeom>
          <a:noFill/>
          <a:ln w="50800">
            <a:solidFill>
              <a:srgbClr val="CF0E3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2362" name="Rectangle 10"/>
          <p:cNvSpPr>
            <a:spLocks noChangeArrowheads="1"/>
          </p:cNvSpPr>
          <p:nvPr/>
        </p:nvSpPr>
        <p:spPr bwMode="auto">
          <a:xfrm>
            <a:off x="215900" y="4745038"/>
            <a:ext cx="4356100" cy="1370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85750" indent="-285750">
              <a:buClr>
                <a:schemeClr val="accent1"/>
              </a:buClr>
              <a:buSzPct val="125000"/>
              <a:buFontTx/>
              <a:buChar char="•"/>
            </a:pPr>
            <a:r>
              <a:rPr lang="en-US" sz="2800"/>
              <a:t>H has smaller      	          electronegativity</a:t>
            </a:r>
          </a:p>
          <a:p>
            <a:pPr marL="285750" indent="-285750">
              <a:buClr>
                <a:schemeClr val="accent1"/>
              </a:buClr>
              <a:buSzPct val="125000"/>
              <a:buFontTx/>
              <a:buChar char="•"/>
            </a:pPr>
            <a:r>
              <a:rPr lang="en-US" sz="2800"/>
              <a:t>Slight positive charge</a:t>
            </a:r>
            <a:endParaRPr lang="en-US"/>
          </a:p>
        </p:txBody>
      </p:sp>
      <p:sp>
        <p:nvSpPr>
          <p:cNvPr id="612363" name="Rectangle 11"/>
          <p:cNvSpPr>
            <a:spLocks noChangeArrowheads="1"/>
          </p:cNvSpPr>
          <p:nvPr/>
        </p:nvSpPr>
        <p:spPr bwMode="auto">
          <a:xfrm>
            <a:off x="4572000" y="4819650"/>
            <a:ext cx="4572000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85750" indent="-285750">
              <a:buClr>
                <a:schemeClr val="accent1"/>
              </a:buClr>
              <a:buSzPct val="125000"/>
              <a:buFontTx/>
              <a:buChar char="•"/>
            </a:pPr>
            <a:r>
              <a:rPr lang="en-US" sz="2800"/>
              <a:t>Cl has larger electronegativity</a:t>
            </a:r>
          </a:p>
          <a:p>
            <a:pPr marL="285750" indent="-285750">
              <a:buClr>
                <a:schemeClr val="accent1"/>
              </a:buClr>
              <a:buSzPct val="125000"/>
              <a:buFontTx/>
              <a:buChar char="•"/>
            </a:pPr>
            <a:r>
              <a:rPr lang="en-US" sz="2800"/>
              <a:t>Slight negative charge</a:t>
            </a:r>
          </a:p>
        </p:txBody>
      </p:sp>
      <p:sp>
        <p:nvSpPr>
          <p:cNvPr id="612364" name="Text Box 12"/>
          <p:cNvSpPr txBox="1">
            <a:spLocks noChangeArrowheads="1"/>
          </p:cNvSpPr>
          <p:nvPr/>
        </p:nvSpPr>
        <p:spPr bwMode="auto">
          <a:xfrm>
            <a:off x="4530725" y="3348038"/>
            <a:ext cx="552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oo</a:t>
            </a:r>
          </a:p>
        </p:txBody>
      </p:sp>
      <p:sp>
        <p:nvSpPr>
          <p:cNvPr id="612365" name="Text Box 13"/>
          <p:cNvSpPr txBox="1">
            <a:spLocks noChangeArrowheads="1"/>
          </p:cNvSpPr>
          <p:nvPr/>
        </p:nvSpPr>
        <p:spPr bwMode="auto">
          <a:xfrm>
            <a:off x="4532313" y="4100513"/>
            <a:ext cx="552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oo</a:t>
            </a:r>
          </a:p>
        </p:txBody>
      </p:sp>
      <p:sp>
        <p:nvSpPr>
          <p:cNvPr id="612366" name="Text Box 14"/>
          <p:cNvSpPr txBox="1">
            <a:spLocks noChangeArrowheads="1"/>
          </p:cNvSpPr>
          <p:nvPr/>
        </p:nvSpPr>
        <p:spPr bwMode="auto">
          <a:xfrm rot="5400000">
            <a:off x="5018088" y="3768725"/>
            <a:ext cx="552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oo</a:t>
            </a:r>
          </a:p>
        </p:txBody>
      </p:sp>
      <p:sp>
        <p:nvSpPr>
          <p:cNvPr id="612367" name="Text Box 15"/>
          <p:cNvSpPr txBox="1">
            <a:spLocks noChangeArrowheads="1"/>
          </p:cNvSpPr>
          <p:nvPr/>
        </p:nvSpPr>
        <p:spPr bwMode="auto">
          <a:xfrm rot="5400000">
            <a:off x="4121150" y="3768725"/>
            <a:ext cx="552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oo</a:t>
            </a:r>
          </a:p>
        </p:txBody>
      </p:sp>
      <p:sp>
        <p:nvSpPr>
          <p:cNvPr id="612368" name="Rectangle 16"/>
          <p:cNvSpPr>
            <a:spLocks noChangeArrowheads="1"/>
          </p:cNvSpPr>
          <p:nvPr/>
        </p:nvSpPr>
        <p:spPr bwMode="auto">
          <a:xfrm>
            <a:off x="2901950" y="3228975"/>
            <a:ext cx="7874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∂+</a:t>
            </a:r>
            <a:endParaRPr lang="en-US" sz="5400"/>
          </a:p>
        </p:txBody>
      </p:sp>
      <p:sp>
        <p:nvSpPr>
          <p:cNvPr id="612369" name="Rectangle 17"/>
          <p:cNvSpPr>
            <a:spLocks noChangeArrowheads="1"/>
          </p:cNvSpPr>
          <p:nvPr/>
        </p:nvSpPr>
        <p:spPr bwMode="auto">
          <a:xfrm>
            <a:off x="5248275" y="3211513"/>
            <a:ext cx="6556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∂-</a:t>
            </a:r>
          </a:p>
        </p:txBody>
      </p:sp>
      <p:sp>
        <p:nvSpPr>
          <p:cNvPr id="612370" name="Rectangle 18"/>
          <p:cNvSpPr>
            <a:spLocks noChangeArrowheads="1"/>
          </p:cNvSpPr>
          <p:nvPr/>
        </p:nvSpPr>
        <p:spPr bwMode="auto">
          <a:xfrm>
            <a:off x="279400" y="3128963"/>
            <a:ext cx="28702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∂</a:t>
            </a:r>
            <a:r>
              <a:rPr lang="en-US" sz="2800"/>
              <a:t> indicates partial charge</a:t>
            </a:r>
          </a:p>
        </p:txBody>
      </p:sp>
      <p:sp>
        <p:nvSpPr>
          <p:cNvPr id="612371" name="Rectangle 19"/>
          <p:cNvSpPr>
            <a:spLocks noChangeArrowheads="1"/>
          </p:cNvSpPr>
          <p:nvPr/>
        </p:nvSpPr>
        <p:spPr bwMode="auto">
          <a:xfrm>
            <a:off x="6273800" y="3140075"/>
            <a:ext cx="2870200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arrow</a:t>
            </a:r>
            <a:r>
              <a:rPr lang="en-US" sz="2800"/>
              <a:t> shows direction of electron shift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6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7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1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1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0" grpId="0" animBg="1"/>
      <p:bldP spid="612361" grpId="0" animBg="1"/>
      <p:bldP spid="612362" grpId="0" autoUpdateAnimBg="0"/>
      <p:bldP spid="612363" grpId="0" autoUpdateAnimBg="0"/>
      <p:bldP spid="612368" grpId="0" autoUpdateAnimBg="0"/>
      <p:bldP spid="612369" grpId="0" autoUpdateAnimBg="0"/>
      <p:bldP spid="612370" grpId="0" autoUpdateAnimBg="0"/>
      <p:bldP spid="612371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6425" cy="939800"/>
          </a:xfrm>
        </p:spPr>
        <p:txBody>
          <a:bodyPr/>
          <a:lstStyle/>
          <a:p>
            <a:r>
              <a:rPr lang="en-US"/>
              <a:t>Electronegativity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817563"/>
            <a:ext cx="8693150" cy="1463675"/>
          </a:xfrm>
        </p:spPr>
        <p:txBody>
          <a:bodyPr/>
          <a:lstStyle/>
          <a:p>
            <a:r>
              <a:rPr lang="en-US" sz="3200"/>
              <a:t> The greater the difference in electronegativity between two bonded atoms, the more polar the bond.</a:t>
            </a:r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0" y="2554288"/>
            <a:ext cx="9144000" cy="373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	</a:t>
            </a:r>
            <a:r>
              <a:rPr lang="en-US" sz="3200"/>
              <a:t>If the 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 is &gt;1.67</a:t>
            </a:r>
            <a:r>
              <a:rPr lang="en-US" sz="3200"/>
              <a:t>, electrons are transferred from the less electronegative atom to the more electronegative one to form an 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ionic bond</a:t>
            </a:r>
            <a:r>
              <a:rPr lang="en-US" sz="3200"/>
              <a:t>.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endParaRPr lang="en-US" sz="1400"/>
          </a:p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2800"/>
              <a:t>	 </a:t>
            </a:r>
            <a:r>
              <a:rPr lang="en-US" sz="3200"/>
              <a:t>The bond will be completely nonpolar</a:t>
            </a:r>
            <a:r>
              <a:rPr lang="en-US" sz="2800"/>
              <a:t> </a:t>
            </a:r>
            <a:r>
              <a:rPr lang="en-US" sz="3200" i="1" u="sng"/>
              <a:t>only</a:t>
            </a:r>
            <a:r>
              <a:rPr lang="en-US" sz="3200"/>
              <a:t> if the two atoms have exactly the same electronegativity.  (If the 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 &lt; 0.5</a:t>
            </a:r>
            <a:r>
              <a:rPr lang="en-US" sz="3200"/>
              <a:t>, we will consider bond to be </a:t>
            </a:r>
            <a:r>
              <a:rPr lang="en-US" sz="3200">
                <a:solidFill>
                  <a:schemeClr val="accent1"/>
                </a:solidFill>
              </a:rPr>
              <a:t>nonpolar</a:t>
            </a:r>
            <a:r>
              <a:rPr lang="en-US" sz="3200"/>
              <a:t>.)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4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214313"/>
            <a:ext cx="8734425" cy="630237"/>
          </a:xfrm>
          <a:noFill/>
          <a:ln/>
        </p:spPr>
        <p:txBody>
          <a:bodyPr/>
          <a:lstStyle/>
          <a:p>
            <a:r>
              <a:rPr lang="en-US" sz="3200"/>
              <a:t>Properties of ionic &amp; covalent compounds</a:t>
            </a:r>
            <a:endParaRPr lang="en-US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77900"/>
            <a:ext cx="5926138" cy="2578100"/>
          </a:xfrm>
          <a:noFill/>
          <a:ln/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Ionic compounds</a:t>
            </a:r>
            <a:endParaRPr lang="en-US" sz="3200"/>
          </a:p>
          <a:p>
            <a:pPr lvl="1">
              <a:spcBef>
                <a:spcPct val="3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/>
              <a:t>Held together by electrostatic attraction</a:t>
            </a:r>
          </a:p>
          <a:p>
            <a:pPr lvl="1">
              <a:spcBef>
                <a:spcPct val="3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/>
              <a:t>Exist as 3-D network of ions</a:t>
            </a:r>
          </a:p>
          <a:p>
            <a:pPr lvl="1">
              <a:spcBef>
                <a:spcPct val="3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/>
              <a:t>Empirical formula is used</a:t>
            </a:r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0" y="3589338"/>
            <a:ext cx="5207000" cy="304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Covalent compounds</a:t>
            </a:r>
            <a:endParaRPr lang="en-US" sz="3200"/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800"/>
              <a:t>Discrete molecular units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800"/>
              <a:t>Atoms held together by shared e </a:t>
            </a:r>
            <a:r>
              <a:rPr lang="en-US" sz="2800" baseline="30000"/>
              <a:t>-</a:t>
            </a:r>
            <a:r>
              <a:rPr lang="en-US" sz="2800"/>
              <a:t> pairs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50000"/>
              <a:buFontTx/>
              <a:buChar char="•"/>
            </a:pPr>
            <a:r>
              <a:rPr lang="en-US" sz="2800"/>
              <a:t>Formula represents atoms in a molecule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6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build="p" bldLvl="2" autoUpdateAnimBg="0" advAuto="3000"/>
      <p:bldP spid="616452" grpId="0" build="p" bldLvl="2" autoUpdateAnimBg="0" advAuto="500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Electronegativity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217613"/>
            <a:ext cx="8656637" cy="1325562"/>
          </a:xfrm>
        </p:spPr>
        <p:txBody>
          <a:bodyPr/>
          <a:lstStyle/>
          <a:p>
            <a:r>
              <a:rPr lang="en-US"/>
              <a:t>Determine the difference in electronegativity between the bonded atoms in the following compounds.</a:t>
            </a: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781050" y="2484438"/>
            <a:ext cx="1143000" cy="3868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KCl</a:t>
            </a:r>
          </a:p>
          <a:p>
            <a:endParaRPr lang="en-US" sz="3200"/>
          </a:p>
          <a:p>
            <a:r>
              <a:rPr lang="en-US" sz="3200"/>
              <a:t>H</a:t>
            </a:r>
            <a:r>
              <a:rPr lang="en-US" sz="3200" baseline="-25000"/>
              <a:t>2</a:t>
            </a:r>
            <a:r>
              <a:rPr lang="en-US" sz="3200"/>
              <a:t>O</a:t>
            </a:r>
          </a:p>
          <a:p>
            <a:r>
              <a:rPr lang="en-US" sz="3200"/>
              <a:t>	CH</a:t>
            </a:r>
            <a:r>
              <a:rPr lang="en-US" sz="3200" baseline="-25000"/>
              <a:t>4</a:t>
            </a:r>
          </a:p>
          <a:p>
            <a:r>
              <a:rPr lang="en-US" sz="3200"/>
              <a:t>	NO</a:t>
            </a:r>
            <a:r>
              <a:rPr lang="en-US" sz="3200" baseline="-25000"/>
              <a:t>2</a:t>
            </a:r>
            <a:r>
              <a:rPr lang="en-US" sz="3200"/>
              <a:t>	</a:t>
            </a:r>
            <a:endParaRPr lang="en-US">
              <a:latin typeface="Times" pitchFamily="-64" charset="0"/>
            </a:endParaRPr>
          </a:p>
        </p:txBody>
      </p:sp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1944688" y="2476500"/>
            <a:ext cx="7127875" cy="399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EN</a:t>
            </a:r>
            <a:r>
              <a:rPr lang="en-US" sz="3200" baseline="-25000"/>
              <a:t>K</a:t>
            </a:r>
            <a:r>
              <a:rPr lang="en-US" sz="3200"/>
              <a:t> = 0.82   EN</a:t>
            </a:r>
            <a:r>
              <a:rPr lang="en-US" sz="3200" baseline="-25000"/>
              <a:t>Cl</a:t>
            </a:r>
            <a:r>
              <a:rPr lang="en-US" sz="3200"/>
              <a:t> = 3.16    Diff = 2.34</a:t>
            </a:r>
          </a:p>
          <a:p>
            <a:r>
              <a:rPr lang="en-US" sz="3200"/>
              <a:t>					 </a:t>
            </a:r>
            <a:r>
              <a:rPr lang="en-US" sz="3200">
                <a:solidFill>
                  <a:srgbClr val="0000FF"/>
                </a:solidFill>
              </a:rPr>
              <a:t>75% ionic</a:t>
            </a:r>
            <a:endParaRPr lang="en-US" sz="3200"/>
          </a:p>
          <a:p>
            <a:r>
              <a:rPr lang="en-US" sz="3200"/>
              <a:t>EN</a:t>
            </a:r>
            <a:r>
              <a:rPr lang="en-US" sz="3200" baseline="-25000"/>
              <a:t>H</a:t>
            </a:r>
            <a:r>
              <a:rPr lang="en-US" sz="3200"/>
              <a:t> = 2.20   EN</a:t>
            </a:r>
            <a:r>
              <a:rPr lang="en-US" sz="3200" baseline="-25000"/>
              <a:t>o</a:t>
            </a:r>
            <a:r>
              <a:rPr lang="en-US" sz="3200"/>
              <a:t> = 3.44     Diff = 1.24</a:t>
            </a:r>
          </a:p>
          <a:p>
            <a:r>
              <a:rPr lang="en-US" sz="3200"/>
              <a:t>					 </a:t>
            </a:r>
            <a:r>
              <a:rPr lang="en-US" sz="3200">
                <a:solidFill>
                  <a:srgbClr val="0000FF"/>
                </a:solidFill>
              </a:rPr>
              <a:t>32% ionic</a:t>
            </a:r>
            <a:endParaRPr lang="en-US" sz="3200"/>
          </a:p>
          <a:p>
            <a:r>
              <a:rPr lang="en-US" sz="3200"/>
              <a:t>EN</a:t>
            </a:r>
            <a:r>
              <a:rPr lang="en-US" sz="3200" baseline="-25000"/>
              <a:t>C</a:t>
            </a:r>
            <a:r>
              <a:rPr lang="en-US" sz="3200"/>
              <a:t> = 2.55   EN</a:t>
            </a:r>
            <a:r>
              <a:rPr lang="en-US" sz="3200" baseline="-25000"/>
              <a:t>H</a:t>
            </a:r>
            <a:r>
              <a:rPr lang="en-US" sz="3200"/>
              <a:t> = 2.20     Diff = 0.35</a:t>
            </a:r>
          </a:p>
          <a:p>
            <a:r>
              <a:rPr lang="en-US" sz="3200"/>
              <a:t>					  </a:t>
            </a:r>
            <a:r>
              <a:rPr lang="en-US" sz="3200">
                <a:solidFill>
                  <a:srgbClr val="0000FF"/>
                </a:solidFill>
              </a:rPr>
              <a:t>3% ionic</a:t>
            </a:r>
            <a:endParaRPr lang="en-US" sz="3200"/>
          </a:p>
          <a:p>
            <a:r>
              <a:rPr lang="en-US" sz="3200"/>
              <a:t>EN</a:t>
            </a:r>
            <a:r>
              <a:rPr lang="en-US" sz="3200" baseline="-25000"/>
              <a:t>N</a:t>
            </a:r>
            <a:r>
              <a:rPr lang="en-US" sz="3200"/>
              <a:t> = 3.04   EN</a:t>
            </a:r>
            <a:r>
              <a:rPr lang="en-US" sz="3200" baseline="-25000"/>
              <a:t>O</a:t>
            </a:r>
            <a:r>
              <a:rPr lang="en-US" sz="3200"/>
              <a:t> = 3.44     Diff = 0.40</a:t>
            </a:r>
          </a:p>
          <a:p>
            <a:r>
              <a:rPr lang="en-US" sz="3200"/>
              <a:t>					  </a:t>
            </a:r>
            <a:r>
              <a:rPr lang="en-US" sz="3200">
                <a:solidFill>
                  <a:srgbClr val="0000FF"/>
                </a:solidFill>
              </a:rPr>
              <a:t>4% ionic</a:t>
            </a:r>
            <a:endParaRPr lang="en-US" sz="320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8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8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8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18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18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618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18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01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395288"/>
            <a:ext cx="7413625" cy="1428750"/>
          </a:xfrm>
        </p:spPr>
        <p:txBody>
          <a:bodyPr/>
          <a:lstStyle/>
          <a:p>
            <a:r>
              <a:rPr lang="en-US"/>
              <a:t>Chemical properties</a:t>
            </a:r>
            <a:br>
              <a:rPr lang="en-US"/>
            </a:br>
            <a:r>
              <a:rPr lang="en-US"/>
              <a:t> &amp; the periodic table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2063750"/>
            <a:ext cx="8077200" cy="3609975"/>
          </a:xfrm>
        </p:spPr>
        <p:txBody>
          <a:bodyPr/>
          <a:lstStyle/>
          <a:p>
            <a:r>
              <a:rPr lang="en-US" sz="4000"/>
              <a:t>Electron configurations help us understand changes in atomic and ionic radii, ionization energies, electron affinities, electronegativities, and chemical reactivity.</a:t>
            </a:r>
          </a:p>
          <a:p>
            <a:endParaRPr lang="en-US" sz="800"/>
          </a:p>
        </p:txBody>
      </p:sp>
    </p:spTree>
  </p:cSld>
  <p:clrMapOvr>
    <a:masterClrMapping/>
  </p:clrMapOvr>
  <p:transition>
    <p:pull dir="l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8238" y="2789238"/>
            <a:ext cx="8005762" cy="3221037"/>
          </a:xfrm>
        </p:spPr>
        <p:txBody>
          <a:bodyPr/>
          <a:lstStyle/>
          <a:p>
            <a:endParaRPr lang="en-US" sz="800"/>
          </a:p>
          <a:p>
            <a:pPr>
              <a:buFontTx/>
              <a:buChar char="•"/>
            </a:pPr>
            <a:r>
              <a:rPr lang="en-US" sz="3200"/>
              <a:t>Add extra shells(main energy levels)</a:t>
            </a:r>
            <a:endParaRPr lang="en-US"/>
          </a:p>
          <a:p>
            <a:endParaRPr lang="en-US" sz="1800"/>
          </a:p>
          <a:p>
            <a:pPr>
              <a:buFontTx/>
              <a:buChar char="•"/>
            </a:pPr>
            <a:r>
              <a:rPr lang="en-US" sz="3200"/>
              <a:t>Atomic and ionic radii increase.</a:t>
            </a:r>
          </a:p>
          <a:p>
            <a:endParaRPr lang="en-US" sz="1800"/>
          </a:p>
          <a:p>
            <a:pPr>
              <a:buFontTx/>
              <a:buChar char="•"/>
            </a:pPr>
            <a:r>
              <a:rPr lang="en-US" sz="3200"/>
              <a:t>Ionization energy, electron affinity and electronegativity decrease.</a:t>
            </a:r>
            <a:endParaRPr lang="en-US"/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properties</a:t>
            </a:r>
            <a:br>
              <a:rPr lang="en-US"/>
            </a:br>
            <a:r>
              <a:rPr lang="en-US"/>
              <a:t> &amp; the periodic table</a:t>
            </a:r>
          </a:p>
        </p:txBody>
      </p:sp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663575" y="1693863"/>
            <a:ext cx="7904163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Various trends can be observed as you go </a:t>
            </a:r>
            <a:r>
              <a:rPr lang="en-US" sz="32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down a group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>
              <a:latin typeface="Times" pitchFamily="-64" charset="0"/>
            </a:endParaRPr>
          </a:p>
          <a:p>
            <a:endParaRPr lang="en-US"/>
          </a:p>
        </p:txBody>
      </p:sp>
      <p:sp>
        <p:nvSpPr>
          <p:cNvPr id="632837" name="AutoShape 5"/>
          <p:cNvSpPr>
            <a:spLocks noChangeArrowheads="1"/>
          </p:cNvSpPr>
          <p:nvPr/>
        </p:nvSpPr>
        <p:spPr bwMode="auto">
          <a:xfrm>
            <a:off x="608013" y="2951163"/>
            <a:ext cx="679450" cy="3024187"/>
          </a:xfrm>
          <a:prstGeom prst="downArrow">
            <a:avLst>
              <a:gd name="adj1" fmla="val 50000"/>
              <a:gd name="adj2" fmla="val 11127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2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2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32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4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8238" y="2789238"/>
            <a:ext cx="8005762" cy="3221037"/>
          </a:xfrm>
        </p:spPr>
        <p:txBody>
          <a:bodyPr/>
          <a:lstStyle/>
          <a:p>
            <a:endParaRPr lang="en-US" sz="800"/>
          </a:p>
          <a:p>
            <a:pPr>
              <a:buFontTx/>
              <a:buChar char="•"/>
            </a:pPr>
            <a:r>
              <a:rPr lang="en-US" sz="3200"/>
              <a:t>Main group metals become more reactive.</a:t>
            </a:r>
            <a:endParaRPr lang="en-US"/>
          </a:p>
          <a:p>
            <a:endParaRPr lang="en-US" sz="1800"/>
          </a:p>
          <a:p>
            <a:pPr>
              <a:buFontTx/>
              <a:buChar char="•"/>
            </a:pPr>
            <a:r>
              <a:rPr lang="en-US" sz="3200"/>
              <a:t>Nonmetals become less reactive</a:t>
            </a:r>
          </a:p>
          <a:p>
            <a:endParaRPr lang="en-US" sz="1800"/>
          </a:p>
          <a:p>
            <a:pPr>
              <a:buFontTx/>
              <a:buChar char="•"/>
            </a:pPr>
            <a:r>
              <a:rPr lang="en-US" sz="3200"/>
              <a:t>Transition metals become slightly less reactive.</a:t>
            </a:r>
            <a:endParaRPr lang="en-US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properties</a:t>
            </a:r>
            <a:br>
              <a:rPr lang="en-US"/>
            </a:br>
            <a:r>
              <a:rPr lang="en-US"/>
              <a:t> &amp; the periodic table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663575" y="1693863"/>
            <a:ext cx="7904163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Various trends can be observed as you go </a:t>
            </a:r>
            <a:r>
              <a:rPr lang="en-US" sz="32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down a group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>
              <a:latin typeface="Times" pitchFamily="-64" charset="0"/>
            </a:endParaRPr>
          </a:p>
          <a:p>
            <a:endParaRPr lang="en-US"/>
          </a:p>
        </p:txBody>
      </p:sp>
      <p:sp>
        <p:nvSpPr>
          <p:cNvPr id="634885" name="AutoShape 5"/>
          <p:cNvSpPr>
            <a:spLocks noChangeArrowheads="1"/>
          </p:cNvSpPr>
          <p:nvPr/>
        </p:nvSpPr>
        <p:spPr bwMode="auto">
          <a:xfrm>
            <a:off x="608013" y="2951163"/>
            <a:ext cx="679450" cy="3024187"/>
          </a:xfrm>
          <a:prstGeom prst="downArrow">
            <a:avLst>
              <a:gd name="adj1" fmla="val 50000"/>
              <a:gd name="adj2" fmla="val 11127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4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34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2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8238" y="2625725"/>
            <a:ext cx="7404100" cy="3221038"/>
          </a:xfrm>
        </p:spPr>
        <p:txBody>
          <a:bodyPr/>
          <a:lstStyle/>
          <a:p>
            <a:endParaRPr lang="en-US" sz="800"/>
          </a:p>
          <a:p>
            <a:pPr>
              <a:buFontTx/>
              <a:buChar char="•"/>
            </a:pPr>
            <a:r>
              <a:rPr lang="en-US" sz="3200"/>
              <a:t>Add extra valence electrons for the main group A elements.</a:t>
            </a:r>
            <a:endParaRPr lang="en-US"/>
          </a:p>
          <a:p>
            <a:endParaRPr lang="en-US" sz="1400"/>
          </a:p>
          <a:p>
            <a:pPr>
              <a:buFontTx/>
              <a:buChar char="•"/>
            </a:pPr>
            <a:r>
              <a:rPr lang="en-US" sz="3200"/>
              <a:t>Increase the kernel charge for the main group A elements.</a:t>
            </a:r>
            <a:endParaRPr lang="en-US" sz="1800"/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3200"/>
              <a:t>Most transition metals have 2 valence electrons and +2 kernel charge.  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properties</a:t>
            </a:r>
            <a:br>
              <a:rPr lang="en-US"/>
            </a:br>
            <a:r>
              <a:rPr lang="en-US"/>
              <a:t> &amp; the periodic table</a:t>
            </a:r>
          </a:p>
        </p:txBody>
      </p:sp>
      <p:sp>
        <p:nvSpPr>
          <p:cNvPr id="636932" name="Text Box 4"/>
          <p:cNvSpPr txBox="1">
            <a:spLocks noChangeArrowheads="1"/>
          </p:cNvSpPr>
          <p:nvPr/>
        </p:nvSpPr>
        <p:spPr bwMode="auto">
          <a:xfrm>
            <a:off x="663575" y="1530350"/>
            <a:ext cx="7904163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Various trends can be observed as you go </a:t>
            </a:r>
            <a:r>
              <a:rPr lang="en-US" sz="32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across a period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>
              <a:latin typeface="Times" pitchFamily="-64" charset="0"/>
            </a:endParaRPr>
          </a:p>
          <a:p>
            <a:endParaRPr lang="en-US"/>
          </a:p>
        </p:txBody>
      </p:sp>
      <p:sp>
        <p:nvSpPr>
          <p:cNvPr id="636933" name="AutoShape 5"/>
          <p:cNvSpPr>
            <a:spLocks noChangeArrowheads="1"/>
          </p:cNvSpPr>
          <p:nvPr/>
        </p:nvSpPr>
        <p:spPr bwMode="auto">
          <a:xfrm>
            <a:off x="5846763" y="2111375"/>
            <a:ext cx="2898775" cy="642938"/>
          </a:xfrm>
          <a:prstGeom prst="rightArrow">
            <a:avLst>
              <a:gd name="adj1" fmla="val 50000"/>
              <a:gd name="adj2" fmla="val 112716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0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8238" y="2625725"/>
            <a:ext cx="8005762" cy="322103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3200"/>
              <a:t>Atomic radii decrease for the main group A elements.</a:t>
            </a:r>
          </a:p>
          <a:p>
            <a:pPr>
              <a:buFontTx/>
              <a:buChar char="•"/>
            </a:pPr>
            <a:endParaRPr lang="en-US" sz="800"/>
          </a:p>
          <a:p>
            <a:pPr>
              <a:buFontTx/>
              <a:buChar char="•"/>
            </a:pPr>
            <a:r>
              <a:rPr lang="en-US" sz="3200"/>
              <a:t>The size of transition metals remains fairly constant.  </a:t>
            </a:r>
            <a:r>
              <a:rPr lang="en-US"/>
              <a:t>(The extra protons overcompensate for the extra inner shell electrons to have slightly stronger pull.)</a:t>
            </a:r>
          </a:p>
          <a:p>
            <a:pPr>
              <a:buFontTx/>
              <a:buChar char="•"/>
            </a:pPr>
            <a:endParaRPr lang="en-US" sz="800"/>
          </a:p>
          <a:p>
            <a:pPr>
              <a:buFontTx/>
              <a:buChar char="•"/>
            </a:pPr>
            <a:r>
              <a:rPr lang="en-US" sz="3200"/>
              <a:t>Positive ions decrease in size.</a:t>
            </a:r>
          </a:p>
          <a:p>
            <a:pPr>
              <a:buFontTx/>
              <a:buChar char="•"/>
            </a:pPr>
            <a:endParaRPr lang="en-US" sz="800"/>
          </a:p>
          <a:p>
            <a:pPr>
              <a:buFontTx/>
              <a:buChar char="•"/>
            </a:pPr>
            <a:r>
              <a:rPr lang="en-US" sz="3200"/>
              <a:t>Negative ions increase in size. 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properties</a:t>
            </a:r>
            <a:br>
              <a:rPr lang="en-US"/>
            </a:br>
            <a:r>
              <a:rPr lang="en-US"/>
              <a:t> &amp; the periodic table</a:t>
            </a:r>
          </a:p>
        </p:txBody>
      </p:sp>
      <p:sp>
        <p:nvSpPr>
          <p:cNvPr id="638980" name="Text Box 4"/>
          <p:cNvSpPr txBox="1">
            <a:spLocks noChangeArrowheads="1"/>
          </p:cNvSpPr>
          <p:nvPr/>
        </p:nvSpPr>
        <p:spPr bwMode="auto">
          <a:xfrm>
            <a:off x="663575" y="1530350"/>
            <a:ext cx="7904163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Various trends can be observed as you go </a:t>
            </a:r>
            <a:r>
              <a:rPr lang="en-US" sz="32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across a period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>
              <a:latin typeface="Times" pitchFamily="-64" charset="0"/>
            </a:endParaRPr>
          </a:p>
          <a:p>
            <a:endParaRPr lang="en-US"/>
          </a:p>
        </p:txBody>
      </p:sp>
      <p:sp>
        <p:nvSpPr>
          <p:cNvPr id="638981" name="AutoShape 5"/>
          <p:cNvSpPr>
            <a:spLocks noChangeArrowheads="1"/>
          </p:cNvSpPr>
          <p:nvPr/>
        </p:nvSpPr>
        <p:spPr bwMode="auto">
          <a:xfrm>
            <a:off x="5864225" y="2022475"/>
            <a:ext cx="2898775" cy="642938"/>
          </a:xfrm>
          <a:prstGeom prst="rightArrow">
            <a:avLst>
              <a:gd name="adj1" fmla="val 50000"/>
              <a:gd name="adj2" fmla="val 112716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8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38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38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5075" y="2462213"/>
            <a:ext cx="7339013" cy="3811587"/>
          </a:xfrm>
        </p:spPr>
        <p:txBody>
          <a:bodyPr/>
          <a:lstStyle/>
          <a:p>
            <a:endParaRPr lang="en-US" sz="800"/>
          </a:p>
          <a:p>
            <a:pPr>
              <a:buFontTx/>
              <a:buChar char="•"/>
            </a:pPr>
            <a:r>
              <a:rPr lang="en-US" sz="3200"/>
              <a:t>In general, ionization energy, electron affinity, and electronegativity increases.</a:t>
            </a:r>
            <a:endParaRPr lang="en-US"/>
          </a:p>
          <a:p>
            <a:endParaRPr lang="en-US" sz="1400"/>
          </a:p>
          <a:p>
            <a:pPr>
              <a:buFontTx/>
              <a:buChar char="•"/>
            </a:pPr>
            <a:r>
              <a:rPr lang="en-US" sz="3200"/>
              <a:t>Elements with filled or half-filled sublevels are unusually stable.</a:t>
            </a:r>
            <a:endParaRPr lang="en-US" sz="1800"/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3200"/>
              <a:t>Metals lose electrons and nonmetals gain electrons.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properties</a:t>
            </a:r>
            <a:br>
              <a:rPr lang="en-US"/>
            </a:br>
            <a:r>
              <a:rPr lang="en-US"/>
              <a:t> &amp; the periodic table</a:t>
            </a:r>
          </a:p>
        </p:txBody>
      </p:sp>
      <p:sp>
        <p:nvSpPr>
          <p:cNvPr id="641028" name="Text Box 4"/>
          <p:cNvSpPr txBox="1">
            <a:spLocks noChangeArrowheads="1"/>
          </p:cNvSpPr>
          <p:nvPr/>
        </p:nvSpPr>
        <p:spPr bwMode="auto">
          <a:xfrm>
            <a:off x="695325" y="1366838"/>
            <a:ext cx="7904163" cy="1431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Various trends can be observed as you go </a:t>
            </a:r>
            <a:r>
              <a:rPr lang="en-US" sz="32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across a period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>
              <a:latin typeface="Times" pitchFamily="-64" charset="0"/>
            </a:endParaRPr>
          </a:p>
          <a:p>
            <a:endParaRPr lang="en-US"/>
          </a:p>
        </p:txBody>
      </p:sp>
      <p:sp>
        <p:nvSpPr>
          <p:cNvPr id="641029" name="AutoShape 5"/>
          <p:cNvSpPr>
            <a:spLocks noChangeArrowheads="1"/>
          </p:cNvSpPr>
          <p:nvPr/>
        </p:nvSpPr>
        <p:spPr bwMode="auto">
          <a:xfrm>
            <a:off x="5846763" y="2111375"/>
            <a:ext cx="2898775" cy="642938"/>
          </a:xfrm>
          <a:prstGeom prst="rightArrow">
            <a:avLst>
              <a:gd name="adj1" fmla="val 50000"/>
              <a:gd name="adj2" fmla="val 112716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2946400" y="290513"/>
            <a:ext cx="59007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Changes in Atoms</a:t>
            </a:r>
          </a:p>
        </p:txBody>
      </p:sp>
      <p:pic>
        <p:nvPicPr>
          <p:cNvPr id="460805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3" y="2489200"/>
            <a:ext cx="6337300" cy="379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27013" y="1154113"/>
            <a:ext cx="8916987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‘White’ light is actually a blend of all visible wavelengths.  They can separated using a prism.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6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Lewis Electron-Dot Diagrams</a:t>
            </a:r>
          </a:p>
        </p:txBody>
      </p:sp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1193800" y="2862263"/>
            <a:ext cx="917575" cy="15525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9600"/>
              <a:t>X</a:t>
            </a:r>
          </a:p>
        </p:txBody>
      </p:sp>
      <p:sp>
        <p:nvSpPr>
          <p:cNvPr id="542724" name="Rectangle 4"/>
          <p:cNvSpPr>
            <a:spLocks noChangeArrowheads="1"/>
          </p:cNvSpPr>
          <p:nvPr/>
        </p:nvSpPr>
        <p:spPr bwMode="auto">
          <a:xfrm>
            <a:off x="1339850" y="4229100"/>
            <a:ext cx="609600" cy="533400"/>
          </a:xfrm>
          <a:prstGeom prst="rect">
            <a:avLst/>
          </a:prstGeom>
          <a:solidFill>
            <a:schemeClr val="bg1"/>
          </a:solidFill>
          <a:ln w="508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25" name="Rectangle 5"/>
          <p:cNvSpPr>
            <a:spLocks noChangeArrowheads="1"/>
          </p:cNvSpPr>
          <p:nvPr/>
        </p:nvSpPr>
        <p:spPr bwMode="auto">
          <a:xfrm>
            <a:off x="623888" y="3432175"/>
            <a:ext cx="609600" cy="533400"/>
          </a:xfrm>
          <a:prstGeom prst="rect">
            <a:avLst/>
          </a:prstGeom>
          <a:solidFill>
            <a:schemeClr val="bg1"/>
          </a:solidFill>
          <a:ln w="508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26" name="Rectangle 6"/>
          <p:cNvSpPr>
            <a:spLocks noChangeArrowheads="1"/>
          </p:cNvSpPr>
          <p:nvPr/>
        </p:nvSpPr>
        <p:spPr bwMode="auto">
          <a:xfrm>
            <a:off x="2071688" y="3432175"/>
            <a:ext cx="609600" cy="533400"/>
          </a:xfrm>
          <a:prstGeom prst="rect">
            <a:avLst/>
          </a:prstGeom>
          <a:solidFill>
            <a:schemeClr val="bg1"/>
          </a:solidFill>
          <a:ln w="508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27" name="Rectangle 7"/>
          <p:cNvSpPr>
            <a:spLocks noChangeArrowheads="1"/>
          </p:cNvSpPr>
          <p:nvPr/>
        </p:nvSpPr>
        <p:spPr bwMode="auto">
          <a:xfrm>
            <a:off x="1339850" y="2552700"/>
            <a:ext cx="609600" cy="533400"/>
          </a:xfrm>
          <a:prstGeom prst="rect">
            <a:avLst/>
          </a:prstGeom>
          <a:solidFill>
            <a:schemeClr val="bg1"/>
          </a:solidFill>
          <a:ln w="508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28" name="Rectangle 8"/>
          <p:cNvSpPr>
            <a:spLocks noChangeArrowheads="1"/>
          </p:cNvSpPr>
          <p:nvPr/>
        </p:nvSpPr>
        <p:spPr bwMode="auto">
          <a:xfrm>
            <a:off x="2795588" y="1233488"/>
            <a:ext cx="6348412" cy="47863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rules</a:t>
            </a:r>
            <a:endParaRPr lang="en-US" sz="2800"/>
          </a:p>
          <a:p>
            <a:pPr marL="114300" lvl="1"/>
            <a:r>
              <a:rPr lang="en-US" sz="2800"/>
              <a:t>Draw the atomic symbol.</a:t>
            </a:r>
          </a:p>
          <a:p>
            <a:pPr marL="114300" lvl="1"/>
            <a:endParaRPr lang="en-US" sz="2800"/>
          </a:p>
          <a:p>
            <a:pPr marL="114300" lvl="1"/>
            <a:r>
              <a:rPr lang="en-US" sz="2800"/>
              <a:t>Treat each side as an orbital that can hold up to two electrons.</a:t>
            </a:r>
          </a:p>
          <a:p>
            <a:pPr marL="114300" lvl="1"/>
            <a:endParaRPr lang="en-US" sz="2800"/>
          </a:p>
          <a:p>
            <a:pPr marL="114300" lvl="1"/>
            <a:r>
              <a:rPr lang="en-US" sz="2800"/>
              <a:t>Count the electrons in the valence shell.</a:t>
            </a:r>
          </a:p>
          <a:p>
            <a:pPr marL="114300" lvl="1"/>
            <a:endParaRPr lang="en-US" sz="2800"/>
          </a:p>
          <a:p>
            <a:pPr marL="114300" lvl="1"/>
            <a:r>
              <a:rPr lang="en-US" sz="2800"/>
              <a:t>Start filling the boxes, as you would the orbitals.</a:t>
            </a:r>
          </a:p>
        </p:txBody>
      </p:sp>
      <p:sp>
        <p:nvSpPr>
          <p:cNvPr id="542729" name="Rectangle 9"/>
          <p:cNvSpPr>
            <a:spLocks noChangeArrowheads="1"/>
          </p:cNvSpPr>
          <p:nvPr/>
        </p:nvSpPr>
        <p:spPr bwMode="auto">
          <a:xfrm>
            <a:off x="1336675" y="1808163"/>
            <a:ext cx="5778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8000"/>
                </a:solidFill>
              </a:rPr>
              <a:t>p</a:t>
            </a:r>
            <a:r>
              <a:rPr lang="en-US" sz="3200" b="1" i="1" baseline="-2500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42730" name="Rectangle 10"/>
          <p:cNvSpPr>
            <a:spLocks noChangeArrowheads="1"/>
          </p:cNvSpPr>
          <p:nvPr/>
        </p:nvSpPr>
        <p:spPr bwMode="auto">
          <a:xfrm>
            <a:off x="0" y="3363913"/>
            <a:ext cx="58261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8000"/>
                </a:solidFill>
              </a:rPr>
              <a:t>p</a:t>
            </a:r>
            <a:r>
              <a:rPr lang="en-US" sz="3200" b="1" i="1" baseline="-25000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542731" name="Rectangle 11"/>
          <p:cNvSpPr>
            <a:spLocks noChangeArrowheads="1"/>
          </p:cNvSpPr>
          <p:nvPr/>
        </p:nvSpPr>
        <p:spPr bwMode="auto">
          <a:xfrm>
            <a:off x="1354138" y="4848225"/>
            <a:ext cx="5778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8000"/>
                </a:solidFill>
              </a:rPr>
              <a:t>p</a:t>
            </a:r>
            <a:r>
              <a:rPr lang="en-US" sz="3200" b="1" i="1" baseline="-2500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542732" name="Rectangle 12"/>
          <p:cNvSpPr>
            <a:spLocks noChangeArrowheads="1"/>
          </p:cNvSpPr>
          <p:nvPr/>
        </p:nvSpPr>
        <p:spPr bwMode="auto">
          <a:xfrm>
            <a:off x="2660650" y="3400425"/>
            <a:ext cx="4048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8000"/>
                </a:solidFill>
              </a:rPr>
              <a:t>s</a:t>
            </a:r>
            <a:endParaRPr lang="en-US" sz="3200" b="1" i="1" baseline="-2500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9" grpId="0" autoUpdateAnimBg="0"/>
      <p:bldP spid="542730" grpId="0" autoUpdateAnimBg="0"/>
      <p:bldP spid="542731" grpId="0" autoUpdateAnimBg="0"/>
      <p:bldP spid="542732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ChangeArrowheads="1"/>
          </p:cNvSpPr>
          <p:nvPr/>
        </p:nvSpPr>
        <p:spPr bwMode="auto">
          <a:xfrm>
            <a:off x="704850" y="1600200"/>
            <a:ext cx="7937500" cy="476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Lewis symbols</a:t>
            </a:r>
          </a:p>
        </p:txBody>
      </p:sp>
      <p:sp>
        <p:nvSpPr>
          <p:cNvPr id="544772" name="Rectangle 4"/>
          <p:cNvSpPr>
            <a:spLocks noChangeArrowheads="1"/>
          </p:cNvSpPr>
          <p:nvPr/>
        </p:nvSpPr>
        <p:spPr bwMode="auto">
          <a:xfrm>
            <a:off x="4379913" y="3675063"/>
            <a:ext cx="4219575" cy="22240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/>
              <a:t>Oxygen has 6 electrons</a:t>
            </a:r>
          </a:p>
          <a:p>
            <a:r>
              <a:rPr lang="en-US" sz="2800"/>
              <a:t>in its valence - VIA.</a:t>
            </a:r>
          </a:p>
          <a:p>
            <a:endParaRPr lang="en-US" sz="2800"/>
          </a:p>
          <a:p>
            <a:r>
              <a:rPr lang="en-US" sz="2800"/>
              <a:t>Start putting them in</a:t>
            </a:r>
          </a:p>
          <a:p>
            <a:r>
              <a:rPr lang="en-US" sz="2800"/>
              <a:t> the boxes.</a:t>
            </a:r>
          </a:p>
        </p:txBody>
      </p:sp>
      <p:sp>
        <p:nvSpPr>
          <p:cNvPr id="544773" name="Oval 5"/>
          <p:cNvSpPr>
            <a:spLocks noChangeArrowheads="1"/>
          </p:cNvSpPr>
          <p:nvPr/>
        </p:nvSpPr>
        <p:spPr bwMode="auto">
          <a:xfrm>
            <a:off x="4965700" y="2984500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74" name="Oval 6"/>
          <p:cNvSpPr>
            <a:spLocks noChangeArrowheads="1"/>
          </p:cNvSpPr>
          <p:nvPr/>
        </p:nvSpPr>
        <p:spPr bwMode="auto">
          <a:xfrm>
            <a:off x="5422900" y="2984500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75" name="Oval 7"/>
          <p:cNvSpPr>
            <a:spLocks noChangeArrowheads="1"/>
          </p:cNvSpPr>
          <p:nvPr/>
        </p:nvSpPr>
        <p:spPr bwMode="auto">
          <a:xfrm>
            <a:off x="5956300" y="2984500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76" name="Oval 8"/>
          <p:cNvSpPr>
            <a:spLocks noChangeArrowheads="1"/>
          </p:cNvSpPr>
          <p:nvPr/>
        </p:nvSpPr>
        <p:spPr bwMode="auto">
          <a:xfrm>
            <a:off x="6489700" y="2984500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77" name="Oval 9"/>
          <p:cNvSpPr>
            <a:spLocks noChangeArrowheads="1"/>
          </p:cNvSpPr>
          <p:nvPr/>
        </p:nvSpPr>
        <p:spPr bwMode="auto">
          <a:xfrm>
            <a:off x="7023100" y="2984500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78" name="Oval 10"/>
          <p:cNvSpPr>
            <a:spLocks noChangeArrowheads="1"/>
          </p:cNvSpPr>
          <p:nvPr/>
        </p:nvSpPr>
        <p:spPr bwMode="auto">
          <a:xfrm>
            <a:off x="7556500" y="2984500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79" name="Rectangle 11"/>
          <p:cNvSpPr>
            <a:spLocks noChangeArrowheads="1"/>
          </p:cNvSpPr>
          <p:nvPr/>
        </p:nvSpPr>
        <p:spPr bwMode="auto">
          <a:xfrm>
            <a:off x="1871663" y="2992438"/>
            <a:ext cx="1066800" cy="14303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8800"/>
              <a:t>O</a:t>
            </a:r>
            <a:endParaRPr lang="en-US" sz="9600"/>
          </a:p>
        </p:txBody>
      </p:sp>
      <p:sp>
        <p:nvSpPr>
          <p:cNvPr id="544780" name="Rectangle 12"/>
          <p:cNvSpPr>
            <a:spLocks noChangeArrowheads="1"/>
          </p:cNvSpPr>
          <p:nvPr/>
        </p:nvSpPr>
        <p:spPr bwMode="auto">
          <a:xfrm>
            <a:off x="2108200" y="4283075"/>
            <a:ext cx="609600" cy="533400"/>
          </a:xfrm>
          <a:prstGeom prst="rect">
            <a:avLst/>
          </a:prstGeom>
          <a:solidFill>
            <a:schemeClr val="bg1"/>
          </a:solidFill>
          <a:ln w="508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781" name="Rectangle 13"/>
          <p:cNvSpPr>
            <a:spLocks noChangeArrowheads="1"/>
          </p:cNvSpPr>
          <p:nvPr/>
        </p:nvSpPr>
        <p:spPr bwMode="auto">
          <a:xfrm>
            <a:off x="1392238" y="3486150"/>
            <a:ext cx="609600" cy="533400"/>
          </a:xfrm>
          <a:prstGeom prst="rect">
            <a:avLst/>
          </a:prstGeom>
          <a:solidFill>
            <a:schemeClr val="bg1"/>
          </a:solidFill>
          <a:ln w="508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782" name="Rectangle 14"/>
          <p:cNvSpPr>
            <a:spLocks noChangeArrowheads="1"/>
          </p:cNvSpPr>
          <p:nvPr/>
        </p:nvSpPr>
        <p:spPr bwMode="auto">
          <a:xfrm>
            <a:off x="2840038" y="3486150"/>
            <a:ext cx="609600" cy="533400"/>
          </a:xfrm>
          <a:prstGeom prst="rect">
            <a:avLst/>
          </a:prstGeom>
          <a:solidFill>
            <a:schemeClr val="bg1"/>
          </a:solidFill>
          <a:ln w="508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783" name="Rectangle 15"/>
          <p:cNvSpPr>
            <a:spLocks noChangeArrowheads="1"/>
          </p:cNvSpPr>
          <p:nvPr/>
        </p:nvSpPr>
        <p:spPr bwMode="auto">
          <a:xfrm>
            <a:off x="2108200" y="2606675"/>
            <a:ext cx="609600" cy="533400"/>
          </a:xfrm>
          <a:prstGeom prst="rect">
            <a:avLst/>
          </a:prstGeom>
          <a:solidFill>
            <a:schemeClr val="bg1"/>
          </a:solidFill>
          <a:ln w="508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784" name="Rectangle 16"/>
          <p:cNvSpPr>
            <a:spLocks noChangeArrowheads="1"/>
          </p:cNvSpPr>
          <p:nvPr/>
        </p:nvSpPr>
        <p:spPr bwMode="auto">
          <a:xfrm>
            <a:off x="2105025" y="1862138"/>
            <a:ext cx="5778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8000"/>
                </a:solidFill>
              </a:rPr>
              <a:t>p</a:t>
            </a:r>
            <a:r>
              <a:rPr lang="en-US" sz="3200" b="1" i="1" baseline="-2500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44785" name="Rectangle 17"/>
          <p:cNvSpPr>
            <a:spLocks noChangeArrowheads="1"/>
          </p:cNvSpPr>
          <p:nvPr/>
        </p:nvSpPr>
        <p:spPr bwMode="auto">
          <a:xfrm>
            <a:off x="768350" y="3417888"/>
            <a:ext cx="58261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8000"/>
                </a:solidFill>
              </a:rPr>
              <a:t>p</a:t>
            </a:r>
            <a:r>
              <a:rPr lang="en-US" sz="3200" b="1" i="1" baseline="-25000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544786" name="Rectangle 18"/>
          <p:cNvSpPr>
            <a:spLocks noChangeArrowheads="1"/>
          </p:cNvSpPr>
          <p:nvPr/>
        </p:nvSpPr>
        <p:spPr bwMode="auto">
          <a:xfrm>
            <a:off x="2122488" y="4902200"/>
            <a:ext cx="5778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8000"/>
                </a:solidFill>
              </a:rPr>
              <a:t>p</a:t>
            </a:r>
            <a:r>
              <a:rPr lang="en-US" sz="3200" b="1" i="1" baseline="-2500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544787" name="Rectangle 19"/>
          <p:cNvSpPr>
            <a:spLocks noChangeArrowheads="1"/>
          </p:cNvSpPr>
          <p:nvPr/>
        </p:nvSpPr>
        <p:spPr bwMode="auto">
          <a:xfrm>
            <a:off x="3429000" y="3454400"/>
            <a:ext cx="4048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8000"/>
                </a:solidFill>
              </a:rPr>
              <a:t>s</a:t>
            </a:r>
            <a:endParaRPr lang="en-US" sz="3200" b="1" i="1" baseline="-25000"/>
          </a:p>
        </p:txBody>
      </p:sp>
      <p:sp>
        <p:nvSpPr>
          <p:cNvPr id="544788" name="Oval 20"/>
          <p:cNvSpPr>
            <a:spLocks noChangeArrowheads="1"/>
          </p:cNvSpPr>
          <p:nvPr/>
        </p:nvSpPr>
        <p:spPr bwMode="auto">
          <a:xfrm>
            <a:off x="3043238" y="3779838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89" name="Oval 21"/>
          <p:cNvSpPr>
            <a:spLocks noChangeArrowheads="1"/>
          </p:cNvSpPr>
          <p:nvPr/>
        </p:nvSpPr>
        <p:spPr bwMode="auto">
          <a:xfrm>
            <a:off x="3060700" y="3494088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90" name="Oval 22"/>
          <p:cNvSpPr>
            <a:spLocks noChangeArrowheads="1"/>
          </p:cNvSpPr>
          <p:nvPr/>
        </p:nvSpPr>
        <p:spPr bwMode="auto">
          <a:xfrm>
            <a:off x="2452688" y="2743200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91" name="Oval 23"/>
          <p:cNvSpPr>
            <a:spLocks noChangeArrowheads="1"/>
          </p:cNvSpPr>
          <p:nvPr/>
        </p:nvSpPr>
        <p:spPr bwMode="auto">
          <a:xfrm>
            <a:off x="1558925" y="3511550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92" name="Oval 24"/>
          <p:cNvSpPr>
            <a:spLocks noChangeArrowheads="1"/>
          </p:cNvSpPr>
          <p:nvPr/>
        </p:nvSpPr>
        <p:spPr bwMode="auto">
          <a:xfrm>
            <a:off x="2149475" y="4406900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93" name="Oval 25"/>
          <p:cNvSpPr>
            <a:spLocks noChangeArrowheads="1"/>
          </p:cNvSpPr>
          <p:nvPr/>
        </p:nvSpPr>
        <p:spPr bwMode="auto">
          <a:xfrm>
            <a:off x="2166938" y="2743200"/>
            <a:ext cx="203200" cy="203200"/>
          </a:xfrm>
          <a:prstGeom prst="ellipse">
            <a:avLst/>
          </a:prstGeom>
          <a:solidFill>
            <a:srgbClr val="99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94" name="Rectangle 26"/>
          <p:cNvSpPr>
            <a:spLocks noChangeArrowheads="1"/>
          </p:cNvSpPr>
          <p:nvPr/>
        </p:nvSpPr>
        <p:spPr bwMode="auto">
          <a:xfrm>
            <a:off x="3165475" y="1341438"/>
            <a:ext cx="5581650" cy="942975"/>
          </a:xfrm>
          <a:prstGeom prst="rect">
            <a:avLst/>
          </a:prstGeom>
          <a:gradFill rotWithShape="0">
            <a:gsLst>
              <a:gs pos="0">
                <a:srgbClr val="F7F105"/>
              </a:gs>
              <a:gs pos="100000">
                <a:srgbClr val="F7F105">
                  <a:gamma/>
                  <a:tint val="62745"/>
                  <a:invGamma/>
                </a:srgbClr>
              </a:gs>
            </a:gsLst>
            <a:lin ang="5400000" scaled="1"/>
          </a:gradFill>
          <a:ln w="508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000099"/>
                </a:solidFill>
              </a:rPr>
              <a:t>Note:</a:t>
            </a:r>
            <a:r>
              <a:rPr lang="en-US" sz="2800"/>
              <a:t>  The position of the pairs of electrons is not important.</a:t>
            </a:r>
          </a:p>
        </p:txBody>
      </p:sp>
      <p:sp>
        <p:nvSpPr>
          <p:cNvPr id="544795" name="Line 27"/>
          <p:cNvSpPr>
            <a:spLocks noChangeShapeType="1"/>
          </p:cNvSpPr>
          <p:nvPr/>
        </p:nvSpPr>
        <p:spPr bwMode="auto">
          <a:xfrm flipH="1">
            <a:off x="3290888" y="2343150"/>
            <a:ext cx="1019175" cy="1001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96" name="Line 28"/>
          <p:cNvSpPr>
            <a:spLocks noChangeShapeType="1"/>
          </p:cNvSpPr>
          <p:nvPr/>
        </p:nvSpPr>
        <p:spPr bwMode="auto">
          <a:xfrm flipH="1">
            <a:off x="2825750" y="2343150"/>
            <a:ext cx="1270000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97" name="Oval 29"/>
          <p:cNvSpPr>
            <a:spLocks noChangeArrowheads="1"/>
          </p:cNvSpPr>
          <p:nvPr/>
        </p:nvSpPr>
        <p:spPr bwMode="auto">
          <a:xfrm>
            <a:off x="4926013" y="2970213"/>
            <a:ext cx="279400" cy="2794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98" name="Oval 30"/>
          <p:cNvSpPr>
            <a:spLocks noChangeArrowheads="1"/>
          </p:cNvSpPr>
          <p:nvPr/>
        </p:nvSpPr>
        <p:spPr bwMode="auto">
          <a:xfrm>
            <a:off x="5387975" y="2957513"/>
            <a:ext cx="279400" cy="2794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99" name="Oval 31"/>
          <p:cNvSpPr>
            <a:spLocks noChangeArrowheads="1"/>
          </p:cNvSpPr>
          <p:nvPr/>
        </p:nvSpPr>
        <p:spPr bwMode="auto">
          <a:xfrm>
            <a:off x="5926138" y="2944813"/>
            <a:ext cx="279400" cy="2794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800" name="Oval 32"/>
          <p:cNvSpPr>
            <a:spLocks noChangeArrowheads="1"/>
          </p:cNvSpPr>
          <p:nvPr/>
        </p:nvSpPr>
        <p:spPr bwMode="auto">
          <a:xfrm>
            <a:off x="6465888" y="2932113"/>
            <a:ext cx="279400" cy="2794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801" name="Oval 33"/>
          <p:cNvSpPr>
            <a:spLocks noChangeArrowheads="1"/>
          </p:cNvSpPr>
          <p:nvPr/>
        </p:nvSpPr>
        <p:spPr bwMode="auto">
          <a:xfrm>
            <a:off x="6978650" y="2944813"/>
            <a:ext cx="279400" cy="2794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802" name="Oval 34"/>
          <p:cNvSpPr>
            <a:spLocks noChangeArrowheads="1"/>
          </p:cNvSpPr>
          <p:nvPr/>
        </p:nvSpPr>
        <p:spPr bwMode="auto">
          <a:xfrm>
            <a:off x="7531100" y="2944813"/>
            <a:ext cx="279400" cy="2794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4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4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4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4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4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4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4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4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54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54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4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4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88" grpId="0" animBg="1"/>
      <p:bldP spid="544789" grpId="0" animBg="1"/>
      <p:bldP spid="544790" grpId="0" animBg="1"/>
      <p:bldP spid="544791" grpId="0" animBg="1"/>
      <p:bldP spid="544792" grpId="0" animBg="1"/>
      <p:bldP spid="544793" grpId="0" animBg="1"/>
      <p:bldP spid="544794" grpId="0" animBg="1" autoUpdateAnimBg="0"/>
      <p:bldP spid="544795" grpId="0" animBg="1"/>
      <p:bldP spid="544796" grpId="0" animBg="1"/>
      <p:bldP spid="544797" grpId="0" animBg="1"/>
      <p:bldP spid="544798" grpId="0" animBg="1"/>
      <p:bldP spid="544799" grpId="0" animBg="1"/>
      <p:bldP spid="544800" grpId="0" animBg="1"/>
      <p:bldP spid="544801" grpId="0" animBg="1"/>
      <p:bldP spid="54480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Lewis symbols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1420813" y="2817813"/>
            <a:ext cx="6423025" cy="2038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400"/>
              <a:t>Li		Be		B		C</a:t>
            </a:r>
          </a:p>
          <a:p>
            <a:endParaRPr lang="en-US" sz="4000"/>
          </a:p>
          <a:p>
            <a:r>
              <a:rPr lang="en-US" sz="4400"/>
              <a:t>N		O		F		Ne</a:t>
            </a:r>
          </a:p>
        </p:txBody>
      </p:sp>
      <p:sp>
        <p:nvSpPr>
          <p:cNvPr id="546820" name="Rectangle 4"/>
          <p:cNvSpPr>
            <a:spLocks noChangeArrowheads="1"/>
          </p:cNvSpPr>
          <p:nvPr/>
        </p:nvSpPr>
        <p:spPr bwMode="auto">
          <a:xfrm>
            <a:off x="855663" y="1704975"/>
            <a:ext cx="7358062" cy="5159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Lewis symbols of second period elements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Helvetica" pitchFamily="-64" charset="0"/>
            </a:endParaRPr>
          </a:p>
        </p:txBody>
      </p:sp>
      <p:sp>
        <p:nvSpPr>
          <p:cNvPr id="546821" name="Oval 5"/>
          <p:cNvSpPr>
            <a:spLocks noChangeArrowheads="1"/>
          </p:cNvSpPr>
          <p:nvPr/>
        </p:nvSpPr>
        <p:spPr bwMode="auto">
          <a:xfrm>
            <a:off x="1644650" y="4064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Oval 6"/>
          <p:cNvSpPr>
            <a:spLocks noChangeArrowheads="1"/>
          </p:cNvSpPr>
          <p:nvPr/>
        </p:nvSpPr>
        <p:spPr bwMode="auto">
          <a:xfrm>
            <a:off x="2033588" y="4314825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3" name="Oval 7"/>
          <p:cNvSpPr>
            <a:spLocks noChangeArrowheads="1"/>
          </p:cNvSpPr>
          <p:nvPr/>
        </p:nvSpPr>
        <p:spPr bwMode="auto">
          <a:xfrm>
            <a:off x="1397000" y="4445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4" name="Oval 8"/>
          <p:cNvSpPr>
            <a:spLocks noChangeArrowheads="1"/>
          </p:cNvSpPr>
          <p:nvPr/>
        </p:nvSpPr>
        <p:spPr bwMode="auto">
          <a:xfrm>
            <a:off x="2032000" y="4570413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5" name="Oval 9"/>
          <p:cNvSpPr>
            <a:spLocks noChangeArrowheads="1"/>
          </p:cNvSpPr>
          <p:nvPr/>
        </p:nvSpPr>
        <p:spPr bwMode="auto">
          <a:xfrm>
            <a:off x="1725613" y="4826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6" name="Oval 10"/>
          <p:cNvSpPr>
            <a:spLocks noChangeArrowheads="1"/>
          </p:cNvSpPr>
          <p:nvPr/>
        </p:nvSpPr>
        <p:spPr bwMode="auto">
          <a:xfrm>
            <a:off x="7264400" y="4064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7" name="Oval 11"/>
          <p:cNvSpPr>
            <a:spLocks noChangeArrowheads="1"/>
          </p:cNvSpPr>
          <p:nvPr/>
        </p:nvSpPr>
        <p:spPr bwMode="auto">
          <a:xfrm>
            <a:off x="7493000" y="4064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8" name="Oval 12"/>
          <p:cNvSpPr>
            <a:spLocks noChangeArrowheads="1"/>
          </p:cNvSpPr>
          <p:nvPr/>
        </p:nvSpPr>
        <p:spPr bwMode="auto">
          <a:xfrm>
            <a:off x="7874000" y="45974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6829" name="Group 13"/>
          <p:cNvGrpSpPr>
            <a:grpSpLocks/>
          </p:cNvGrpSpPr>
          <p:nvPr/>
        </p:nvGrpSpPr>
        <p:grpSpPr bwMode="auto">
          <a:xfrm>
            <a:off x="6838950" y="4368800"/>
            <a:ext cx="101600" cy="330200"/>
            <a:chOff x="4308" y="2752"/>
            <a:chExt cx="64" cy="208"/>
          </a:xfrm>
        </p:grpSpPr>
        <p:sp>
          <p:nvSpPr>
            <p:cNvPr id="546830" name="Oval 14"/>
            <p:cNvSpPr>
              <a:spLocks noChangeArrowheads="1"/>
            </p:cNvSpPr>
            <p:nvPr/>
          </p:nvSpPr>
          <p:spPr bwMode="auto">
            <a:xfrm>
              <a:off x="4308" y="2752"/>
              <a:ext cx="64" cy="64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1" name="Oval 15"/>
            <p:cNvSpPr>
              <a:spLocks noChangeArrowheads="1"/>
            </p:cNvSpPr>
            <p:nvPr/>
          </p:nvSpPr>
          <p:spPr bwMode="auto">
            <a:xfrm>
              <a:off x="4308" y="2896"/>
              <a:ext cx="64" cy="64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accent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6832" name="Oval 16"/>
          <p:cNvSpPr>
            <a:spLocks noChangeArrowheads="1"/>
          </p:cNvSpPr>
          <p:nvPr/>
        </p:nvSpPr>
        <p:spPr bwMode="auto">
          <a:xfrm>
            <a:off x="7874000" y="43688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Oval 17"/>
          <p:cNvSpPr>
            <a:spLocks noChangeArrowheads="1"/>
          </p:cNvSpPr>
          <p:nvPr/>
        </p:nvSpPr>
        <p:spPr bwMode="auto">
          <a:xfrm>
            <a:off x="7264400" y="4826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4" name="Oval 18"/>
          <p:cNvSpPr>
            <a:spLocks noChangeArrowheads="1"/>
          </p:cNvSpPr>
          <p:nvPr/>
        </p:nvSpPr>
        <p:spPr bwMode="auto">
          <a:xfrm>
            <a:off x="7493000" y="4826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5" name="Oval 19"/>
          <p:cNvSpPr>
            <a:spLocks noChangeArrowheads="1"/>
          </p:cNvSpPr>
          <p:nvPr/>
        </p:nvSpPr>
        <p:spPr bwMode="auto">
          <a:xfrm>
            <a:off x="5207000" y="4064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6" name="Oval 20"/>
          <p:cNvSpPr>
            <a:spLocks noChangeArrowheads="1"/>
          </p:cNvSpPr>
          <p:nvPr/>
        </p:nvSpPr>
        <p:spPr bwMode="auto">
          <a:xfrm>
            <a:off x="5416550" y="4064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7" name="Oval 21"/>
          <p:cNvSpPr>
            <a:spLocks noChangeArrowheads="1"/>
          </p:cNvSpPr>
          <p:nvPr/>
        </p:nvSpPr>
        <p:spPr bwMode="auto">
          <a:xfrm>
            <a:off x="4959350" y="43688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8" name="Oval 22"/>
          <p:cNvSpPr>
            <a:spLocks noChangeArrowheads="1"/>
          </p:cNvSpPr>
          <p:nvPr/>
        </p:nvSpPr>
        <p:spPr bwMode="auto">
          <a:xfrm>
            <a:off x="4959350" y="45974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9" name="Oval 23"/>
          <p:cNvSpPr>
            <a:spLocks noChangeArrowheads="1"/>
          </p:cNvSpPr>
          <p:nvPr/>
        </p:nvSpPr>
        <p:spPr bwMode="auto">
          <a:xfrm>
            <a:off x="5629275" y="4575175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40" name="Oval 24"/>
          <p:cNvSpPr>
            <a:spLocks noChangeArrowheads="1"/>
          </p:cNvSpPr>
          <p:nvPr/>
        </p:nvSpPr>
        <p:spPr bwMode="auto">
          <a:xfrm>
            <a:off x="5207000" y="4826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41" name="Oval 25"/>
          <p:cNvSpPr>
            <a:spLocks noChangeArrowheads="1"/>
          </p:cNvSpPr>
          <p:nvPr/>
        </p:nvSpPr>
        <p:spPr bwMode="auto">
          <a:xfrm>
            <a:off x="5611813" y="4378325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42" name="Oval 26"/>
          <p:cNvSpPr>
            <a:spLocks noChangeArrowheads="1"/>
          </p:cNvSpPr>
          <p:nvPr/>
        </p:nvSpPr>
        <p:spPr bwMode="auto">
          <a:xfrm>
            <a:off x="3454400" y="4064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43" name="Oval 27"/>
          <p:cNvSpPr>
            <a:spLocks noChangeArrowheads="1"/>
          </p:cNvSpPr>
          <p:nvPr/>
        </p:nvSpPr>
        <p:spPr bwMode="auto">
          <a:xfrm>
            <a:off x="3683000" y="40640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44" name="Oval 28"/>
          <p:cNvSpPr>
            <a:spLocks noChangeArrowheads="1"/>
          </p:cNvSpPr>
          <p:nvPr/>
        </p:nvSpPr>
        <p:spPr bwMode="auto">
          <a:xfrm>
            <a:off x="3206750" y="45212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45" name="Oval 29"/>
          <p:cNvSpPr>
            <a:spLocks noChangeArrowheads="1"/>
          </p:cNvSpPr>
          <p:nvPr/>
        </p:nvSpPr>
        <p:spPr bwMode="auto">
          <a:xfrm>
            <a:off x="3822700" y="441325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46" name="Oval 30"/>
          <p:cNvSpPr>
            <a:spLocks noChangeArrowheads="1"/>
          </p:cNvSpPr>
          <p:nvPr/>
        </p:nvSpPr>
        <p:spPr bwMode="auto">
          <a:xfrm>
            <a:off x="3471863" y="4860925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47" name="Oval 31"/>
          <p:cNvSpPr>
            <a:spLocks noChangeArrowheads="1"/>
          </p:cNvSpPr>
          <p:nvPr/>
        </p:nvSpPr>
        <p:spPr bwMode="auto">
          <a:xfrm>
            <a:off x="3825875" y="4627563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48" name="Oval 32"/>
          <p:cNvSpPr>
            <a:spLocks noChangeArrowheads="1"/>
          </p:cNvSpPr>
          <p:nvPr/>
        </p:nvSpPr>
        <p:spPr bwMode="auto">
          <a:xfrm>
            <a:off x="7466013" y="3065463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49" name="Oval 33"/>
          <p:cNvSpPr>
            <a:spLocks noChangeArrowheads="1"/>
          </p:cNvSpPr>
          <p:nvPr/>
        </p:nvSpPr>
        <p:spPr bwMode="auto">
          <a:xfrm>
            <a:off x="6883400" y="31496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50" name="Oval 34"/>
          <p:cNvSpPr>
            <a:spLocks noChangeArrowheads="1"/>
          </p:cNvSpPr>
          <p:nvPr/>
        </p:nvSpPr>
        <p:spPr bwMode="auto">
          <a:xfrm>
            <a:off x="7229475" y="274955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51" name="Oval 35"/>
          <p:cNvSpPr>
            <a:spLocks noChangeArrowheads="1"/>
          </p:cNvSpPr>
          <p:nvPr/>
        </p:nvSpPr>
        <p:spPr bwMode="auto">
          <a:xfrm>
            <a:off x="7475538" y="3316288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52" name="Oval 36"/>
          <p:cNvSpPr>
            <a:spLocks noChangeArrowheads="1"/>
          </p:cNvSpPr>
          <p:nvPr/>
        </p:nvSpPr>
        <p:spPr bwMode="auto">
          <a:xfrm>
            <a:off x="5359400" y="26924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53" name="Oval 37"/>
          <p:cNvSpPr>
            <a:spLocks noChangeArrowheads="1"/>
          </p:cNvSpPr>
          <p:nvPr/>
        </p:nvSpPr>
        <p:spPr bwMode="auto">
          <a:xfrm>
            <a:off x="5641975" y="3275013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54" name="Oval 38"/>
          <p:cNvSpPr>
            <a:spLocks noChangeArrowheads="1"/>
          </p:cNvSpPr>
          <p:nvPr/>
        </p:nvSpPr>
        <p:spPr bwMode="auto">
          <a:xfrm>
            <a:off x="5627688" y="3059113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55" name="Oval 39"/>
          <p:cNvSpPr>
            <a:spLocks noChangeArrowheads="1"/>
          </p:cNvSpPr>
          <p:nvPr/>
        </p:nvSpPr>
        <p:spPr bwMode="auto">
          <a:xfrm>
            <a:off x="4214813" y="3265488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56" name="Oval 40"/>
          <p:cNvSpPr>
            <a:spLocks noChangeArrowheads="1"/>
          </p:cNvSpPr>
          <p:nvPr/>
        </p:nvSpPr>
        <p:spPr bwMode="auto">
          <a:xfrm>
            <a:off x="4216400" y="3017838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57" name="Oval 41"/>
          <p:cNvSpPr>
            <a:spLocks noChangeArrowheads="1"/>
          </p:cNvSpPr>
          <p:nvPr/>
        </p:nvSpPr>
        <p:spPr bwMode="auto">
          <a:xfrm>
            <a:off x="2154238" y="3263900"/>
            <a:ext cx="101600" cy="1016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0"/>
            <a:ext cx="8226425" cy="939800"/>
          </a:xfrm>
        </p:spPr>
        <p:txBody>
          <a:bodyPr/>
          <a:lstStyle/>
          <a:p>
            <a:r>
              <a:rPr lang="en-US" sz="3200"/>
              <a:t>Drawing Lewis structures</a:t>
            </a:r>
            <a:endParaRPr lang="en-US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117600"/>
            <a:ext cx="8813800" cy="50800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3200">
                <a:solidFill>
                  <a:srgbClr val="000099"/>
                </a:solidFill>
              </a:rPr>
              <a:t>Write</a:t>
            </a:r>
            <a:r>
              <a:rPr lang="en-US" sz="3200"/>
              <a:t> the </a:t>
            </a:r>
            <a:r>
              <a:rPr lang="en-US" sz="3200">
                <a:solidFill>
                  <a:srgbClr val="000099"/>
                </a:solidFill>
              </a:rPr>
              <a:t>electron dot diagrams</a:t>
            </a:r>
            <a:r>
              <a:rPr lang="en-US" sz="3200"/>
              <a:t> for each element in the compound.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3200">
                <a:solidFill>
                  <a:srgbClr val="000099"/>
                </a:solidFill>
              </a:rPr>
              <a:t>Check</a:t>
            </a:r>
            <a:r>
              <a:rPr lang="en-US" sz="3200"/>
              <a:t> the </a:t>
            </a:r>
            <a:r>
              <a:rPr lang="en-US" sz="3200">
                <a:solidFill>
                  <a:srgbClr val="000099"/>
                </a:solidFill>
              </a:rPr>
              <a:t>electronegativity difference</a:t>
            </a:r>
            <a:r>
              <a:rPr lang="en-US" sz="3200"/>
              <a:t> between the elements to determine if electrons are transferred or shared.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3200"/>
              <a:t>If the electronegativity </a:t>
            </a:r>
            <a:r>
              <a:rPr lang="en-US" sz="3200">
                <a:solidFill>
                  <a:srgbClr val="000099"/>
                </a:solidFill>
              </a:rPr>
              <a:t>difference &gt; 1.67</a:t>
            </a:r>
            <a:r>
              <a:rPr lang="en-US" sz="3200"/>
              <a:t>, the reaction forms ions.  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Remove</a:t>
            </a:r>
            <a:r>
              <a:rPr lang="en-US" sz="3200"/>
              <a:t> the 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from the metal</a:t>
            </a:r>
            <a:r>
              <a:rPr lang="en-US" sz="3200"/>
              <a:t> and </a:t>
            </a:r>
            <a:r>
              <a:rPr lang="en-US" sz="3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 them to the nonmetal</a:t>
            </a:r>
            <a:r>
              <a:rPr lang="en-US" sz="3200"/>
              <a:t>.</a:t>
            </a:r>
            <a:r>
              <a:rPr lang="en-US"/>
              <a:t>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/>
              <a:t>Drawing Lewis Structures</a:t>
            </a:r>
            <a:endParaRPr lang="en-US"/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5486400" y="3817938"/>
            <a:ext cx="1128713" cy="15525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9600" b="1">
                <a:latin typeface="Helvetica" pitchFamily="-64" charset="0"/>
              </a:rPr>
              <a:t>O</a:t>
            </a:r>
          </a:p>
        </p:txBody>
      </p:sp>
      <p:sp>
        <p:nvSpPr>
          <p:cNvPr id="622596" name="Oval 4"/>
          <p:cNvSpPr>
            <a:spLocks noChangeArrowheads="1"/>
          </p:cNvSpPr>
          <p:nvPr/>
        </p:nvSpPr>
        <p:spPr bwMode="auto">
          <a:xfrm>
            <a:off x="5356225" y="4387850"/>
            <a:ext cx="157163" cy="157163"/>
          </a:xfrm>
          <a:prstGeom prst="ellipse">
            <a:avLst/>
          </a:prstGeom>
          <a:solidFill>
            <a:srgbClr val="CECECE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597" name="Oval 5"/>
          <p:cNvSpPr>
            <a:spLocks noChangeArrowheads="1"/>
          </p:cNvSpPr>
          <p:nvPr/>
        </p:nvSpPr>
        <p:spPr bwMode="auto">
          <a:xfrm>
            <a:off x="6530975" y="4367213"/>
            <a:ext cx="157163" cy="157162"/>
          </a:xfrm>
          <a:prstGeom prst="ellipse">
            <a:avLst/>
          </a:prstGeom>
          <a:solidFill>
            <a:srgbClr val="CECECE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598" name="Oval 6"/>
          <p:cNvSpPr>
            <a:spLocks noChangeArrowheads="1"/>
          </p:cNvSpPr>
          <p:nvPr/>
        </p:nvSpPr>
        <p:spPr bwMode="auto">
          <a:xfrm>
            <a:off x="5803900" y="3830638"/>
            <a:ext cx="157163" cy="157162"/>
          </a:xfrm>
          <a:prstGeom prst="ellipse">
            <a:avLst/>
          </a:prstGeom>
          <a:solidFill>
            <a:srgbClr val="CECECE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599" name="Oval 7"/>
          <p:cNvSpPr>
            <a:spLocks noChangeArrowheads="1"/>
          </p:cNvSpPr>
          <p:nvPr/>
        </p:nvSpPr>
        <p:spPr bwMode="auto">
          <a:xfrm>
            <a:off x="6057900" y="3830638"/>
            <a:ext cx="157163" cy="157162"/>
          </a:xfrm>
          <a:prstGeom prst="ellipse">
            <a:avLst/>
          </a:prstGeom>
          <a:solidFill>
            <a:srgbClr val="CECECE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00" name="Oval 8"/>
          <p:cNvSpPr>
            <a:spLocks noChangeArrowheads="1"/>
          </p:cNvSpPr>
          <p:nvPr/>
        </p:nvSpPr>
        <p:spPr bwMode="auto">
          <a:xfrm>
            <a:off x="5845175" y="5122863"/>
            <a:ext cx="157163" cy="157162"/>
          </a:xfrm>
          <a:prstGeom prst="ellipse">
            <a:avLst/>
          </a:prstGeom>
          <a:solidFill>
            <a:srgbClr val="CECECE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01" name="Oval 9"/>
          <p:cNvSpPr>
            <a:spLocks noChangeArrowheads="1"/>
          </p:cNvSpPr>
          <p:nvPr/>
        </p:nvSpPr>
        <p:spPr bwMode="auto">
          <a:xfrm>
            <a:off x="6080125" y="5122863"/>
            <a:ext cx="157163" cy="157162"/>
          </a:xfrm>
          <a:prstGeom prst="ellipse">
            <a:avLst/>
          </a:prstGeom>
          <a:solidFill>
            <a:srgbClr val="CECECE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02" name="Rectangle 10"/>
          <p:cNvSpPr>
            <a:spLocks noChangeArrowheads="1"/>
          </p:cNvSpPr>
          <p:nvPr/>
        </p:nvSpPr>
        <p:spPr bwMode="auto">
          <a:xfrm>
            <a:off x="1139825" y="1336675"/>
            <a:ext cx="7600950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120000"/>
            </a:pPr>
            <a:r>
              <a:rPr lang="en-US" sz="3200">
                <a:solidFill>
                  <a:srgbClr val="000099"/>
                </a:solidFill>
              </a:rPr>
              <a:t>Write the charges of the ions</a:t>
            </a:r>
            <a:r>
              <a:rPr lang="en-US" sz="3200"/>
              <a:t> formed and </a:t>
            </a:r>
            <a:r>
              <a:rPr lang="en-US" sz="3200">
                <a:solidFill>
                  <a:srgbClr val="000099"/>
                </a:solidFill>
              </a:rPr>
              <a:t>use coefficients</a:t>
            </a:r>
            <a:r>
              <a:rPr lang="en-US" sz="3200"/>
              <a:t> </a:t>
            </a:r>
            <a:r>
              <a:rPr lang="en-US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show how many of each ion</a:t>
            </a:r>
            <a:r>
              <a:rPr lang="en-US" sz="3200"/>
              <a:t> are needed to balance the overall charge. </a:t>
            </a:r>
          </a:p>
        </p:txBody>
      </p:sp>
      <p:sp>
        <p:nvSpPr>
          <p:cNvPr id="622603" name="Rectangle 11"/>
          <p:cNvSpPr>
            <a:spLocks noChangeArrowheads="1"/>
          </p:cNvSpPr>
          <p:nvPr/>
        </p:nvSpPr>
        <p:spPr bwMode="auto">
          <a:xfrm>
            <a:off x="1825625" y="3789363"/>
            <a:ext cx="3095625" cy="15525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9600" b="1">
                <a:latin typeface="Helvetica" pitchFamily="-64" charset="0"/>
              </a:rPr>
              <a:t>2Na ,</a:t>
            </a:r>
          </a:p>
        </p:txBody>
      </p:sp>
      <p:sp>
        <p:nvSpPr>
          <p:cNvPr id="622604" name="Oval 12"/>
          <p:cNvSpPr>
            <a:spLocks noChangeArrowheads="1"/>
          </p:cNvSpPr>
          <p:nvPr/>
        </p:nvSpPr>
        <p:spPr bwMode="auto">
          <a:xfrm>
            <a:off x="5353050" y="4675188"/>
            <a:ext cx="157163" cy="157162"/>
          </a:xfrm>
          <a:prstGeom prst="ellipse">
            <a:avLst/>
          </a:prstGeom>
          <a:solidFill>
            <a:srgbClr val="CECECE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05" name="Oval 13"/>
          <p:cNvSpPr>
            <a:spLocks noChangeArrowheads="1"/>
          </p:cNvSpPr>
          <p:nvPr/>
        </p:nvSpPr>
        <p:spPr bwMode="auto">
          <a:xfrm>
            <a:off x="6546850" y="4648200"/>
            <a:ext cx="157163" cy="157163"/>
          </a:xfrm>
          <a:prstGeom prst="ellipse">
            <a:avLst/>
          </a:prstGeom>
          <a:solidFill>
            <a:srgbClr val="CECECE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06" name="Rectangle 14"/>
          <p:cNvSpPr>
            <a:spLocks noChangeArrowheads="1"/>
          </p:cNvSpPr>
          <p:nvPr/>
        </p:nvSpPr>
        <p:spPr bwMode="auto">
          <a:xfrm>
            <a:off x="7016750" y="3344863"/>
            <a:ext cx="725488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Helvetica" pitchFamily="-64" charset="0"/>
              </a:rPr>
              <a:t>2-</a:t>
            </a:r>
          </a:p>
        </p:txBody>
      </p:sp>
      <p:sp>
        <p:nvSpPr>
          <p:cNvPr id="622607" name="Rectangle 15"/>
          <p:cNvSpPr>
            <a:spLocks noChangeArrowheads="1"/>
          </p:cNvSpPr>
          <p:nvPr/>
        </p:nvSpPr>
        <p:spPr bwMode="auto">
          <a:xfrm>
            <a:off x="3968750" y="3354388"/>
            <a:ext cx="539750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Helvetica" pitchFamily="-64" charset="0"/>
              </a:rPr>
              <a:t>+</a:t>
            </a:r>
          </a:p>
        </p:txBody>
      </p:sp>
      <p:sp>
        <p:nvSpPr>
          <p:cNvPr id="622608" name="Rectangle 16"/>
          <p:cNvSpPr>
            <a:spLocks noChangeArrowheads="1"/>
          </p:cNvSpPr>
          <p:nvPr/>
        </p:nvSpPr>
        <p:spPr bwMode="auto">
          <a:xfrm>
            <a:off x="2733675" y="5588000"/>
            <a:ext cx="38544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Ionic sodium oxide</a:t>
            </a:r>
          </a:p>
        </p:txBody>
      </p:sp>
      <p:sp>
        <p:nvSpPr>
          <p:cNvPr id="622609" name="Rectangle 17"/>
          <p:cNvSpPr>
            <a:spLocks noChangeArrowheads="1"/>
          </p:cNvSpPr>
          <p:nvPr/>
        </p:nvSpPr>
        <p:spPr bwMode="auto">
          <a:xfrm>
            <a:off x="4803775" y="3506788"/>
            <a:ext cx="3281363" cy="199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500" b="1">
                <a:latin typeface="Times" pitchFamily="-64" charset="0"/>
              </a:rPr>
              <a:t>[   ]</a:t>
            </a:r>
            <a:endParaRPr lang="en-US" sz="9600" b="1">
              <a:latin typeface="Helvetica" pitchFamily="-64" charset="0"/>
            </a:endParaRPr>
          </a:p>
        </p:txBody>
      </p:sp>
    </p:spTree>
  </p:cSld>
  <p:clrMapOvr>
    <a:masterClrMapping/>
  </p:clrMapOvr>
  <p:transition>
    <p:pull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457200" y="0"/>
            <a:ext cx="8226425" cy="71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r">
              <a:lnSpc>
                <a:spcPct val="90000"/>
              </a:lnSpc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Drawing Lewis structures</a:t>
            </a:r>
            <a:endParaRPr lang="en-US" sz="36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0" y="776288"/>
            <a:ext cx="9144000" cy="565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3200"/>
              <a:t>If the electronegativity </a:t>
            </a:r>
            <a:r>
              <a:rPr lang="en-US" sz="3200">
                <a:solidFill>
                  <a:srgbClr val="000099"/>
                </a:solidFill>
              </a:rPr>
              <a:t>difference </a:t>
            </a:r>
            <a:r>
              <a:rPr lang="en-US" sz="3200" u="sng">
                <a:solidFill>
                  <a:srgbClr val="000099"/>
                </a:solidFill>
              </a:rPr>
              <a:t>&lt;</a:t>
            </a:r>
            <a:r>
              <a:rPr lang="en-US" sz="3200">
                <a:solidFill>
                  <a:srgbClr val="000099"/>
                </a:solidFill>
              </a:rPr>
              <a:t> 1.67</a:t>
            </a:r>
            <a:r>
              <a:rPr lang="en-US" sz="3200"/>
              <a:t>, then the atoms will </a:t>
            </a:r>
            <a:r>
              <a:rPr lang="en-US" sz="3200">
                <a:solidFill>
                  <a:srgbClr val="000099"/>
                </a:solidFill>
              </a:rPr>
              <a:t>share electrons</a:t>
            </a:r>
            <a:r>
              <a:rPr lang="en-US" sz="3200"/>
              <a:t>.</a:t>
            </a:r>
            <a:endParaRPr lang="en-US" sz="280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3200"/>
              <a:t>Position shared electron pairs between the two atoms, and </a:t>
            </a:r>
            <a:r>
              <a:rPr lang="en-US" sz="3200">
                <a:solidFill>
                  <a:srgbClr val="000099"/>
                </a:solidFill>
              </a:rPr>
              <a:t>connect</a:t>
            </a:r>
            <a:r>
              <a:rPr lang="en-US" sz="3200"/>
              <a:t> them </a:t>
            </a:r>
            <a:r>
              <a:rPr lang="en-US" sz="3200">
                <a:solidFill>
                  <a:srgbClr val="000099"/>
                </a:solidFill>
              </a:rPr>
              <a:t>with a single line to represent a covalent bond</a:t>
            </a:r>
            <a:r>
              <a:rPr lang="en-US" sz="3200"/>
              <a:t>.</a:t>
            </a:r>
            <a:r>
              <a:rPr lang="en-US" sz="2800"/>
              <a:t>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3200">
                <a:solidFill>
                  <a:srgbClr val="000099"/>
                </a:solidFill>
              </a:rPr>
              <a:t>Place </a:t>
            </a:r>
            <a:r>
              <a:rPr lang="en-US" sz="3200"/>
              <a:t>the </a:t>
            </a:r>
            <a:r>
              <a:rPr lang="en-US" sz="3200">
                <a:solidFill>
                  <a:srgbClr val="000099"/>
                </a:solidFill>
              </a:rPr>
              <a:t>extra pairs of electrons around atoms until each has eight</a:t>
            </a:r>
            <a:r>
              <a:rPr lang="en-US" sz="3200"/>
              <a:t>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3200"/>
              <a:t>(</a:t>
            </a:r>
            <a:r>
              <a:rPr lang="en-US" sz="32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Exception:  </a:t>
            </a:r>
            <a:r>
              <a:rPr lang="en-US" sz="3200"/>
              <a:t>For 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or metallic elements</a:t>
            </a:r>
            <a:r>
              <a:rPr lang="en-US" sz="3200"/>
              <a:t> </a:t>
            </a:r>
            <a:r>
              <a:rPr lang="en-US" sz="3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only the valence electrons that are available,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so these atoms</a:t>
            </a:r>
            <a:r>
              <a:rPr lang="en-US" sz="3200"/>
              <a:t> </a:t>
            </a:r>
            <a:r>
              <a:rPr lang="en-US" sz="3200" u="sng"/>
              <a:t>have less than an octet</a:t>
            </a:r>
            <a:r>
              <a:rPr lang="en-US" sz="320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2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457200" y="0"/>
            <a:ext cx="8226425" cy="71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r">
              <a:lnSpc>
                <a:spcPct val="90000"/>
              </a:lnSpc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Drawing Lewis structures</a:t>
            </a:r>
            <a:endParaRPr lang="en-US" sz="36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0" y="760413"/>
            <a:ext cx="9144000" cy="547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3200">
                <a:solidFill>
                  <a:srgbClr val="000099"/>
                </a:solidFill>
              </a:rPr>
              <a:t>If an atom</a:t>
            </a:r>
            <a:r>
              <a:rPr lang="en-US" sz="3200"/>
              <a:t> other than hydrogen or a metal </a:t>
            </a:r>
            <a:r>
              <a:rPr lang="en-US" sz="3200">
                <a:solidFill>
                  <a:srgbClr val="000099"/>
                </a:solidFill>
              </a:rPr>
              <a:t>has less than eight electrons</a:t>
            </a:r>
            <a:r>
              <a:rPr lang="en-US" sz="3200"/>
              <a:t>, </a:t>
            </a:r>
            <a:r>
              <a:rPr lang="en-US" sz="3200">
                <a:solidFill>
                  <a:srgbClr val="000099"/>
                </a:solidFill>
              </a:rPr>
              <a:t>move unshared pairs to</a:t>
            </a:r>
            <a:r>
              <a:rPr lang="en-US" sz="3200"/>
              <a:t> 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 multiple bonds</a:t>
            </a:r>
            <a:r>
              <a:rPr lang="en-US" sz="3200"/>
              <a:t>.</a:t>
            </a:r>
            <a:endParaRPr lang="en-US" sz="280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3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 extra atoms</a:t>
            </a:r>
            <a:r>
              <a:rPr lang="en-US" sz="3200"/>
              <a:t>, if needed, </a:t>
            </a:r>
            <a:r>
              <a:rPr lang="en-US" sz="3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obtain the octets</a:t>
            </a:r>
            <a:r>
              <a:rPr lang="en-US" sz="3200"/>
              <a:t>.  </a:t>
            </a:r>
            <a:r>
              <a:rPr lang="en-US" sz="32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Atoms with positive oxidation numbers should be bonded to those with negative oxidation numbers</a:t>
            </a:r>
            <a:r>
              <a:rPr lang="en-US" sz="3200"/>
              <a:t>.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120000"/>
              <a:buFontTx/>
              <a:buChar char="•"/>
            </a:pPr>
            <a:r>
              <a:rPr lang="en-US" sz="3200">
                <a:solidFill>
                  <a:srgbClr val="000099"/>
                </a:solidFill>
              </a:rPr>
              <a:t>If extra electrons still remain</a:t>
            </a:r>
            <a:r>
              <a:rPr lang="en-US" sz="3200"/>
              <a:t>, </a:t>
            </a:r>
            <a:r>
              <a:rPr lang="en-US" sz="3200">
                <a:solidFill>
                  <a:srgbClr val="000099"/>
                </a:solidFill>
              </a:rPr>
              <a:t>add them to the central atom</a:t>
            </a:r>
            <a:r>
              <a:rPr lang="en-US" sz="3200"/>
              <a:t>.  </a:t>
            </a:r>
            <a:r>
              <a:rPr lang="en-US" sz="32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oxidation numbers should add up to zero for a compound.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Single covalent bonds</a:t>
            </a: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4251325" y="3286125"/>
            <a:ext cx="604838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4221163" y="2417763"/>
            <a:ext cx="595312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400"/>
              <a:t>C</a:t>
            </a:r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3444875" y="2417763"/>
            <a:ext cx="604838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4995863" y="2417763"/>
            <a:ext cx="604837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221163" y="1597025"/>
            <a:ext cx="604837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626696" name="Rectangle 8"/>
          <p:cNvSpPr>
            <a:spLocks noChangeArrowheads="1"/>
          </p:cNvSpPr>
          <p:nvPr/>
        </p:nvSpPr>
        <p:spPr bwMode="auto">
          <a:xfrm>
            <a:off x="728663" y="4935538"/>
            <a:ext cx="7669212" cy="5159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/>
              <a:t>Do atoms (except H or metals) have octets?</a:t>
            </a:r>
          </a:p>
        </p:txBody>
      </p:sp>
      <p:grpSp>
        <p:nvGrpSpPr>
          <p:cNvPr id="626697" name="Group 9"/>
          <p:cNvGrpSpPr>
            <a:grpSpLocks/>
          </p:cNvGrpSpPr>
          <p:nvPr/>
        </p:nvGrpSpPr>
        <p:grpSpPr bwMode="auto">
          <a:xfrm>
            <a:off x="7335838" y="2416175"/>
            <a:ext cx="641350" cy="889000"/>
            <a:chOff x="4830" y="1581"/>
            <a:chExt cx="404" cy="560"/>
          </a:xfrm>
        </p:grpSpPr>
        <p:sp>
          <p:nvSpPr>
            <p:cNvPr id="626698" name="Rectangle 10"/>
            <p:cNvSpPr>
              <a:spLocks noChangeArrowheads="1"/>
            </p:cNvSpPr>
            <p:nvPr/>
          </p:nvSpPr>
          <p:spPr bwMode="auto">
            <a:xfrm>
              <a:off x="4830" y="1645"/>
              <a:ext cx="327" cy="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/>
                <a:t>F</a:t>
              </a:r>
            </a:p>
          </p:txBody>
        </p:sp>
        <p:sp>
          <p:nvSpPr>
            <p:cNvPr id="626699" name="Oval 11"/>
            <p:cNvSpPr>
              <a:spLocks noChangeArrowheads="1"/>
            </p:cNvSpPr>
            <p:nvPr/>
          </p:nvSpPr>
          <p:spPr bwMode="auto">
            <a:xfrm>
              <a:off x="5154" y="1906"/>
              <a:ext cx="80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00" name="Oval 12"/>
            <p:cNvSpPr>
              <a:spLocks noChangeArrowheads="1"/>
            </p:cNvSpPr>
            <p:nvPr/>
          </p:nvSpPr>
          <p:spPr bwMode="auto">
            <a:xfrm>
              <a:off x="4984" y="1581"/>
              <a:ext cx="80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01" name="Oval 13"/>
            <p:cNvSpPr>
              <a:spLocks noChangeArrowheads="1"/>
            </p:cNvSpPr>
            <p:nvPr/>
          </p:nvSpPr>
          <p:spPr bwMode="auto">
            <a:xfrm>
              <a:off x="4884" y="1581"/>
              <a:ext cx="80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02" name="Oval 14"/>
            <p:cNvSpPr>
              <a:spLocks noChangeArrowheads="1"/>
            </p:cNvSpPr>
            <p:nvPr/>
          </p:nvSpPr>
          <p:spPr bwMode="auto">
            <a:xfrm>
              <a:off x="4873" y="2061"/>
              <a:ext cx="80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03" name="Oval 15"/>
            <p:cNvSpPr>
              <a:spLocks noChangeArrowheads="1"/>
            </p:cNvSpPr>
            <p:nvPr/>
          </p:nvSpPr>
          <p:spPr bwMode="auto">
            <a:xfrm>
              <a:off x="4984" y="2061"/>
              <a:ext cx="80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04" name="Oval 16"/>
            <p:cNvSpPr>
              <a:spLocks noChangeArrowheads="1"/>
            </p:cNvSpPr>
            <p:nvPr/>
          </p:nvSpPr>
          <p:spPr bwMode="auto">
            <a:xfrm>
              <a:off x="5154" y="1805"/>
              <a:ext cx="80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6705" name="Rectangle 17"/>
          <p:cNvSpPr>
            <a:spLocks noChangeArrowheads="1"/>
          </p:cNvSpPr>
          <p:nvPr/>
        </p:nvSpPr>
        <p:spPr bwMode="auto">
          <a:xfrm>
            <a:off x="6488113" y="2509838"/>
            <a:ext cx="519112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400"/>
              <a:t>F</a:t>
            </a:r>
          </a:p>
        </p:txBody>
      </p:sp>
      <p:sp>
        <p:nvSpPr>
          <p:cNvPr id="626706" name="Oval 18"/>
          <p:cNvSpPr>
            <a:spLocks noChangeArrowheads="1"/>
          </p:cNvSpPr>
          <p:nvPr/>
        </p:nvSpPr>
        <p:spPr bwMode="auto">
          <a:xfrm>
            <a:off x="6369050" y="2722563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07" name="Oval 19"/>
          <p:cNvSpPr>
            <a:spLocks noChangeArrowheads="1"/>
          </p:cNvSpPr>
          <p:nvPr/>
        </p:nvSpPr>
        <p:spPr bwMode="auto">
          <a:xfrm>
            <a:off x="6826250" y="2405063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08" name="Oval 20"/>
          <p:cNvSpPr>
            <a:spLocks noChangeArrowheads="1"/>
          </p:cNvSpPr>
          <p:nvPr/>
        </p:nvSpPr>
        <p:spPr bwMode="auto">
          <a:xfrm>
            <a:off x="6610350" y="3228975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09" name="Oval 21"/>
          <p:cNvSpPr>
            <a:spLocks noChangeArrowheads="1"/>
          </p:cNvSpPr>
          <p:nvPr/>
        </p:nvSpPr>
        <p:spPr bwMode="auto">
          <a:xfrm>
            <a:off x="6648450" y="2398713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10" name="Oval 22"/>
          <p:cNvSpPr>
            <a:spLocks noChangeArrowheads="1"/>
          </p:cNvSpPr>
          <p:nvPr/>
        </p:nvSpPr>
        <p:spPr bwMode="auto">
          <a:xfrm>
            <a:off x="6799263" y="3241675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11" name="Oval 23"/>
          <p:cNvSpPr>
            <a:spLocks noChangeArrowheads="1"/>
          </p:cNvSpPr>
          <p:nvPr/>
        </p:nvSpPr>
        <p:spPr bwMode="auto">
          <a:xfrm>
            <a:off x="6364288" y="2892425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12" name="Line 24"/>
          <p:cNvSpPr>
            <a:spLocks noChangeShapeType="1"/>
          </p:cNvSpPr>
          <p:nvPr/>
        </p:nvSpPr>
        <p:spPr bwMode="auto">
          <a:xfrm>
            <a:off x="4019550" y="2798763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13" name="Line 25"/>
          <p:cNvSpPr>
            <a:spLocks noChangeShapeType="1"/>
          </p:cNvSpPr>
          <p:nvPr/>
        </p:nvSpPr>
        <p:spPr bwMode="auto">
          <a:xfrm>
            <a:off x="4822825" y="2798763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14" name="Line 26"/>
          <p:cNvSpPr>
            <a:spLocks noChangeShapeType="1"/>
          </p:cNvSpPr>
          <p:nvPr/>
        </p:nvSpPr>
        <p:spPr bwMode="auto">
          <a:xfrm>
            <a:off x="4524375" y="3036888"/>
            <a:ext cx="0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15" name="Line 27"/>
          <p:cNvSpPr>
            <a:spLocks noChangeShapeType="1"/>
          </p:cNvSpPr>
          <p:nvPr/>
        </p:nvSpPr>
        <p:spPr bwMode="auto">
          <a:xfrm>
            <a:off x="4524375" y="2233613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16" name="Line 28"/>
          <p:cNvSpPr>
            <a:spLocks noChangeShapeType="1"/>
          </p:cNvSpPr>
          <p:nvPr/>
        </p:nvSpPr>
        <p:spPr bwMode="auto">
          <a:xfrm>
            <a:off x="7085013" y="2887663"/>
            <a:ext cx="268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17" name="Rectangle 29"/>
          <p:cNvSpPr>
            <a:spLocks noChangeArrowheads="1"/>
          </p:cNvSpPr>
          <p:nvPr/>
        </p:nvSpPr>
        <p:spPr bwMode="auto">
          <a:xfrm>
            <a:off x="1400175" y="3421063"/>
            <a:ext cx="7461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400"/>
              <a:t>Cl</a:t>
            </a:r>
          </a:p>
        </p:txBody>
      </p:sp>
      <p:sp>
        <p:nvSpPr>
          <p:cNvPr id="626718" name="Rectangle 30"/>
          <p:cNvSpPr>
            <a:spLocks noChangeArrowheads="1"/>
          </p:cNvSpPr>
          <p:nvPr/>
        </p:nvSpPr>
        <p:spPr bwMode="auto">
          <a:xfrm>
            <a:off x="1370013" y="2552700"/>
            <a:ext cx="9144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400"/>
              <a:t>Be</a:t>
            </a:r>
          </a:p>
        </p:txBody>
      </p:sp>
      <p:sp>
        <p:nvSpPr>
          <p:cNvPr id="626719" name="Rectangle 31"/>
          <p:cNvSpPr>
            <a:spLocks noChangeArrowheads="1"/>
          </p:cNvSpPr>
          <p:nvPr/>
        </p:nvSpPr>
        <p:spPr bwMode="auto">
          <a:xfrm>
            <a:off x="1370013" y="1731963"/>
            <a:ext cx="7461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400"/>
              <a:t>Cl</a:t>
            </a:r>
          </a:p>
        </p:txBody>
      </p:sp>
      <p:sp>
        <p:nvSpPr>
          <p:cNvPr id="626720" name="Line 32"/>
          <p:cNvSpPr>
            <a:spLocks noChangeShapeType="1"/>
          </p:cNvSpPr>
          <p:nvPr/>
        </p:nvSpPr>
        <p:spPr bwMode="auto">
          <a:xfrm>
            <a:off x="1673225" y="3171825"/>
            <a:ext cx="0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21" name="Line 33"/>
          <p:cNvSpPr>
            <a:spLocks noChangeShapeType="1"/>
          </p:cNvSpPr>
          <p:nvPr/>
        </p:nvSpPr>
        <p:spPr bwMode="auto">
          <a:xfrm>
            <a:off x="1673225" y="2368550"/>
            <a:ext cx="0" cy="29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22" name="Oval 34"/>
          <p:cNvSpPr>
            <a:spLocks noChangeArrowheads="1"/>
          </p:cNvSpPr>
          <p:nvPr/>
        </p:nvSpPr>
        <p:spPr bwMode="auto">
          <a:xfrm>
            <a:off x="1279525" y="1962150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23" name="Oval 35"/>
          <p:cNvSpPr>
            <a:spLocks noChangeArrowheads="1"/>
          </p:cNvSpPr>
          <p:nvPr/>
        </p:nvSpPr>
        <p:spPr bwMode="auto">
          <a:xfrm>
            <a:off x="1274763" y="2132013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24" name="Oval 36"/>
          <p:cNvSpPr>
            <a:spLocks noChangeArrowheads="1"/>
          </p:cNvSpPr>
          <p:nvPr/>
        </p:nvSpPr>
        <p:spPr bwMode="auto">
          <a:xfrm>
            <a:off x="2032000" y="1944688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25" name="Oval 37"/>
          <p:cNvSpPr>
            <a:spLocks noChangeArrowheads="1"/>
          </p:cNvSpPr>
          <p:nvPr/>
        </p:nvSpPr>
        <p:spPr bwMode="auto">
          <a:xfrm>
            <a:off x="2027238" y="2114550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26" name="Oval 38"/>
          <p:cNvSpPr>
            <a:spLocks noChangeArrowheads="1"/>
          </p:cNvSpPr>
          <p:nvPr/>
        </p:nvSpPr>
        <p:spPr bwMode="auto">
          <a:xfrm>
            <a:off x="1281113" y="3679825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27" name="Oval 39"/>
          <p:cNvSpPr>
            <a:spLocks noChangeArrowheads="1"/>
          </p:cNvSpPr>
          <p:nvPr/>
        </p:nvSpPr>
        <p:spPr bwMode="auto">
          <a:xfrm>
            <a:off x="1276350" y="3849688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28" name="Oval 40"/>
          <p:cNvSpPr>
            <a:spLocks noChangeArrowheads="1"/>
          </p:cNvSpPr>
          <p:nvPr/>
        </p:nvSpPr>
        <p:spPr bwMode="auto">
          <a:xfrm>
            <a:off x="2032000" y="3679825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29" name="Oval 41"/>
          <p:cNvSpPr>
            <a:spLocks noChangeArrowheads="1"/>
          </p:cNvSpPr>
          <p:nvPr/>
        </p:nvSpPr>
        <p:spPr bwMode="auto">
          <a:xfrm>
            <a:off x="2027238" y="3849688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30" name="Oval 42"/>
          <p:cNvSpPr>
            <a:spLocks noChangeArrowheads="1"/>
          </p:cNvSpPr>
          <p:nvPr/>
        </p:nvSpPr>
        <p:spPr bwMode="auto">
          <a:xfrm>
            <a:off x="1576388" y="4114800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31" name="Oval 43"/>
          <p:cNvSpPr>
            <a:spLocks noChangeArrowheads="1"/>
          </p:cNvSpPr>
          <p:nvPr/>
        </p:nvSpPr>
        <p:spPr bwMode="auto">
          <a:xfrm>
            <a:off x="1765300" y="4110038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32" name="Oval 44"/>
          <p:cNvSpPr>
            <a:spLocks noChangeArrowheads="1"/>
          </p:cNvSpPr>
          <p:nvPr/>
        </p:nvSpPr>
        <p:spPr bwMode="auto">
          <a:xfrm>
            <a:off x="1576388" y="1717675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33" name="Oval 45"/>
          <p:cNvSpPr>
            <a:spLocks noChangeArrowheads="1"/>
          </p:cNvSpPr>
          <p:nvPr/>
        </p:nvSpPr>
        <p:spPr bwMode="auto">
          <a:xfrm>
            <a:off x="1730375" y="1711325"/>
            <a:ext cx="1270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Lewis structures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	CO</a:t>
            </a:r>
            <a:r>
              <a:rPr 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/>
          </a:p>
          <a:p>
            <a:endParaRPr lang="en-US"/>
          </a:p>
          <a:p>
            <a:r>
              <a:rPr lang="en-US" u="sng"/>
              <a:t>Step 1</a:t>
            </a:r>
            <a:endParaRPr lang="en-US"/>
          </a:p>
          <a:p>
            <a:pPr lvl="1"/>
            <a:r>
              <a:rPr lang="en-US"/>
              <a:t>Draw any possible structures</a:t>
            </a: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2728913" y="3917950"/>
            <a:ext cx="41640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4000"/>
              <a:t>C-O-O	     O-C-O</a:t>
            </a: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1300163" y="5216525"/>
            <a:ext cx="6630987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2800"/>
              <a:t>  You may want to use lines for bonds.</a:t>
            </a:r>
          </a:p>
          <a:p>
            <a:r>
              <a:rPr lang="en-US" sz="2800"/>
              <a:t>  Each line represents 2 electrons.</a:t>
            </a:r>
          </a:p>
        </p:txBody>
      </p:sp>
    </p:spTree>
  </p:cSld>
  <p:clrMapOvr>
    <a:masterClrMapping/>
  </p:clrMapOvr>
  <p:transition>
    <p:pull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Lewis structures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u="sng"/>
              <a:t>Step 2</a:t>
            </a:r>
            <a:endParaRPr lang="en-US"/>
          </a:p>
          <a:p>
            <a:endParaRPr lang="en-US"/>
          </a:p>
          <a:p>
            <a:pPr lvl="1"/>
            <a:r>
              <a:rPr lang="en-US"/>
              <a:t>Determine the total number of valence electrons.</a:t>
            </a:r>
          </a:p>
          <a:p>
            <a:pPr lvl="1"/>
            <a:endParaRPr lang="en-US"/>
          </a:p>
          <a:p>
            <a:pPr lvl="1"/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	1 carbon x 4 electrons	=   4</a:t>
            </a:r>
          </a:p>
          <a:p>
            <a:pPr lvl="4"/>
            <a:r>
              <a:rPr lang="en-US" b="1"/>
              <a:t>2 oxygen x 6 electrons	= 12</a:t>
            </a:r>
          </a:p>
          <a:p>
            <a:pPr lvl="4"/>
            <a:endParaRPr lang="en-US" sz="3600" b="1"/>
          </a:p>
          <a:p>
            <a:pPr lvl="4"/>
            <a:r>
              <a:rPr lang="en-US" sz="3600" b="1"/>
              <a:t>  	</a:t>
            </a:r>
            <a:r>
              <a:rPr lang="en-US" b="1"/>
              <a:t>Total electrons 	= 16</a:t>
            </a:r>
          </a:p>
        </p:txBody>
      </p:sp>
      <p:sp>
        <p:nvSpPr>
          <p:cNvPr id="655364" name="Line 4"/>
          <p:cNvSpPr>
            <a:spLocks noChangeShapeType="1"/>
          </p:cNvSpPr>
          <p:nvPr/>
        </p:nvSpPr>
        <p:spPr bwMode="auto">
          <a:xfrm>
            <a:off x="6905625" y="4822825"/>
            <a:ext cx="1181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618FFD"/>
      </a:lt1>
      <a:dk2>
        <a:srgbClr val="081D58"/>
      </a:dk2>
      <a:lt2>
        <a:srgbClr val="618FFD"/>
      </a:lt2>
      <a:accent1>
        <a:srgbClr val="FC0128"/>
      </a:accent1>
      <a:accent2>
        <a:srgbClr val="063DE8"/>
      </a:accent2>
      <a:accent3>
        <a:srgbClr val="B7C6FE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-64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17490</TotalTime>
  <Pages>71</Pages>
  <Words>6483</Words>
  <Application>Microsoft Office PowerPoint</Application>
  <PresentationFormat>Letter Paper (8.5x11 in)</PresentationFormat>
  <Paragraphs>1768</Paragraphs>
  <Slides>180</Slides>
  <Notes>158</Notes>
  <HiddenSlides>0</HiddenSlides>
  <MMClips>16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180</vt:i4>
      </vt:variant>
    </vt:vector>
  </HeadingPairs>
  <TitlesOfParts>
    <vt:vector size="193" baseType="lpstr">
      <vt:lpstr>Arial Rounded MT Bold</vt:lpstr>
      <vt:lpstr>Arial Narrow</vt:lpstr>
      <vt:lpstr>MT Extra</vt:lpstr>
      <vt:lpstr>Times</vt:lpstr>
      <vt:lpstr>Helvetica</vt:lpstr>
      <vt:lpstr>Arial</vt:lpstr>
      <vt:lpstr>Wingdings</vt:lpstr>
      <vt:lpstr>Times New Roman</vt:lpstr>
      <vt:lpstr>Office</vt:lpstr>
      <vt:lpstr>Equation</vt:lpstr>
      <vt:lpstr>Clip</vt:lpstr>
      <vt:lpstr>Worksheet</vt:lpstr>
      <vt:lpstr>Aldus IntelliDraw Drawing</vt:lpstr>
      <vt:lpstr>Wave Interference</vt:lpstr>
      <vt:lpstr>Wave Interference</vt:lpstr>
      <vt:lpstr>Electromagnetic radiation, EMR</vt:lpstr>
      <vt:lpstr>Electromagnetic radiation</vt:lpstr>
      <vt:lpstr>Photoelectric Effect</vt:lpstr>
      <vt:lpstr>Photoelectric effect</vt:lpstr>
      <vt:lpstr>Photon energy example</vt:lpstr>
      <vt:lpstr>Photon energy example</vt:lpstr>
      <vt:lpstr>PowerPoint Presentation</vt:lpstr>
      <vt:lpstr>Bohr model of the atom</vt:lpstr>
      <vt:lpstr>Bohr model of the atom</vt:lpstr>
      <vt:lpstr>Bohr Model</vt:lpstr>
      <vt:lpstr>Bohr model of the atom</vt:lpstr>
      <vt:lpstr>Bohr model of the atom</vt:lpstr>
      <vt:lpstr>Bohr model of the atom</vt:lpstr>
      <vt:lpstr>Wave theory of the electron</vt:lpstr>
      <vt:lpstr>De Broglie waves</vt:lpstr>
      <vt:lpstr>Heisenberg uncertainty principle</vt:lpstr>
      <vt:lpstr>Heisenberg uncertainty principle</vt:lpstr>
      <vt:lpstr>Quantum model of the atom</vt:lpstr>
      <vt:lpstr>Quantum numbers</vt:lpstr>
      <vt:lpstr>Magnetic Quantum Number (ml)</vt:lpstr>
      <vt:lpstr>Magnetic Quantum Number (ml)</vt:lpstr>
      <vt:lpstr>s Orbitals</vt:lpstr>
      <vt:lpstr>s Orbitals</vt:lpstr>
      <vt:lpstr>p Orbitals</vt:lpstr>
      <vt:lpstr>d Orbitals</vt:lpstr>
      <vt:lpstr>Energies of Orbitals</vt:lpstr>
      <vt:lpstr>Energies of Orbitals</vt:lpstr>
      <vt:lpstr>Spin Quantum Number, ms</vt:lpstr>
      <vt:lpstr>Spin Quantum Number, ms</vt:lpstr>
      <vt:lpstr>Pauli Exclusion Principle</vt:lpstr>
      <vt:lpstr>Combined orbitals - n = 1, 2 &amp; 3</vt:lpstr>
      <vt:lpstr>Representative f orbitals</vt:lpstr>
      <vt:lpstr>Quantum numbers</vt:lpstr>
      <vt:lpstr>Electron configuration</vt:lpstr>
      <vt:lpstr>Aufbau(building) approach</vt:lpstr>
      <vt:lpstr>Electron Configurations</vt:lpstr>
      <vt:lpstr>Electron Configurations</vt:lpstr>
      <vt:lpstr>Electron Configurations</vt:lpstr>
      <vt:lpstr>PowerPoint Presentation</vt:lpstr>
      <vt:lpstr>Writing electron configurations</vt:lpstr>
      <vt:lpstr>Classification by sublevels</vt:lpstr>
      <vt:lpstr>Aufbau examples</vt:lpstr>
      <vt:lpstr>Writing electron configurations</vt:lpstr>
      <vt:lpstr>Writing electron configurations</vt:lpstr>
      <vt:lpstr>Writing electron configurations</vt:lpstr>
      <vt:lpstr>Hund’s Rule</vt:lpstr>
      <vt:lpstr>Hund’s Rule</vt:lpstr>
      <vt:lpstr>Orbital Notation</vt:lpstr>
      <vt:lpstr>Orbital Notation</vt:lpstr>
      <vt:lpstr>Orbital Notation</vt:lpstr>
      <vt:lpstr>Irregularities in electron configurations</vt:lpstr>
      <vt:lpstr>Irregularities in electron configurations</vt:lpstr>
      <vt:lpstr>Atomic Structure &amp; Periodic Properties</vt:lpstr>
      <vt:lpstr>PowerPoint Presentation</vt:lpstr>
      <vt:lpstr>PowerPoint Presentation</vt:lpstr>
      <vt:lpstr>PowerPoint Presentation</vt:lpstr>
      <vt:lpstr>Effective Nuclear Charge</vt:lpstr>
      <vt:lpstr>Effective Nuclear Charge</vt:lpstr>
      <vt:lpstr>Alkali Metals</vt:lpstr>
      <vt:lpstr>Periodic trends</vt:lpstr>
      <vt:lpstr>What Is the Size of an Atom?</vt:lpstr>
      <vt:lpstr>Sizes of Atoms</vt:lpstr>
      <vt:lpstr>Atomic radii</vt:lpstr>
      <vt:lpstr>Isoelectronic configurations</vt:lpstr>
      <vt:lpstr>Atomic radii of the main group elements</vt:lpstr>
      <vt:lpstr>Ionic radii (pm = 10-12 m)</vt:lpstr>
      <vt:lpstr>Ionization energy(IE)</vt:lpstr>
      <vt:lpstr>First ionization energy</vt:lpstr>
      <vt:lpstr>First ionization energy</vt:lpstr>
      <vt:lpstr>Ionization energy</vt:lpstr>
      <vt:lpstr>Ionization energy</vt:lpstr>
      <vt:lpstr>Successive Ionization energy (kJ/mole)</vt:lpstr>
      <vt:lpstr>Electron affinity(EA)</vt:lpstr>
      <vt:lpstr>Electron affinity</vt:lpstr>
      <vt:lpstr>PowerPoint Presentation</vt:lpstr>
      <vt:lpstr>Electronegativity</vt:lpstr>
      <vt:lpstr>Electronegativity</vt:lpstr>
      <vt:lpstr>Polar molecules</vt:lpstr>
      <vt:lpstr>Electronegativity</vt:lpstr>
      <vt:lpstr>Properties of ionic &amp; covalent compounds</vt:lpstr>
      <vt:lpstr>Electronegativity</vt:lpstr>
      <vt:lpstr>Chemical properties  &amp; the periodic table</vt:lpstr>
      <vt:lpstr>Chemical properties  &amp; the periodic table</vt:lpstr>
      <vt:lpstr>Chemical properties  &amp; the periodic table</vt:lpstr>
      <vt:lpstr>Chemical properties  &amp; the periodic table</vt:lpstr>
      <vt:lpstr>Chemical properties  &amp; the periodic table</vt:lpstr>
      <vt:lpstr>Chemical properties  &amp; the periodic table</vt:lpstr>
      <vt:lpstr>Lewis Electron-Dot Diagrams</vt:lpstr>
      <vt:lpstr>Lewis symbols</vt:lpstr>
      <vt:lpstr>Lewis symbols</vt:lpstr>
      <vt:lpstr>Drawing Lewis structures</vt:lpstr>
      <vt:lpstr>Drawing Lewis Structures</vt:lpstr>
      <vt:lpstr>PowerPoint Presentation</vt:lpstr>
      <vt:lpstr>PowerPoint Presentation</vt:lpstr>
      <vt:lpstr>Single covalent bonds</vt:lpstr>
      <vt:lpstr>Lewis structures</vt:lpstr>
      <vt:lpstr>Lewis structures</vt:lpstr>
      <vt:lpstr>Lewis structures</vt:lpstr>
      <vt:lpstr>Lewis structures</vt:lpstr>
      <vt:lpstr>Ammonia, NH3</vt:lpstr>
      <vt:lpstr>Multiple bonds</vt:lpstr>
      <vt:lpstr>Resonance structures</vt:lpstr>
      <vt:lpstr>Resonance structures</vt:lpstr>
      <vt:lpstr>Resonance structures</vt:lpstr>
      <vt:lpstr>Exceptions to the octet rule</vt:lpstr>
      <vt:lpstr>Atoms with fewer than eight electrons</vt:lpstr>
      <vt:lpstr>Atoms with fewer than eight electrons</vt:lpstr>
      <vt:lpstr>Atoms with more than eight electrons</vt:lpstr>
      <vt:lpstr>An example: SF4 </vt:lpstr>
      <vt:lpstr>Species with an odd  total number of electrons</vt:lpstr>
      <vt:lpstr>Species with an odd  total number of electrons</vt:lpstr>
      <vt:lpstr>Formal Charges</vt:lpstr>
      <vt:lpstr>Formal Charges</vt:lpstr>
      <vt:lpstr>Another Example of Formal Charges</vt:lpstr>
      <vt:lpstr>Energy Changes &amp; Chemical Bonding</vt:lpstr>
      <vt:lpstr>Energy Changes &amp; Chemical Bonding</vt:lpstr>
      <vt:lpstr>Energy Changes &amp; Chemical Bonding</vt:lpstr>
      <vt:lpstr>Energy Changes &amp; Chemical Bonding</vt:lpstr>
      <vt:lpstr>Energy Changes &amp; Chemical Bonding</vt:lpstr>
      <vt:lpstr>Energy Changes &amp; Chemical Bonding</vt:lpstr>
      <vt:lpstr>Energy Changes &amp; Chemical Bonding</vt:lpstr>
      <vt:lpstr>Shapes of molecules &amp; polyatomic ions</vt:lpstr>
      <vt:lpstr>Molecular geometry</vt:lpstr>
      <vt:lpstr>VSEPR model</vt:lpstr>
      <vt:lpstr>Some common geometries</vt:lpstr>
      <vt:lpstr>Linear - CO2</vt:lpstr>
      <vt:lpstr>Trigonal planar, BCl3</vt:lpstr>
      <vt:lpstr>Bent, H2O</vt:lpstr>
      <vt:lpstr>Pyramidal, NH3</vt:lpstr>
      <vt:lpstr>Tetrahedral, CH4</vt:lpstr>
      <vt:lpstr>Molecular geometries  based on tetrahedral</vt:lpstr>
      <vt:lpstr>Other geometries.</vt:lpstr>
      <vt:lpstr>Trigonal bipyramidal</vt:lpstr>
      <vt:lpstr>Square planar</vt:lpstr>
      <vt:lpstr>Octahedral</vt:lpstr>
      <vt:lpstr>Molecular geometry</vt:lpstr>
      <vt:lpstr>Ethane</vt:lpstr>
      <vt:lpstr>VSEPR shapes</vt:lpstr>
      <vt:lpstr>VSEPR shapes</vt:lpstr>
      <vt:lpstr>Polar and nonpolar molecules</vt:lpstr>
      <vt:lpstr>Polar and nonpolar molecules</vt:lpstr>
      <vt:lpstr>Polar and nonpolar molecules</vt:lpstr>
      <vt:lpstr>Dipole moment</vt:lpstr>
      <vt:lpstr>Polar and nonpolar molecules</vt:lpstr>
      <vt:lpstr>Geometry and polar molecules</vt:lpstr>
      <vt:lpstr>Bonding theory</vt:lpstr>
      <vt:lpstr>Valence bond method</vt:lpstr>
      <vt:lpstr>Valence bond method</vt:lpstr>
      <vt:lpstr>Valence bond method</vt:lpstr>
      <vt:lpstr>Hybridization</vt:lpstr>
      <vt:lpstr>Hybridization</vt:lpstr>
      <vt:lpstr>Ethane, CH3CH3</vt:lpstr>
      <vt:lpstr>Rotation of single bond</vt:lpstr>
      <vt:lpstr>sp2 hybrid orbitals</vt:lpstr>
      <vt:lpstr>sp2 hybrid orbitals</vt:lpstr>
      <vt:lpstr>Ethene</vt:lpstr>
      <vt:lpstr>Bonding in ethene</vt:lpstr>
      <vt:lpstr>Bonding in ethene</vt:lpstr>
      <vt:lpstr>sp hybrid orbital</vt:lpstr>
      <vt:lpstr>sp hybrid orbital</vt:lpstr>
      <vt:lpstr>Ethyne</vt:lpstr>
      <vt:lpstr>Bonding in ethyne</vt:lpstr>
      <vt:lpstr>Bonding in ethyne</vt:lpstr>
      <vt:lpstr>Other hybrid orbitals</vt:lpstr>
      <vt:lpstr>Molecular Orbital Method</vt:lpstr>
      <vt:lpstr>H2 molecular orbital diagram</vt:lpstr>
      <vt:lpstr>Molecular orbitals</vt:lpstr>
      <vt:lpstr>MO diagram of helium</vt:lpstr>
      <vt:lpstr>Molecular orbital bonding</vt:lpstr>
      <vt:lpstr>MO diagram for O2</vt:lpstr>
      <vt:lpstr>MO diagram for NO</vt:lpstr>
      <vt:lpstr>Delocalized electrons</vt:lpstr>
      <vt:lpstr>Delocalized electrons</vt:lpstr>
      <vt:lpstr>Aromatic hydrocarbons</vt:lpstr>
      <vt:lpstr>Band theory of bonding in solids</vt:lpstr>
      <vt:lpstr>Band theory of bonding in solids</vt:lpstr>
      <vt:lpstr>Band theory of bonding in solids</vt:lpstr>
      <vt:lpstr>Band theory of bonding in solids</vt:lpstr>
    </vt:vector>
  </TitlesOfParts>
  <Company>EPSD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Structure and  the Periodic Table</dc:title>
  <dc:creator>Science Dept</dc:creator>
  <cp:lastModifiedBy>Christopher Luck</cp:lastModifiedBy>
  <cp:revision>153</cp:revision>
  <cp:lastPrinted>2009-04-22T19:24:48Z</cp:lastPrinted>
  <dcterms:created xsi:type="dcterms:W3CDTF">2002-02-14T15:35:28Z</dcterms:created>
  <dcterms:modified xsi:type="dcterms:W3CDTF">2019-01-17T14:08:43Z</dcterms:modified>
</cp:coreProperties>
</file>