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1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9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2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4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1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554A-6DF0-4A77-B5D7-35001D434A8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91868-0631-402C-9FAD-F42429C2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81000" y="9144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1) How many moles of water are in an 82.3g sample?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688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37550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1.96g (NH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3084454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3352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66109" y="273051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1" y="237708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 (NH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75709" y="3084968"/>
            <a:ext cx="2258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0909" y="3352800"/>
            <a:ext cx="347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149.12g (NH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70396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08963" y="2388711"/>
            <a:ext cx="3144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6.02x10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F.U. (NH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endParaRPr lang="en-US" sz="2400" dirty="0" smtClean="0"/>
          </a:p>
          <a:p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22818" y="3084968"/>
            <a:ext cx="29925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23264" y="3338945"/>
            <a:ext cx="3273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 (NH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278582" y="5105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1.58x10</a:t>
            </a:r>
            <a:r>
              <a:rPr lang="en-US" sz="4000" baseline="30000" dirty="0" smtClean="0"/>
              <a:t>23</a:t>
            </a:r>
            <a:r>
              <a:rPr lang="en-US" sz="4000" dirty="0" smtClean="0"/>
              <a:t> atoms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33500" y="4495800"/>
            <a:ext cx="255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20 atoms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417641"/>
            <a:ext cx="21850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F.U. (NH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endParaRPr lang="en-US" sz="2400" dirty="0" smtClean="0"/>
          </a:p>
          <a:p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5203686"/>
            <a:ext cx="32142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9654" y="4849743"/>
            <a:ext cx="595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82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6) How many liters of </a:t>
            </a:r>
            <a:r>
              <a:rPr lang="en-US" sz="5400" dirty="0" smtClean="0"/>
              <a:t>gas at STP </a:t>
            </a:r>
            <a:r>
              <a:rPr lang="en-US" sz="5400" dirty="0" smtClean="0"/>
              <a:t>are contained in a sample of chlorine that contains 3.2x10</a:t>
            </a:r>
            <a:r>
              <a:rPr lang="en-US" sz="5400" baseline="30000" dirty="0" smtClean="0"/>
              <a:t>11</a:t>
            </a:r>
            <a:r>
              <a:rPr lang="en-US" sz="5400" dirty="0" smtClean="0"/>
              <a:t> atoms?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938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37550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3.2x10</a:t>
            </a:r>
            <a:r>
              <a:rPr lang="en-US" sz="2800" baseline="30000" dirty="0" smtClean="0"/>
              <a:t>11</a:t>
            </a:r>
            <a:r>
              <a:rPr lang="en-US" sz="2800" dirty="0" smtClean="0"/>
              <a:t> atoms </a:t>
            </a:r>
            <a:r>
              <a:rPr lang="en-US" sz="2800" dirty="0" err="1" smtClean="0"/>
              <a:t>Cl</a:t>
            </a: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3084454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316813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66109" y="273051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1" y="237708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molecule of Cl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75709" y="3084968"/>
            <a:ext cx="2258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6545" y="3338945"/>
            <a:ext cx="2036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atoms </a:t>
            </a:r>
            <a:r>
              <a:rPr lang="en-US" sz="2800" dirty="0" err="1" smtClean="0"/>
              <a:t>Cl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70396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88182" y="3407297"/>
            <a:ext cx="3144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6.02x10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molecules Cl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22818" y="3084968"/>
            <a:ext cx="29925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2375502"/>
            <a:ext cx="28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 Cl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278582" y="5105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6.0x10</a:t>
            </a:r>
            <a:r>
              <a:rPr lang="en-US" sz="4000" baseline="30000" dirty="0" smtClean="0"/>
              <a:t>-12</a:t>
            </a:r>
            <a:r>
              <a:rPr lang="en-US" sz="4000" dirty="0" smtClean="0"/>
              <a:t>L Cl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33500" y="4495800"/>
            <a:ext cx="185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22.4L Cl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01436" y="5382399"/>
            <a:ext cx="20851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 Cl</a:t>
            </a:r>
            <a:r>
              <a:rPr lang="en-US" sz="3200" baseline="-25000" dirty="0" smtClean="0"/>
              <a:t>2</a:t>
            </a:r>
            <a:endParaRPr lang="en-US" sz="3200" dirty="0" smtClean="0"/>
          </a:p>
          <a:p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5203686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9654" y="4849743"/>
            <a:ext cx="595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23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7) How many atoms of oxygen are contained in a 53.82g sample of aluminum sulfate?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774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37550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53.82g Al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3084454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3352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66109" y="273051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1" y="2377082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 </a:t>
            </a:r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(SO</a:t>
            </a:r>
            <a:r>
              <a:rPr lang="en-US" sz="2800" baseline="-25000" dirty="0"/>
              <a:t>4</a:t>
            </a:r>
            <a:r>
              <a:rPr lang="en-US" sz="2800" dirty="0"/>
              <a:t>)</a:t>
            </a:r>
            <a:r>
              <a:rPr lang="en-US" sz="2800" baseline="-25000" dirty="0"/>
              <a:t>3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75709" y="3084968"/>
            <a:ext cx="2258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0909" y="3352800"/>
            <a:ext cx="347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342.14g </a:t>
            </a:r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(SO</a:t>
            </a:r>
            <a:r>
              <a:rPr lang="en-US" sz="2800" baseline="-25000" dirty="0"/>
              <a:t>4</a:t>
            </a:r>
            <a:r>
              <a:rPr lang="en-US" sz="2800" dirty="0"/>
              <a:t>)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70396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08963" y="2388711"/>
            <a:ext cx="3144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6.02x10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F.U. </a:t>
            </a:r>
            <a:r>
              <a:rPr lang="en-US" sz="2400" dirty="0"/>
              <a:t>Al</a:t>
            </a:r>
            <a:r>
              <a:rPr lang="en-US" sz="2400" baseline="-25000" dirty="0"/>
              <a:t>2</a:t>
            </a:r>
            <a:r>
              <a:rPr lang="en-US" sz="2400" dirty="0"/>
              <a:t>(SO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endParaRPr lang="en-US" sz="2400" dirty="0"/>
          </a:p>
          <a:p>
            <a:endParaRPr lang="en-US" sz="2400" dirty="0" smtClean="0"/>
          </a:p>
          <a:p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22818" y="3084968"/>
            <a:ext cx="29925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23264" y="3338945"/>
            <a:ext cx="3273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 </a:t>
            </a:r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(SO</a:t>
            </a:r>
            <a:r>
              <a:rPr lang="en-US" sz="2800" baseline="-25000" dirty="0"/>
              <a:t>4</a:t>
            </a:r>
            <a:r>
              <a:rPr lang="en-US" sz="2800" dirty="0"/>
              <a:t>)</a:t>
            </a:r>
            <a:r>
              <a:rPr lang="en-US" sz="2800" baseline="-25000" dirty="0"/>
              <a:t>3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278582" y="5105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1.136x10</a:t>
            </a:r>
            <a:r>
              <a:rPr lang="en-US" sz="3200" baseline="30000" dirty="0" smtClean="0"/>
              <a:t>24</a:t>
            </a:r>
            <a:r>
              <a:rPr lang="en-US" sz="3200" dirty="0" smtClean="0"/>
              <a:t> atoms O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4495799"/>
            <a:ext cx="2552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 atoms O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417641"/>
            <a:ext cx="20247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F.U. </a:t>
            </a:r>
            <a:r>
              <a:rPr lang="en-US" sz="2400" dirty="0"/>
              <a:t>Al</a:t>
            </a:r>
            <a:r>
              <a:rPr lang="en-US" sz="2400" baseline="-25000" dirty="0"/>
              <a:t>2</a:t>
            </a:r>
            <a:r>
              <a:rPr lang="en-US" sz="2400" dirty="0"/>
              <a:t>(SO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5203686"/>
            <a:ext cx="32142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9654" y="4849743"/>
            <a:ext cx="595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20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8) How many formula units of hydrochloric acid are present in a 75.0mL solution if it has a concentration of 0.258M?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50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37550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75.0mL </a:t>
            </a:r>
            <a:r>
              <a:rPr lang="en-US" sz="2800" dirty="0" err="1" smtClean="0"/>
              <a:t>HCl</a:t>
            </a:r>
            <a:r>
              <a:rPr lang="en-US" sz="2800" dirty="0" smtClean="0"/>
              <a:t> Soln.</a:t>
            </a: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3084454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3352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66109" y="273051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1" y="2377082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1L </a:t>
            </a:r>
            <a:r>
              <a:rPr lang="en-US" sz="2800" dirty="0" err="1"/>
              <a:t>HCl</a:t>
            </a:r>
            <a:r>
              <a:rPr lang="en-US" sz="2800" dirty="0"/>
              <a:t> Soln.</a:t>
            </a:r>
          </a:p>
          <a:p>
            <a:endParaRPr lang="en-US" sz="2800" dirty="0"/>
          </a:p>
          <a:p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75709" y="3084968"/>
            <a:ext cx="2258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18510" y="3338945"/>
            <a:ext cx="347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1000mL </a:t>
            </a:r>
            <a:r>
              <a:rPr lang="en-US" sz="2800" dirty="0" err="1"/>
              <a:t>HCl</a:t>
            </a:r>
            <a:r>
              <a:rPr lang="en-US" sz="2800" dirty="0"/>
              <a:t> Soln.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270396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08963" y="2388711"/>
            <a:ext cx="3144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22818" y="3084968"/>
            <a:ext cx="29925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23264" y="3338945"/>
            <a:ext cx="3273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1L </a:t>
            </a:r>
            <a:r>
              <a:rPr lang="en-US" sz="2800" dirty="0" err="1"/>
              <a:t>HCl</a:t>
            </a:r>
            <a:r>
              <a:rPr lang="en-US" sz="2800" dirty="0"/>
              <a:t> Soln.</a:t>
            </a:r>
          </a:p>
          <a:p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278582" y="5105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1.16x10</a:t>
            </a:r>
            <a:r>
              <a:rPr lang="en-US" sz="3200" baseline="30000" dirty="0" smtClean="0"/>
              <a:t>22</a:t>
            </a:r>
            <a:r>
              <a:rPr lang="en-US" sz="3200" dirty="0" smtClean="0"/>
              <a:t> F.U. </a:t>
            </a:r>
            <a:r>
              <a:rPr lang="en-US" sz="3200" dirty="0" err="1" smtClean="0"/>
              <a:t>HCl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88182" y="2331256"/>
            <a:ext cx="3027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0.258moles </a:t>
            </a:r>
            <a:r>
              <a:rPr lang="en-US" sz="3200" dirty="0" err="1" smtClean="0"/>
              <a:t>HCl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417641"/>
            <a:ext cx="15359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mole </a:t>
            </a:r>
            <a:r>
              <a:rPr lang="en-US" sz="2400" dirty="0" err="1"/>
              <a:t>HCl</a:t>
            </a:r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5203686"/>
            <a:ext cx="32142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9654" y="4849743"/>
            <a:ext cx="595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962891" y="4529882"/>
            <a:ext cx="3619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6.02x10</a:t>
            </a:r>
            <a:r>
              <a:rPr lang="en-US" sz="2400" baseline="30000" dirty="0">
                <a:solidFill>
                  <a:prstClr val="black"/>
                </a:solidFill>
              </a:rPr>
              <a:t>23</a:t>
            </a:r>
            <a:r>
              <a:rPr lang="en-US" sz="2400" dirty="0">
                <a:solidFill>
                  <a:prstClr val="black"/>
                </a:solidFill>
              </a:rPr>
              <a:t>F.U. </a:t>
            </a:r>
            <a:r>
              <a:rPr lang="en-US" sz="2400" dirty="0" err="1" smtClean="0">
                <a:solidFill>
                  <a:prstClr val="black"/>
                </a:solidFill>
              </a:rPr>
              <a:t>HCl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9) What is the length of a copper wire (cylinder) that has a diameter of 0.0200cm and contains 4.91x10</a:t>
            </a:r>
            <a:r>
              <a:rPr lang="en-US" sz="5400" baseline="30000" dirty="0" smtClean="0"/>
              <a:t>22</a:t>
            </a:r>
            <a:r>
              <a:rPr lang="en-US" sz="5400" dirty="0" smtClean="0"/>
              <a:t> copper atoms?  </a:t>
            </a:r>
            <a:r>
              <a:rPr lang="en-US" sz="5400" dirty="0" err="1" smtClean="0"/>
              <a:t>V</a:t>
            </a:r>
            <a:r>
              <a:rPr lang="en-US" sz="5400" baseline="-25000" dirty="0" err="1" smtClean="0"/>
              <a:t>cyl</a:t>
            </a:r>
            <a:r>
              <a:rPr lang="en-US" sz="5400" dirty="0" smtClean="0"/>
              <a:t>=</a:t>
            </a:r>
            <a:r>
              <a:rPr lang="el-GR" sz="5400" dirty="0" smtClean="0"/>
              <a:t>π</a:t>
            </a:r>
            <a:r>
              <a:rPr lang="en-US" sz="5400" dirty="0" smtClean="0"/>
              <a:t>r</a:t>
            </a:r>
            <a:r>
              <a:rPr lang="en-US" sz="5400" baseline="30000" dirty="0" smtClean="0"/>
              <a:t>2</a:t>
            </a:r>
            <a:r>
              <a:rPr lang="en-US" sz="5400" dirty="0" smtClean="0"/>
              <a:t>h, </a:t>
            </a:r>
            <a:r>
              <a:rPr lang="en-US" sz="5400" dirty="0" err="1" smtClean="0"/>
              <a:t>D</a:t>
            </a:r>
            <a:r>
              <a:rPr lang="en-US" sz="5400" baseline="-25000" dirty="0" err="1" smtClean="0"/>
              <a:t>cu</a:t>
            </a:r>
            <a:r>
              <a:rPr lang="en-US" sz="5400" dirty="0" smtClean="0"/>
              <a:t> = 8.96g/mL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35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4.91x10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atoms Cu</a:t>
            </a: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1037656"/>
            <a:ext cx="2410692" cy="189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43000" y="1143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144982" y="55720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1" y="504486"/>
            <a:ext cx="228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63.55g Cu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678381" y="1037656"/>
            <a:ext cx="2258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3000" y="2280989"/>
            <a:ext cx="347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Cu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1" y="533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08963" y="2388711"/>
            <a:ext cx="3144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650181" y="991497"/>
            <a:ext cx="201929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8363" y="3124200"/>
            <a:ext cx="3273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8.96g Cu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26079" y="2542599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0.5785 cm</a:t>
            </a:r>
            <a:r>
              <a:rPr lang="en-US" sz="3200" baseline="30000" dirty="0" smtClean="0"/>
              <a:t>3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54259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1799" y="1169135"/>
            <a:ext cx="188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 Cu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678381" y="533400"/>
            <a:ext cx="24037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mole Cu</a:t>
            </a:r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2949406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2741" y="2515542"/>
            <a:ext cx="595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524250" y="1292245"/>
            <a:ext cx="2571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6.02x10</a:t>
            </a:r>
            <a:r>
              <a:rPr lang="en-US" sz="2400" baseline="30000" dirty="0" smtClean="0">
                <a:solidFill>
                  <a:prstClr val="black"/>
                </a:solidFill>
              </a:rPr>
              <a:t>23</a:t>
            </a:r>
            <a:r>
              <a:rPr lang="en-US" sz="2400" dirty="0" smtClean="0">
                <a:solidFill>
                  <a:prstClr val="black"/>
                </a:solidFill>
              </a:rPr>
              <a:t>atoms Cu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4267200"/>
            <a:ext cx="2410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baseline="-25000" dirty="0" err="1"/>
              <a:t>cyl</a:t>
            </a:r>
            <a:r>
              <a:rPr lang="en-US" sz="3200" dirty="0"/>
              <a:t>=</a:t>
            </a:r>
            <a:r>
              <a:rPr lang="el-GR" sz="3200" dirty="0"/>
              <a:t>π</a:t>
            </a:r>
            <a:r>
              <a:rPr lang="en-US" sz="3200" dirty="0"/>
              <a:t>r</a:t>
            </a:r>
            <a:r>
              <a:rPr lang="en-US" sz="3200" baseline="30000" dirty="0"/>
              <a:t>2</a:t>
            </a:r>
            <a:r>
              <a:rPr lang="en-US" sz="3200" dirty="0"/>
              <a:t>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47110" y="4267199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0.5785cm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 3.14(0.0100cm)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95500" y="5257800"/>
            <a:ext cx="3494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</a:t>
            </a:r>
            <a:r>
              <a:rPr lang="en-US" sz="3600" dirty="0" smtClean="0"/>
              <a:t> = 1840cm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81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en-US" dirty="0"/>
              <a:t>4.57 mole </a:t>
            </a:r>
            <a:r>
              <a:rPr lang="en-US" dirty="0" smtClean="0"/>
              <a:t>water</a:t>
            </a:r>
          </a:p>
          <a:p>
            <a:r>
              <a:rPr lang="en-US" dirty="0" smtClean="0"/>
              <a:t>2) </a:t>
            </a:r>
            <a:r>
              <a:rPr lang="en-US" dirty="0"/>
              <a:t>12.3g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/>
              <a:t>11.89L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/>
              <a:t>3.36x10</a:t>
            </a:r>
            <a:r>
              <a:rPr lang="en-US" baseline="30000" dirty="0"/>
              <a:t>24</a:t>
            </a:r>
            <a:r>
              <a:rPr lang="en-US" dirty="0"/>
              <a:t> F.U. </a:t>
            </a: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5) </a:t>
            </a:r>
            <a:r>
              <a:rPr lang="en-US" dirty="0"/>
              <a:t>1.58x10</a:t>
            </a:r>
            <a:r>
              <a:rPr lang="en-US" baseline="30000" dirty="0"/>
              <a:t>23</a:t>
            </a:r>
            <a:r>
              <a:rPr lang="en-US" dirty="0"/>
              <a:t> </a:t>
            </a:r>
            <a:r>
              <a:rPr lang="en-US" dirty="0" smtClean="0"/>
              <a:t>atoms</a:t>
            </a:r>
          </a:p>
          <a:p>
            <a:r>
              <a:rPr lang="en-US" dirty="0" smtClean="0"/>
              <a:t>6) </a:t>
            </a:r>
            <a:r>
              <a:rPr lang="en-US" dirty="0"/>
              <a:t>6.0x10</a:t>
            </a:r>
            <a:r>
              <a:rPr lang="en-US" baseline="30000" dirty="0"/>
              <a:t>-12</a:t>
            </a:r>
            <a:r>
              <a:rPr lang="en-US" dirty="0"/>
              <a:t>L </a:t>
            </a:r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7) </a:t>
            </a:r>
            <a:r>
              <a:rPr lang="en-US" dirty="0"/>
              <a:t>1.136x10</a:t>
            </a:r>
            <a:r>
              <a:rPr lang="en-US" baseline="30000" dirty="0"/>
              <a:t>24</a:t>
            </a:r>
            <a:r>
              <a:rPr lang="en-US" dirty="0"/>
              <a:t> atoms </a:t>
            </a:r>
            <a:r>
              <a:rPr lang="en-US" dirty="0" smtClean="0"/>
              <a:t>O</a:t>
            </a:r>
          </a:p>
          <a:p>
            <a:r>
              <a:rPr lang="en-US" dirty="0" smtClean="0"/>
              <a:t>8) </a:t>
            </a:r>
            <a:r>
              <a:rPr lang="en-US" dirty="0"/>
              <a:t>1.16x10</a:t>
            </a:r>
            <a:r>
              <a:rPr lang="en-US" baseline="30000" dirty="0"/>
              <a:t>22</a:t>
            </a:r>
            <a:r>
              <a:rPr lang="en-US" dirty="0"/>
              <a:t> F.U.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9) 1840cm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7526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82.3g water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2522041"/>
            <a:ext cx="312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28194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2158616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267200" y="2522555"/>
            <a:ext cx="312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7200" y="1760041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1mole water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28194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18.02g water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2144761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5950" y="4388684"/>
            <a:ext cx="476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4.57 mole water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95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2) How many grams of oxygen are in a sample of gas that has a volume of 8.61L at STP?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363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8.61L 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3084454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3352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66109" y="273051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075709" y="2377082"/>
            <a:ext cx="2258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mole 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75709" y="3084968"/>
            <a:ext cx="2258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75709" y="3352800"/>
            <a:ext cx="2639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22.4L 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70396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22818" y="2343098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32g 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22818" y="3084968"/>
            <a:ext cx="16971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3352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mole 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8001000" y="2819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4495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12.3g 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19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6781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3) How many liters of gas are contained in a sample that is made up of 42.48g of sulfur trioxide at STP?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056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627" y="2362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42.48g SO</a:t>
            </a:r>
            <a:r>
              <a:rPr lang="en-US" sz="4000" baseline="-25000" dirty="0"/>
              <a:t>3</a:t>
            </a:r>
            <a:endParaRPr lang="en-US" sz="4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3084454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3352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66109" y="273051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075709" y="2377082"/>
            <a:ext cx="2715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mole SO</a:t>
            </a:r>
            <a:r>
              <a:rPr lang="en-US" sz="4000" baseline="-25000" dirty="0"/>
              <a:t>3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75709" y="3084968"/>
            <a:ext cx="2258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75709" y="3352800"/>
            <a:ext cx="2639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80.06g SO</a:t>
            </a:r>
            <a:r>
              <a:rPr lang="en-US" sz="4000" baseline="-25000" dirty="0"/>
              <a:t>3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70396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22818" y="2343098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22.4L SO</a:t>
            </a:r>
            <a:r>
              <a:rPr lang="en-US" sz="4000" baseline="-25000" dirty="0"/>
              <a:t>3</a:t>
            </a:r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22818" y="3084968"/>
            <a:ext cx="16971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3352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mole SO</a:t>
            </a:r>
            <a:r>
              <a:rPr lang="en-US" sz="4000" baseline="-25000" dirty="0"/>
              <a:t>3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8001000" y="2819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4495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11.89L SO</a:t>
            </a:r>
            <a:r>
              <a:rPr lang="en-US" sz="4000" baseline="-25000" dirty="0"/>
              <a:t>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39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4) How many formula units are present in a Iron (III) oxide sample that contains 1.68x10</a:t>
            </a:r>
            <a:r>
              <a:rPr lang="en-US" sz="5400" baseline="30000" dirty="0" smtClean="0"/>
              <a:t>25</a:t>
            </a:r>
            <a:r>
              <a:rPr lang="en-US" sz="5400" dirty="0" smtClean="0"/>
              <a:t> atoms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893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526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1.68x10</a:t>
            </a:r>
            <a:r>
              <a:rPr lang="en-US" sz="4000" baseline="30000" dirty="0" smtClean="0"/>
              <a:t>25</a:t>
            </a:r>
            <a:r>
              <a:rPr lang="en-US" sz="4000" dirty="0" smtClean="0"/>
              <a:t> atoms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2522041"/>
            <a:ext cx="312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28194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2158616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267200" y="2522555"/>
            <a:ext cx="312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7200" y="1760041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F.U. Fe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3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2819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 atoms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2144761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47900" y="4191000"/>
            <a:ext cx="476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3.36x10</a:t>
            </a:r>
            <a:r>
              <a:rPr lang="en-US" sz="4400" baseline="30000" dirty="0" smtClean="0"/>
              <a:t>24</a:t>
            </a:r>
            <a:r>
              <a:rPr lang="en-US" sz="4400" dirty="0" smtClean="0"/>
              <a:t> F.U. Fe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05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5) How many atoms are present in a sample containing 1.96g of ammonium phosphate?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808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446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</vt:vector>
  </TitlesOfParts>
  <Company>SASD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SASD User</dc:creator>
  <cp:lastModifiedBy>SASD User</cp:lastModifiedBy>
  <cp:revision>19</cp:revision>
  <cp:lastPrinted>2014-03-06T16:27:48Z</cp:lastPrinted>
  <dcterms:created xsi:type="dcterms:W3CDTF">2014-03-04T15:19:22Z</dcterms:created>
  <dcterms:modified xsi:type="dcterms:W3CDTF">2015-10-05T11:29:00Z</dcterms:modified>
</cp:coreProperties>
</file>