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58" r:id="rId4"/>
    <p:sldId id="273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9" r:id="rId17"/>
    <p:sldId id="280" r:id="rId18"/>
    <p:sldId id="272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57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19508-464C-4FAB-BF12-E0D2F2A64E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5DCE5-A30B-46A8-884B-C64EA470D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314B97-33FD-4593-9866-7D8CCC98767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D0CE0-6548-414E-81EF-B6ECDCAE559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Chapter 19, Unnumbered Figure 3, Page 818 </a:t>
            </a:r>
          </a:p>
          <a:p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ECDBD5-3F4D-4393-959D-D56F10064142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A96C34-B821-4A1B-90BB-91E5DB8DEBC3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3EF0F9-C682-428A-80B9-B768ED1AB20F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sym typeface="Symbol" pitchFamily="18" charset="2"/>
              </a:rPr>
              <a:t>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E4C6FF-23C3-4729-AC86-0C1E98E7C152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D205A-5CA6-4C94-AE3D-725AB6D25C5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Figure 19.9 </a:t>
            </a:r>
            <a:r>
              <a:rPr lang="en-US" altLang="en-US"/>
              <a:t>Entropy and the phases of water</a:t>
            </a:r>
          </a:p>
          <a:p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6EABED-890F-472F-99E6-B5F5261B122B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A40BA-3FD5-425A-B2BC-5849A0669ED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Figure 19.10 </a:t>
            </a:r>
            <a:r>
              <a:rPr lang="en-US" altLang="en-US"/>
              <a:t>Entropy changes when an ionic solid dissolves in water.</a:t>
            </a:r>
          </a:p>
          <a:p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78942-145E-40A8-9BDF-798770FC8E1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Figure 19.11 </a:t>
            </a:r>
            <a:r>
              <a:rPr lang="en-US" altLang="en-US"/>
              <a:t>Entropy decreases when NO(</a:t>
            </a:r>
            <a:r>
              <a:rPr lang="en-US" altLang="en-US" i="1"/>
              <a:t>g</a:t>
            </a:r>
            <a:r>
              <a:rPr lang="en-US" altLang="en-US"/>
              <a:t>) is oxidized by O</a:t>
            </a:r>
            <a:r>
              <a:rPr lang="en-US" altLang="en-US" baseline="-25000"/>
              <a:t>2</a:t>
            </a:r>
            <a:r>
              <a:rPr lang="en-US" altLang="en-US"/>
              <a:t>(</a:t>
            </a:r>
            <a:r>
              <a:rPr lang="en-US" altLang="en-US" i="1"/>
              <a:t>g</a:t>
            </a:r>
            <a:r>
              <a:rPr lang="en-US" altLang="en-US"/>
              <a:t>) to NO</a:t>
            </a:r>
            <a:r>
              <a:rPr lang="en-US" altLang="en-US" baseline="-25000"/>
              <a:t>2</a:t>
            </a:r>
            <a:r>
              <a:rPr lang="en-US" altLang="en-US"/>
              <a:t>(</a:t>
            </a:r>
            <a:r>
              <a:rPr lang="en-US" altLang="en-US" i="1"/>
              <a:t>g</a:t>
            </a:r>
            <a:r>
              <a:rPr lang="en-US" altLang="en-US"/>
              <a:t>).</a:t>
            </a:r>
          </a:p>
          <a:p>
            <a:r>
              <a:rPr lang="en-US" alt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C5E7C0-E240-41F6-B28C-C1C566085D3D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5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0B55-4D61-4BF1-BD1A-4BD30F87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D605-758E-41BE-981E-32A4EBD74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5F43-A728-410F-A37B-F01B96335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79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503B-14A6-4D3B-A97E-86221E995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3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1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1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0C992-BC46-4D64-9F91-0ECA9BD5F74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0B0D-9F90-470C-BF8A-ADBBA76B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7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Thermodynamics Follow-up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Coffee Cup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Explain on a molecular level how a hot cup of coffee cools to room temperature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12255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3429000"/>
            <a:ext cx="774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What is the possibility of this whole process going in reverse?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780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But it is possible!  Next time your coffee is cold, just wait for </a:t>
            </a:r>
          </a:p>
          <a:p>
            <a:pPr eaLnBrk="1" hangingPunct="1"/>
            <a:r>
              <a:rPr lang="en-US" altLang="en-US"/>
              <a:t>it to get hot.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0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 advAuto="3000"/>
      <p:bldP spid="37893" grpId="0" autoUpdateAnimBg="0"/>
      <p:bldP spid="378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 on the Molecular Scale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r>
              <a:rPr lang="en-US" altLang="en-US" sz="2800" smtClean="0"/>
              <a:t>Ludwig Boltzmann described the concept of entropy on the molecular level.</a:t>
            </a:r>
          </a:p>
          <a:p>
            <a:r>
              <a:rPr lang="en-US" altLang="en-US" sz="2800" smtClean="0"/>
              <a:t>Temperature is a measure of the average kinetic energy of the molecules in a sample.</a:t>
            </a:r>
          </a:p>
        </p:txBody>
      </p:sp>
      <p:pic>
        <p:nvPicPr>
          <p:cNvPr id="22532" name="Picture 4" descr="19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"/>
          <a:stretch>
            <a:fillRect/>
          </a:stretch>
        </p:blipFill>
        <p:spPr>
          <a:xfrm>
            <a:off x="2819400" y="3810000"/>
            <a:ext cx="3505200" cy="2916238"/>
          </a:xfrm>
        </p:spPr>
      </p:pic>
    </p:spTree>
    <p:extLst>
      <p:ext uri="{BB962C8B-B14F-4D97-AF65-F5344CB8AC3E}">
        <p14:creationId xmlns:p14="http://schemas.microsoft.com/office/powerpoint/2010/main" val="551848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 on the Molecular Scale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2743200"/>
          </a:xfrm>
        </p:spPr>
        <p:txBody>
          <a:bodyPr>
            <a:normAutofit lnSpcReduction="10000"/>
          </a:bodyPr>
          <a:lstStyle/>
          <a:p>
            <a:r>
              <a:rPr lang="en-US" altLang="en-US" sz="2800" smtClean="0"/>
              <a:t>Molecules exhibit several types of motion:</a:t>
            </a:r>
          </a:p>
          <a:p>
            <a:pPr lvl="1"/>
            <a:r>
              <a:rPr lang="en-US" altLang="en-US" sz="2400" smtClean="0"/>
              <a:t>Translational:  Movement of the entire molecule from one place to another.</a:t>
            </a:r>
          </a:p>
          <a:p>
            <a:pPr lvl="1"/>
            <a:r>
              <a:rPr lang="en-US" altLang="en-US" sz="2400" smtClean="0"/>
              <a:t>Vibrational:  Periodic motion of atoms within a molecule.</a:t>
            </a:r>
          </a:p>
          <a:p>
            <a:pPr lvl="1"/>
            <a:r>
              <a:rPr lang="en-US" altLang="en-US" sz="2400" smtClean="0"/>
              <a:t>Rotational:  Rotation of the molecule on about an axis or rotation about </a:t>
            </a:r>
            <a:r>
              <a:rPr lang="en-US" altLang="en-US" sz="2400" i="1" smtClean="0">
                <a:latin typeface="Symbol" pitchFamily="18" charset="2"/>
                <a:sym typeface="Symbol" pitchFamily="18" charset="2"/>
              </a:rPr>
              <a:t></a:t>
            </a:r>
            <a:r>
              <a:rPr lang="en-US" altLang="en-US" sz="2400" smtClean="0"/>
              <a:t> bonds.</a:t>
            </a:r>
          </a:p>
          <a:p>
            <a:pPr lvl="1"/>
            <a:r>
              <a:rPr lang="en-US" altLang="en-US" sz="2400" smtClean="0"/>
              <a:t>All of these are considered </a:t>
            </a:r>
            <a:r>
              <a:rPr lang="en-US" altLang="en-US" sz="2400" b="1" smtClean="0"/>
              <a:t>microstates</a:t>
            </a:r>
            <a:r>
              <a:rPr lang="en-US" altLang="en-US" sz="2400" smtClean="0"/>
              <a:t> of a system.</a:t>
            </a:r>
          </a:p>
        </p:txBody>
      </p:sp>
      <p:pic>
        <p:nvPicPr>
          <p:cNvPr id="23556" name="Picture 4" descr="19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8"/>
          <a:stretch>
            <a:fillRect/>
          </a:stretch>
        </p:blipFill>
        <p:spPr>
          <a:xfrm>
            <a:off x="157163" y="4648200"/>
            <a:ext cx="8829675" cy="1828800"/>
          </a:xfrm>
          <a:noFill/>
        </p:spPr>
      </p:pic>
    </p:spTree>
    <p:extLst>
      <p:ext uri="{BB962C8B-B14F-4D97-AF65-F5344CB8AC3E}">
        <p14:creationId xmlns:p14="http://schemas.microsoft.com/office/powerpoint/2010/main" val="2141248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 on the Molecular Scale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839200" cy="2743200"/>
          </a:xfrm>
        </p:spPr>
        <p:txBody>
          <a:bodyPr/>
          <a:lstStyle/>
          <a:p>
            <a:r>
              <a:rPr lang="en-US" altLang="en-US" sz="2800" smtClean="0"/>
              <a:t>Each molecule has a specific number of microstates, </a:t>
            </a:r>
            <a:r>
              <a:rPr lang="en-US" altLang="en-US" sz="2800" i="1" smtClean="0"/>
              <a:t>W</a:t>
            </a:r>
            <a:r>
              <a:rPr lang="en-US" altLang="en-US" sz="2800" smtClean="0"/>
              <a:t>, associated with it.</a:t>
            </a:r>
          </a:p>
          <a:p>
            <a:r>
              <a:rPr lang="en-US" altLang="en-US" sz="2800" smtClean="0"/>
              <a:t>Entropy is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2800" i="1" smtClean="0"/>
              <a:t>S</a:t>
            </a:r>
            <a:r>
              <a:rPr lang="en-US" altLang="en-US" sz="2800" smtClean="0"/>
              <a:t> = </a:t>
            </a:r>
            <a:r>
              <a:rPr lang="en-US" altLang="en-US" sz="2800" i="1" smtClean="0"/>
              <a:t>k</a:t>
            </a:r>
            <a:r>
              <a:rPr lang="en-US" altLang="en-US" sz="2800" smtClean="0"/>
              <a:t> ln</a:t>
            </a:r>
            <a:r>
              <a:rPr lang="en-US" altLang="en-US" sz="2800" i="1" smtClean="0"/>
              <a:t>W</a:t>
            </a:r>
            <a:endParaRPr lang="en-US" altLang="en-US" sz="2800" smtClean="0">
              <a:solidFill>
                <a:srgbClr val="00197D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en-US" sz="2800" smtClean="0"/>
              <a:t>	where </a:t>
            </a:r>
            <a:r>
              <a:rPr lang="en-US" altLang="en-US" sz="2800" i="1" smtClean="0"/>
              <a:t>k</a:t>
            </a:r>
            <a:r>
              <a:rPr lang="en-US" altLang="en-US" sz="2800" smtClean="0"/>
              <a:t> is the Boltzmann constant, 1.38 </a:t>
            </a:r>
            <a:r>
              <a:rPr lang="en-US" altLang="en-US" sz="2800" smtClean="0">
                <a:sym typeface="Symbol" pitchFamily="18" charset="2"/>
              </a:rPr>
              <a:t> 10</a:t>
            </a:r>
            <a:r>
              <a:rPr lang="en-US" altLang="en-US" sz="2800" baseline="30000" smtClean="0">
                <a:sym typeface="Symbol" pitchFamily="18" charset="2"/>
              </a:rPr>
              <a:t>23</a:t>
            </a:r>
            <a:r>
              <a:rPr lang="en-US" altLang="en-US" sz="2800" smtClean="0">
                <a:sym typeface="Symbol" pitchFamily="18" charset="2"/>
              </a:rPr>
              <a:t> J/K.</a:t>
            </a:r>
            <a:endParaRPr lang="en-US" altLang="en-US" sz="2800" smtClean="0"/>
          </a:p>
        </p:txBody>
      </p:sp>
      <p:pic>
        <p:nvPicPr>
          <p:cNvPr id="24580" name="Picture 4" descr="19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8"/>
          <a:stretch>
            <a:fillRect/>
          </a:stretch>
        </p:blipFill>
        <p:spPr>
          <a:xfrm>
            <a:off x="157163" y="4114800"/>
            <a:ext cx="8829675" cy="1828800"/>
          </a:xfrm>
          <a:noFill/>
        </p:spPr>
      </p:pic>
    </p:spTree>
    <p:extLst>
      <p:ext uri="{BB962C8B-B14F-4D97-AF65-F5344CB8AC3E}">
        <p14:creationId xmlns:p14="http://schemas.microsoft.com/office/powerpoint/2010/main" val="824503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19_09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876300"/>
            <a:ext cx="9050338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1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 on the Molecular Scale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981200"/>
            <a:ext cx="7772400" cy="2819400"/>
          </a:xfrm>
        </p:spPr>
        <p:txBody>
          <a:bodyPr/>
          <a:lstStyle/>
          <a:p>
            <a:pPr marL="344488" indent="-344488"/>
            <a:r>
              <a:rPr lang="en-US" altLang="en-US" smtClean="0"/>
              <a:t>The change in entropy for a process, then, is</a:t>
            </a:r>
          </a:p>
          <a:p>
            <a:pPr marL="344488" indent="-344488">
              <a:buFont typeface="Wingdings" pitchFamily="2" charset="2"/>
              <a:buNone/>
            </a:pPr>
            <a:r>
              <a:rPr lang="en-US" altLang="en-US" smtClean="0"/>
              <a:t>		</a:t>
            </a:r>
            <a:r>
              <a:rPr lang="en-US" altLang="en-US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i="1" smtClean="0"/>
              <a:t>S</a:t>
            </a:r>
            <a:r>
              <a:rPr lang="en-US" altLang="en-US" smtClean="0"/>
              <a:t> = </a:t>
            </a:r>
            <a:r>
              <a:rPr lang="en-US" altLang="en-US" i="1" smtClean="0"/>
              <a:t>k</a:t>
            </a:r>
            <a:r>
              <a:rPr lang="en-US" altLang="en-US" smtClean="0"/>
              <a:t> ln</a:t>
            </a:r>
            <a:r>
              <a:rPr lang="en-US" altLang="en-US" i="1" smtClean="0"/>
              <a:t>W</a:t>
            </a:r>
            <a:r>
              <a:rPr lang="en-US" altLang="en-US" baseline="-25000" smtClean="0"/>
              <a:t>final</a:t>
            </a:r>
            <a:r>
              <a:rPr lang="en-US" altLang="en-US" smtClean="0"/>
              <a:t> </a:t>
            </a:r>
            <a:r>
              <a:rPr lang="en-US" altLang="en-US" smtClean="0">
                <a:sym typeface="Symbol" pitchFamily="18" charset="2"/>
              </a:rPr>
              <a:t></a:t>
            </a:r>
            <a:r>
              <a:rPr lang="en-US" altLang="en-US" smtClean="0"/>
              <a:t> </a:t>
            </a:r>
            <a:r>
              <a:rPr lang="en-US" altLang="en-US" i="1" smtClean="0"/>
              <a:t>k</a:t>
            </a:r>
            <a:r>
              <a:rPr lang="en-US" altLang="en-US" smtClean="0"/>
              <a:t> ln</a:t>
            </a:r>
            <a:r>
              <a:rPr lang="en-US" altLang="en-US" i="1" smtClean="0"/>
              <a:t>W</a:t>
            </a:r>
            <a:r>
              <a:rPr lang="en-US" altLang="en-US" baseline="-25000" smtClean="0"/>
              <a:t>initial</a:t>
            </a:r>
            <a:endParaRPr lang="en-US" altLang="en-US" smtClean="0"/>
          </a:p>
          <a:p>
            <a:pPr marL="344488" indent="-344488">
              <a:buFont typeface="Wingdings" pitchFamily="2" charset="2"/>
              <a:buNone/>
            </a:pPr>
            <a:r>
              <a:rPr lang="en-US" altLang="en-US" smtClean="0"/>
              <a:t>	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962400"/>
            <a:ext cx="4111625" cy="1066800"/>
            <a:chOff x="432" y="2496"/>
            <a:chExt cx="2590" cy="672"/>
          </a:xfrm>
        </p:grpSpPr>
        <p:grpSp>
          <p:nvGrpSpPr>
            <p:cNvPr id="25606" name="Group 5"/>
            <p:cNvGrpSpPr>
              <a:grpSpLocks/>
            </p:cNvGrpSpPr>
            <p:nvPr/>
          </p:nvGrpSpPr>
          <p:grpSpPr bwMode="auto">
            <a:xfrm>
              <a:off x="2158" y="2496"/>
              <a:ext cx="864" cy="672"/>
              <a:chOff x="1408" y="3240"/>
              <a:chExt cx="864" cy="672"/>
            </a:xfrm>
          </p:grpSpPr>
          <p:sp>
            <p:nvSpPr>
              <p:cNvPr id="25608" name="Rectangle 6"/>
              <p:cNvSpPr>
                <a:spLocks noChangeArrowheads="1"/>
              </p:cNvSpPr>
              <p:nvPr/>
            </p:nvSpPr>
            <p:spPr bwMode="auto">
              <a:xfrm>
                <a:off x="1478" y="3240"/>
                <a:ext cx="739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200" i="1">
                    <a:solidFill>
                      <a:srgbClr val="C82E32"/>
                    </a:solidFill>
                    <a:ea typeface="ＭＳ Ｐゴシック" pitchFamily="34" charset="-128"/>
                  </a:rPr>
                  <a:t>W</a:t>
                </a:r>
                <a:r>
                  <a:rPr lang="en-US" altLang="en-US" sz="3200" baseline="-25000">
                    <a:solidFill>
                      <a:srgbClr val="C82E32"/>
                    </a:solidFill>
                    <a:ea typeface="ＭＳ Ｐゴシック" pitchFamily="34" charset="-128"/>
                  </a:rPr>
                  <a:t>final</a:t>
                </a:r>
                <a:endParaRPr lang="en-US" altLang="en-US" sz="3200">
                  <a:solidFill>
                    <a:srgbClr val="C82E32"/>
                  </a:solidFill>
                  <a:ea typeface="ＭＳ Ｐゴシック" pitchFamily="34" charset="-128"/>
                </a:endParaRPr>
              </a:p>
              <a:p>
                <a:pPr algn="ctr" eaLnBrk="1" hangingPunct="1"/>
                <a:r>
                  <a:rPr lang="en-US" altLang="en-US" sz="3200" i="1">
                    <a:solidFill>
                      <a:srgbClr val="C82E32"/>
                    </a:solidFill>
                    <a:ea typeface="ＭＳ Ｐゴシック" pitchFamily="34" charset="-128"/>
                  </a:rPr>
                  <a:t>W</a:t>
                </a:r>
                <a:r>
                  <a:rPr lang="en-US" altLang="en-US" sz="3200" baseline="-25000">
                    <a:solidFill>
                      <a:srgbClr val="C82E32"/>
                    </a:solidFill>
                    <a:ea typeface="ＭＳ Ｐゴシック" pitchFamily="34" charset="-128"/>
                  </a:rPr>
                  <a:t>initial</a:t>
                </a:r>
                <a:endParaRPr lang="en-US" altLang="en-US" sz="3200">
                  <a:solidFill>
                    <a:srgbClr val="C82E32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25609" name="Line 7"/>
              <p:cNvSpPr>
                <a:spLocks noChangeShapeType="1"/>
              </p:cNvSpPr>
              <p:nvPr/>
            </p:nvSpPr>
            <p:spPr bwMode="auto">
              <a:xfrm>
                <a:off x="1408" y="360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7" name="Rectangle 8"/>
            <p:cNvSpPr>
              <a:spLocks noChangeArrowheads="1"/>
            </p:cNvSpPr>
            <p:nvPr/>
          </p:nvSpPr>
          <p:spPr bwMode="auto">
            <a:xfrm>
              <a:off x="432" y="2650"/>
              <a:ext cx="17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bg1"/>
                  </a:solidFill>
                  <a:latin typeface="Symbol" pitchFamily="18" charset="2"/>
                  <a:ea typeface="ＭＳ Ｐゴシック" pitchFamily="34" charset="-128"/>
                  <a:sym typeface="Symbol" pitchFamily="18" charset="2"/>
                </a:rPr>
                <a:t>	</a:t>
              </a:r>
              <a:r>
                <a:rPr lang="en-US" altLang="en-US" sz="3200" i="1">
                  <a:solidFill>
                    <a:schemeClr val="bg1"/>
                  </a:solidFill>
                  <a:ea typeface="ＭＳ Ｐゴシック" pitchFamily="34" charset="-128"/>
                </a:rPr>
                <a:t>S</a:t>
              </a:r>
              <a:r>
                <a:rPr lang="en-US" altLang="en-US" sz="320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lang="en-US" altLang="en-US" sz="3200">
                  <a:solidFill>
                    <a:srgbClr val="C82E32"/>
                  </a:solidFill>
                  <a:ea typeface="ＭＳ Ｐゴシック" pitchFamily="34" charset="-128"/>
                </a:rPr>
                <a:t>= </a:t>
              </a:r>
              <a:r>
                <a:rPr lang="en-US" altLang="en-US" sz="3200" i="1">
                  <a:solidFill>
                    <a:srgbClr val="C82E32"/>
                  </a:solidFill>
                  <a:ea typeface="ＭＳ Ｐゴシック" pitchFamily="34" charset="-128"/>
                </a:rPr>
                <a:t>k</a:t>
              </a:r>
              <a:r>
                <a:rPr lang="en-US" altLang="en-US" sz="3200">
                  <a:solidFill>
                    <a:srgbClr val="C82E32"/>
                  </a:solidFill>
                  <a:ea typeface="ＭＳ Ｐゴシック" pitchFamily="34" charset="-128"/>
                </a:rPr>
                <a:t> ln</a:t>
              </a:r>
            </a:p>
          </p:txBody>
        </p:sp>
      </p:grpSp>
      <p:sp>
        <p:nvSpPr>
          <p:cNvPr id="507913" name="Rectangle 9"/>
          <p:cNvSpPr>
            <a:spLocks noChangeArrowheads="1"/>
          </p:cNvSpPr>
          <p:nvPr/>
        </p:nvSpPr>
        <p:spPr bwMode="auto">
          <a:xfrm>
            <a:off x="598488" y="5257800"/>
            <a:ext cx="73263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b="1">
                <a:solidFill>
                  <a:srgbClr val="C82E32"/>
                </a:solidFill>
                <a:ea typeface="ＭＳ Ｐゴシック" pitchFamily="34" charset="-128"/>
              </a:rPr>
              <a:t>Entropy increases with the number of microstates in the system.</a:t>
            </a:r>
          </a:p>
        </p:txBody>
      </p:sp>
    </p:spTree>
    <p:extLst>
      <p:ext uri="{BB962C8B-B14F-4D97-AF65-F5344CB8AC3E}">
        <p14:creationId xmlns:p14="http://schemas.microsoft.com/office/powerpoint/2010/main" val="2279797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/>
      <p:bldP spid="5079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19_10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4450"/>
            <a:ext cx="6626225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19_1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4450"/>
            <a:ext cx="6751638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7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Standard Entropies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21272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mtClean="0"/>
              <a:t>Larger and more complex molecules have greater entropies.</a:t>
            </a:r>
          </a:p>
        </p:txBody>
      </p:sp>
      <p:pic>
        <p:nvPicPr>
          <p:cNvPr id="26628" name="Picture 4" descr="19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8"/>
          <a:stretch>
            <a:fillRect/>
          </a:stretch>
        </p:blipFill>
        <p:spPr>
          <a:xfrm>
            <a:off x="989013" y="4114800"/>
            <a:ext cx="7165975" cy="2055813"/>
          </a:xfrm>
        </p:spPr>
      </p:pic>
    </p:spTree>
    <p:extLst>
      <p:ext uri="{BB962C8B-B14F-4D97-AF65-F5344CB8AC3E}">
        <p14:creationId xmlns:p14="http://schemas.microsoft.com/office/powerpoint/2010/main" val="306049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584825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Kinetic-molecular view</a:t>
            </a:r>
            <a:endParaRPr lang="en-US"/>
          </a:p>
          <a:p>
            <a:pPr>
              <a:lnSpc>
                <a:spcPct val="80000"/>
              </a:lnSpc>
              <a:defRPr/>
            </a:pPr>
            <a:r>
              <a:rPr lang="en-US"/>
              <a:t>	For an ideal gas at one atmosphere of pressure, as the temperature is lowered, the volume will be reduced.</a:t>
            </a:r>
          </a:p>
          <a:p>
            <a:pPr>
              <a:lnSpc>
                <a:spcPct val="80000"/>
              </a:lnSpc>
              <a:defRPr/>
            </a:pPr>
            <a:endParaRPr lang="en-US"/>
          </a:p>
          <a:p>
            <a:pPr>
              <a:lnSpc>
                <a:spcPct val="80000"/>
              </a:lnSpc>
              <a:defRPr/>
            </a:pPr>
            <a:r>
              <a:rPr lang="en-US"/>
              <a:t>	At 0 K, the molecules will have no energy of motion.</a:t>
            </a:r>
          </a:p>
          <a:p>
            <a:pPr>
              <a:lnSpc>
                <a:spcPct val="80000"/>
              </a:lnSpc>
              <a:defRPr/>
            </a:pPr>
            <a:endParaRPr lang="en-US"/>
          </a:p>
          <a:p>
            <a:pPr>
              <a:lnSpc>
                <a:spcPct val="80000"/>
              </a:lnSpc>
              <a:defRPr/>
            </a:pPr>
            <a:r>
              <a:rPr lang="en-US"/>
              <a:t>	There is only one possible arrangement for the molecules.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2281238"/>
            <a:ext cx="2316162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308725" y="5653088"/>
            <a:ext cx="2192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/>
              <a:t>Ideal gas at one </a:t>
            </a:r>
          </a:p>
          <a:p>
            <a:pPr algn="ctr" eaLnBrk="1" hangingPunct="1"/>
            <a:r>
              <a:rPr lang="en-US" altLang="en-US" sz="2000"/>
              <a:t>atm and 0 K.</a:t>
            </a:r>
          </a:p>
        </p:txBody>
      </p:sp>
    </p:spTree>
    <p:extLst>
      <p:ext uri="{BB962C8B-B14F-4D97-AF65-F5344CB8AC3E}">
        <p14:creationId xmlns:p14="http://schemas.microsoft.com/office/powerpoint/2010/main" val="141844559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181350" y="1443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20700"/>
          <a:stretch>
            <a:fillRect/>
          </a:stretch>
        </p:blipFill>
        <p:spPr bwMode="auto">
          <a:xfrm>
            <a:off x="1981200" y="1066800"/>
            <a:ext cx="483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70325" y="346075"/>
            <a:ext cx="2820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Kinetics</a:t>
            </a:r>
          </a:p>
          <a:p>
            <a:pPr eaLnBrk="1" hangingPunct="1"/>
            <a:r>
              <a:rPr lang="en-US" altLang="en-US"/>
              <a:t>The reaction pathway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276600" y="5943600"/>
            <a:ext cx="3317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Thermodynamics</a:t>
            </a:r>
          </a:p>
          <a:p>
            <a:pPr eaLnBrk="1" hangingPunct="1"/>
            <a:r>
              <a:rPr lang="en-US" altLang="en-US"/>
              <a:t> the initial and final states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H="1" flipV="1">
            <a:off x="3200400" y="3810000"/>
            <a:ext cx="10668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V="1">
            <a:off x="4495800" y="45720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4419600" y="7620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 and temperature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2276475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The entropy of an ideal gas at constant pressure increases with increasing temperature.</a:t>
            </a:r>
          </a:p>
          <a:p>
            <a:endParaRPr lang="en-US" altLang="en-US" smtClean="0"/>
          </a:p>
          <a:p>
            <a:r>
              <a:rPr lang="en-US" altLang="en-US" smtClean="0"/>
              <a:t>	This is because the volume increases.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3606800"/>
            <a:ext cx="4851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416175" y="611505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0 K           </a:t>
            </a:r>
            <a:r>
              <a:rPr lang="en-US" altLang="en-US" i="1"/>
              <a:t>T</a:t>
            </a:r>
            <a:r>
              <a:rPr lang="en-US" altLang="en-US" baseline="-25000"/>
              <a:t>1</a:t>
            </a:r>
            <a:r>
              <a:rPr lang="en-US" altLang="en-US"/>
              <a:t>           </a:t>
            </a:r>
            <a:r>
              <a:rPr lang="en-US" altLang="en-US" sz="1800"/>
              <a:t>  </a:t>
            </a:r>
            <a:r>
              <a:rPr lang="en-US" altLang="en-US" i="1"/>
              <a:t>T</a:t>
            </a:r>
            <a:r>
              <a:rPr lang="en-US" altLang="en-US" baseline="-25000"/>
              <a:t>2</a:t>
            </a:r>
            <a:r>
              <a:rPr lang="en-US" altLang="en-US"/>
              <a:t>           </a:t>
            </a:r>
            <a:r>
              <a:rPr lang="en-US" altLang="en-US" i="1"/>
              <a:t> T</a:t>
            </a:r>
            <a:r>
              <a:rPr lang="en-US" altLang="en-US" baseline="-25000"/>
              <a:t>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13662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250"/>
            <a:ext cx="6213475" cy="504825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Entropy and temperature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016000"/>
            <a:ext cx="6221413" cy="19224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mtClean="0"/>
              <a:t>There are other reasons for entropy to increase with increasing temperature.</a:t>
            </a:r>
          </a:p>
          <a:p>
            <a:endParaRPr lang="en-US" altLang="en-US" sz="1200" smtClean="0"/>
          </a:p>
          <a:p>
            <a:r>
              <a:rPr lang="en-US" altLang="en-US" smtClean="0"/>
              <a:t>	Increased temperature will result in a greater distribution of molecular speeds.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96925" y="3829050"/>
            <a:ext cx="6392863" cy="2836863"/>
            <a:chOff x="933" y="2274"/>
            <a:chExt cx="4017" cy="1936"/>
          </a:xfrm>
        </p:grpSpPr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4792" y="4049"/>
              <a:ext cx="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1262" y="2412"/>
              <a:ext cx="1153" cy="1479"/>
            </a:xfrm>
            <a:custGeom>
              <a:avLst/>
              <a:gdLst>
                <a:gd name="T0" fmla="*/ 1153 w 1153"/>
                <a:gd name="T1" fmla="*/ 1479 h 1479"/>
                <a:gd name="T2" fmla="*/ 1004 w 1153"/>
                <a:gd name="T3" fmla="*/ 1435 h 1479"/>
                <a:gd name="T4" fmla="*/ 792 w 1153"/>
                <a:gd name="T5" fmla="*/ 1355 h 1479"/>
                <a:gd name="T6" fmla="*/ 687 w 1153"/>
                <a:gd name="T7" fmla="*/ 1302 h 1479"/>
                <a:gd name="T8" fmla="*/ 599 w 1153"/>
                <a:gd name="T9" fmla="*/ 1232 h 1479"/>
                <a:gd name="T10" fmla="*/ 537 w 1153"/>
                <a:gd name="T11" fmla="*/ 1144 h 1479"/>
                <a:gd name="T12" fmla="*/ 502 w 1153"/>
                <a:gd name="T13" fmla="*/ 1047 h 1479"/>
                <a:gd name="T14" fmla="*/ 475 w 1153"/>
                <a:gd name="T15" fmla="*/ 906 h 1479"/>
                <a:gd name="T16" fmla="*/ 440 w 1153"/>
                <a:gd name="T17" fmla="*/ 730 h 1479"/>
                <a:gd name="T18" fmla="*/ 414 w 1153"/>
                <a:gd name="T19" fmla="*/ 510 h 1479"/>
                <a:gd name="T20" fmla="*/ 379 w 1153"/>
                <a:gd name="T21" fmla="*/ 255 h 1479"/>
                <a:gd name="T22" fmla="*/ 352 w 1153"/>
                <a:gd name="T23" fmla="*/ 132 h 1479"/>
                <a:gd name="T24" fmla="*/ 335 w 1153"/>
                <a:gd name="T25" fmla="*/ 44 h 1479"/>
                <a:gd name="T26" fmla="*/ 317 w 1153"/>
                <a:gd name="T27" fmla="*/ 0 h 1479"/>
                <a:gd name="T28" fmla="*/ 299 w 1153"/>
                <a:gd name="T29" fmla="*/ 0 h 1479"/>
                <a:gd name="T30" fmla="*/ 273 w 1153"/>
                <a:gd name="T31" fmla="*/ 26 h 1479"/>
                <a:gd name="T32" fmla="*/ 255 w 1153"/>
                <a:gd name="T33" fmla="*/ 105 h 1479"/>
                <a:gd name="T34" fmla="*/ 238 w 1153"/>
                <a:gd name="T35" fmla="*/ 211 h 1479"/>
                <a:gd name="T36" fmla="*/ 220 w 1153"/>
                <a:gd name="T37" fmla="*/ 369 h 1479"/>
                <a:gd name="T38" fmla="*/ 167 w 1153"/>
                <a:gd name="T39" fmla="*/ 686 h 1479"/>
                <a:gd name="T40" fmla="*/ 123 w 1153"/>
                <a:gd name="T41" fmla="*/ 986 h 1479"/>
                <a:gd name="T42" fmla="*/ 62 w 1153"/>
                <a:gd name="T43" fmla="*/ 1250 h 1479"/>
                <a:gd name="T44" fmla="*/ 0 w 1153"/>
                <a:gd name="T45" fmla="*/ 1479 h 14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53"/>
                <a:gd name="T70" fmla="*/ 0 h 1479"/>
                <a:gd name="T71" fmla="*/ 1153 w 1153"/>
                <a:gd name="T72" fmla="*/ 1479 h 14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53" h="1479">
                  <a:moveTo>
                    <a:pt x="1153" y="1479"/>
                  </a:moveTo>
                  <a:lnTo>
                    <a:pt x="1004" y="1435"/>
                  </a:lnTo>
                  <a:lnTo>
                    <a:pt x="792" y="1355"/>
                  </a:lnTo>
                  <a:lnTo>
                    <a:pt x="687" y="1302"/>
                  </a:lnTo>
                  <a:lnTo>
                    <a:pt x="599" y="1232"/>
                  </a:lnTo>
                  <a:lnTo>
                    <a:pt x="537" y="1144"/>
                  </a:lnTo>
                  <a:lnTo>
                    <a:pt x="502" y="1047"/>
                  </a:lnTo>
                  <a:lnTo>
                    <a:pt x="475" y="906"/>
                  </a:lnTo>
                  <a:lnTo>
                    <a:pt x="440" y="730"/>
                  </a:lnTo>
                  <a:lnTo>
                    <a:pt x="414" y="510"/>
                  </a:lnTo>
                  <a:lnTo>
                    <a:pt x="379" y="255"/>
                  </a:lnTo>
                  <a:lnTo>
                    <a:pt x="352" y="132"/>
                  </a:lnTo>
                  <a:lnTo>
                    <a:pt x="335" y="44"/>
                  </a:lnTo>
                  <a:lnTo>
                    <a:pt x="317" y="0"/>
                  </a:lnTo>
                  <a:lnTo>
                    <a:pt x="299" y="0"/>
                  </a:lnTo>
                  <a:lnTo>
                    <a:pt x="273" y="26"/>
                  </a:lnTo>
                  <a:lnTo>
                    <a:pt x="255" y="105"/>
                  </a:lnTo>
                  <a:lnTo>
                    <a:pt x="238" y="211"/>
                  </a:lnTo>
                  <a:lnTo>
                    <a:pt x="220" y="369"/>
                  </a:lnTo>
                  <a:lnTo>
                    <a:pt x="167" y="686"/>
                  </a:lnTo>
                  <a:lnTo>
                    <a:pt x="123" y="986"/>
                  </a:lnTo>
                  <a:lnTo>
                    <a:pt x="62" y="1250"/>
                  </a:lnTo>
                  <a:lnTo>
                    <a:pt x="0" y="1479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1280" y="2728"/>
              <a:ext cx="1892" cy="1171"/>
            </a:xfrm>
            <a:custGeom>
              <a:avLst/>
              <a:gdLst>
                <a:gd name="T0" fmla="*/ 1892 w 1892"/>
                <a:gd name="T1" fmla="*/ 1145 h 1171"/>
                <a:gd name="T2" fmla="*/ 1699 w 1892"/>
                <a:gd name="T3" fmla="*/ 1119 h 1171"/>
                <a:gd name="T4" fmla="*/ 1540 w 1892"/>
                <a:gd name="T5" fmla="*/ 1092 h 1171"/>
                <a:gd name="T6" fmla="*/ 1426 w 1892"/>
                <a:gd name="T7" fmla="*/ 1048 h 1171"/>
                <a:gd name="T8" fmla="*/ 1338 w 1892"/>
                <a:gd name="T9" fmla="*/ 1013 h 1171"/>
                <a:gd name="T10" fmla="*/ 1267 w 1892"/>
                <a:gd name="T11" fmla="*/ 951 h 1171"/>
                <a:gd name="T12" fmla="*/ 1188 w 1892"/>
                <a:gd name="T13" fmla="*/ 863 h 1171"/>
                <a:gd name="T14" fmla="*/ 1100 w 1892"/>
                <a:gd name="T15" fmla="*/ 758 h 1171"/>
                <a:gd name="T16" fmla="*/ 1003 w 1892"/>
                <a:gd name="T17" fmla="*/ 626 h 1171"/>
                <a:gd name="T18" fmla="*/ 827 w 1892"/>
                <a:gd name="T19" fmla="*/ 344 h 1171"/>
                <a:gd name="T20" fmla="*/ 704 w 1892"/>
                <a:gd name="T21" fmla="*/ 97 h 1171"/>
                <a:gd name="T22" fmla="*/ 669 w 1892"/>
                <a:gd name="T23" fmla="*/ 44 h 1171"/>
                <a:gd name="T24" fmla="*/ 642 w 1892"/>
                <a:gd name="T25" fmla="*/ 9 h 1171"/>
                <a:gd name="T26" fmla="*/ 616 w 1892"/>
                <a:gd name="T27" fmla="*/ 0 h 1171"/>
                <a:gd name="T28" fmla="*/ 589 w 1892"/>
                <a:gd name="T29" fmla="*/ 9 h 1171"/>
                <a:gd name="T30" fmla="*/ 563 w 1892"/>
                <a:gd name="T31" fmla="*/ 44 h 1171"/>
                <a:gd name="T32" fmla="*/ 537 w 1892"/>
                <a:gd name="T33" fmla="*/ 97 h 1171"/>
                <a:gd name="T34" fmla="*/ 510 w 1892"/>
                <a:gd name="T35" fmla="*/ 168 h 1171"/>
                <a:gd name="T36" fmla="*/ 484 w 1892"/>
                <a:gd name="T37" fmla="*/ 256 h 1171"/>
                <a:gd name="T38" fmla="*/ 405 w 1892"/>
                <a:gd name="T39" fmla="*/ 467 h 1171"/>
                <a:gd name="T40" fmla="*/ 299 w 1892"/>
                <a:gd name="T41" fmla="*/ 687 h 1171"/>
                <a:gd name="T42" fmla="*/ 167 w 1892"/>
                <a:gd name="T43" fmla="*/ 925 h 1171"/>
                <a:gd name="T44" fmla="*/ 0 w 1892"/>
                <a:gd name="T45" fmla="*/ 1171 h 11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2"/>
                <a:gd name="T70" fmla="*/ 0 h 1171"/>
                <a:gd name="T71" fmla="*/ 1892 w 1892"/>
                <a:gd name="T72" fmla="*/ 1171 h 11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2" h="1171">
                  <a:moveTo>
                    <a:pt x="1892" y="1145"/>
                  </a:moveTo>
                  <a:lnTo>
                    <a:pt x="1699" y="1119"/>
                  </a:lnTo>
                  <a:lnTo>
                    <a:pt x="1540" y="1092"/>
                  </a:lnTo>
                  <a:lnTo>
                    <a:pt x="1426" y="1048"/>
                  </a:lnTo>
                  <a:lnTo>
                    <a:pt x="1338" y="1013"/>
                  </a:lnTo>
                  <a:lnTo>
                    <a:pt x="1267" y="951"/>
                  </a:lnTo>
                  <a:lnTo>
                    <a:pt x="1188" y="863"/>
                  </a:lnTo>
                  <a:lnTo>
                    <a:pt x="1100" y="758"/>
                  </a:lnTo>
                  <a:lnTo>
                    <a:pt x="1003" y="626"/>
                  </a:lnTo>
                  <a:lnTo>
                    <a:pt x="827" y="344"/>
                  </a:lnTo>
                  <a:lnTo>
                    <a:pt x="704" y="97"/>
                  </a:lnTo>
                  <a:lnTo>
                    <a:pt x="669" y="44"/>
                  </a:lnTo>
                  <a:lnTo>
                    <a:pt x="642" y="9"/>
                  </a:lnTo>
                  <a:lnTo>
                    <a:pt x="616" y="0"/>
                  </a:lnTo>
                  <a:lnTo>
                    <a:pt x="589" y="9"/>
                  </a:lnTo>
                  <a:lnTo>
                    <a:pt x="563" y="44"/>
                  </a:lnTo>
                  <a:lnTo>
                    <a:pt x="537" y="97"/>
                  </a:lnTo>
                  <a:lnTo>
                    <a:pt x="510" y="168"/>
                  </a:lnTo>
                  <a:lnTo>
                    <a:pt x="484" y="256"/>
                  </a:lnTo>
                  <a:lnTo>
                    <a:pt x="405" y="467"/>
                  </a:lnTo>
                  <a:lnTo>
                    <a:pt x="299" y="687"/>
                  </a:lnTo>
                  <a:lnTo>
                    <a:pt x="167" y="925"/>
                  </a:lnTo>
                  <a:lnTo>
                    <a:pt x="0" y="1171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1262" y="3125"/>
              <a:ext cx="3037" cy="766"/>
            </a:xfrm>
            <a:custGeom>
              <a:avLst/>
              <a:gdLst>
                <a:gd name="T0" fmla="*/ 3037 w 3037"/>
                <a:gd name="T1" fmla="*/ 766 h 766"/>
                <a:gd name="T2" fmla="*/ 2747 w 3037"/>
                <a:gd name="T3" fmla="*/ 730 h 766"/>
                <a:gd name="T4" fmla="*/ 2518 w 3037"/>
                <a:gd name="T5" fmla="*/ 695 h 766"/>
                <a:gd name="T6" fmla="*/ 2350 w 3037"/>
                <a:gd name="T7" fmla="*/ 660 h 766"/>
                <a:gd name="T8" fmla="*/ 2254 w 3037"/>
                <a:gd name="T9" fmla="*/ 633 h 766"/>
                <a:gd name="T10" fmla="*/ 2113 w 3037"/>
                <a:gd name="T11" fmla="*/ 554 h 766"/>
                <a:gd name="T12" fmla="*/ 1981 w 3037"/>
                <a:gd name="T13" fmla="*/ 457 h 766"/>
                <a:gd name="T14" fmla="*/ 1910 w 3037"/>
                <a:gd name="T15" fmla="*/ 396 h 766"/>
                <a:gd name="T16" fmla="*/ 1831 w 3037"/>
                <a:gd name="T17" fmla="*/ 317 h 766"/>
                <a:gd name="T18" fmla="*/ 1743 w 3037"/>
                <a:gd name="T19" fmla="*/ 220 h 766"/>
                <a:gd name="T20" fmla="*/ 1637 w 3037"/>
                <a:gd name="T21" fmla="*/ 105 h 766"/>
                <a:gd name="T22" fmla="*/ 1585 w 3037"/>
                <a:gd name="T23" fmla="*/ 52 h 766"/>
                <a:gd name="T24" fmla="*/ 1523 w 3037"/>
                <a:gd name="T25" fmla="*/ 17 h 766"/>
                <a:gd name="T26" fmla="*/ 1470 w 3037"/>
                <a:gd name="T27" fmla="*/ 0 h 766"/>
                <a:gd name="T28" fmla="*/ 1409 w 3037"/>
                <a:gd name="T29" fmla="*/ 0 h 766"/>
                <a:gd name="T30" fmla="*/ 1347 w 3037"/>
                <a:gd name="T31" fmla="*/ 8 h 766"/>
                <a:gd name="T32" fmla="*/ 1285 w 3037"/>
                <a:gd name="T33" fmla="*/ 44 h 766"/>
                <a:gd name="T34" fmla="*/ 1224 w 3037"/>
                <a:gd name="T35" fmla="*/ 88 h 766"/>
                <a:gd name="T36" fmla="*/ 1162 w 3037"/>
                <a:gd name="T37" fmla="*/ 158 h 766"/>
                <a:gd name="T38" fmla="*/ 1083 w 3037"/>
                <a:gd name="T39" fmla="*/ 237 h 766"/>
                <a:gd name="T40" fmla="*/ 986 w 3037"/>
                <a:gd name="T41" fmla="*/ 308 h 766"/>
                <a:gd name="T42" fmla="*/ 872 w 3037"/>
                <a:gd name="T43" fmla="*/ 387 h 766"/>
                <a:gd name="T44" fmla="*/ 739 w 3037"/>
                <a:gd name="T45" fmla="*/ 457 h 766"/>
                <a:gd name="T46" fmla="*/ 581 w 3037"/>
                <a:gd name="T47" fmla="*/ 537 h 766"/>
                <a:gd name="T48" fmla="*/ 405 w 3037"/>
                <a:gd name="T49" fmla="*/ 616 h 766"/>
                <a:gd name="T50" fmla="*/ 211 w 3037"/>
                <a:gd name="T51" fmla="*/ 686 h 766"/>
                <a:gd name="T52" fmla="*/ 0 w 3037"/>
                <a:gd name="T53" fmla="*/ 766 h 76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37"/>
                <a:gd name="T82" fmla="*/ 0 h 766"/>
                <a:gd name="T83" fmla="*/ 3037 w 3037"/>
                <a:gd name="T84" fmla="*/ 766 h 76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37" h="766">
                  <a:moveTo>
                    <a:pt x="3037" y="766"/>
                  </a:moveTo>
                  <a:lnTo>
                    <a:pt x="2747" y="730"/>
                  </a:lnTo>
                  <a:lnTo>
                    <a:pt x="2518" y="695"/>
                  </a:lnTo>
                  <a:lnTo>
                    <a:pt x="2350" y="660"/>
                  </a:lnTo>
                  <a:lnTo>
                    <a:pt x="2254" y="633"/>
                  </a:lnTo>
                  <a:lnTo>
                    <a:pt x="2113" y="554"/>
                  </a:lnTo>
                  <a:lnTo>
                    <a:pt x="1981" y="457"/>
                  </a:lnTo>
                  <a:lnTo>
                    <a:pt x="1910" y="396"/>
                  </a:lnTo>
                  <a:lnTo>
                    <a:pt x="1831" y="317"/>
                  </a:lnTo>
                  <a:lnTo>
                    <a:pt x="1743" y="220"/>
                  </a:lnTo>
                  <a:lnTo>
                    <a:pt x="1637" y="105"/>
                  </a:lnTo>
                  <a:lnTo>
                    <a:pt x="1585" y="52"/>
                  </a:lnTo>
                  <a:lnTo>
                    <a:pt x="1523" y="17"/>
                  </a:lnTo>
                  <a:lnTo>
                    <a:pt x="1470" y="0"/>
                  </a:lnTo>
                  <a:lnTo>
                    <a:pt x="1409" y="0"/>
                  </a:lnTo>
                  <a:lnTo>
                    <a:pt x="1347" y="8"/>
                  </a:lnTo>
                  <a:lnTo>
                    <a:pt x="1285" y="44"/>
                  </a:lnTo>
                  <a:lnTo>
                    <a:pt x="1224" y="88"/>
                  </a:lnTo>
                  <a:lnTo>
                    <a:pt x="1162" y="158"/>
                  </a:lnTo>
                  <a:lnTo>
                    <a:pt x="1083" y="237"/>
                  </a:lnTo>
                  <a:lnTo>
                    <a:pt x="986" y="308"/>
                  </a:lnTo>
                  <a:lnTo>
                    <a:pt x="872" y="387"/>
                  </a:lnTo>
                  <a:lnTo>
                    <a:pt x="739" y="457"/>
                  </a:lnTo>
                  <a:lnTo>
                    <a:pt x="581" y="537"/>
                  </a:lnTo>
                  <a:lnTo>
                    <a:pt x="405" y="616"/>
                  </a:lnTo>
                  <a:lnTo>
                    <a:pt x="211" y="686"/>
                  </a:lnTo>
                  <a:lnTo>
                    <a:pt x="0" y="76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1253" y="2315"/>
              <a:ext cx="3381" cy="1576"/>
            </a:xfrm>
            <a:custGeom>
              <a:avLst/>
              <a:gdLst>
                <a:gd name="T0" fmla="*/ 3381 w 3381"/>
                <a:gd name="T1" fmla="*/ 1576 h 1576"/>
                <a:gd name="T2" fmla="*/ 0 w 3381"/>
                <a:gd name="T3" fmla="*/ 1576 h 1576"/>
                <a:gd name="T4" fmla="*/ 0 w 3381"/>
                <a:gd name="T5" fmla="*/ 0 h 1576"/>
                <a:gd name="T6" fmla="*/ 0 60000 65536"/>
                <a:gd name="T7" fmla="*/ 0 60000 65536"/>
                <a:gd name="T8" fmla="*/ 0 60000 65536"/>
                <a:gd name="T9" fmla="*/ 0 w 3381"/>
                <a:gd name="T10" fmla="*/ 0 h 1576"/>
                <a:gd name="T11" fmla="*/ 3381 w 3381"/>
                <a:gd name="T12" fmla="*/ 1576 h 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81" h="1576">
                  <a:moveTo>
                    <a:pt x="3381" y="1576"/>
                  </a:moveTo>
                  <a:lnTo>
                    <a:pt x="0" y="1576"/>
                  </a:lnTo>
                  <a:lnTo>
                    <a:pt x="0" y="0"/>
                  </a:lnTo>
                </a:path>
              </a:pathLst>
            </a:custGeom>
            <a:noFill/>
            <a:ln w="55563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505" y="3939"/>
              <a:ext cx="59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speed</a:t>
              </a: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 rot="-5400000">
              <a:off x="670" y="2950"/>
              <a:ext cx="77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/>
                <a:t>number</a:t>
              </a: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3030" y="3115"/>
              <a:ext cx="27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i="1"/>
                <a:t>T</a:t>
              </a:r>
              <a:r>
                <a:rPr lang="en-US" altLang="en-US" sz="2000" baseline="-25000"/>
                <a:t>3</a:t>
              </a:r>
              <a:endParaRPr lang="en-US" altLang="en-US" sz="2000"/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2002" y="2766"/>
              <a:ext cx="27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i="1"/>
                <a:t>T</a:t>
              </a:r>
              <a:r>
                <a:rPr lang="en-US" altLang="en-US" sz="2000" baseline="-25000"/>
                <a:t>2</a:t>
              </a:r>
              <a:endParaRPr lang="en-US" altLang="en-US" sz="2000"/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1541" y="2274"/>
              <a:ext cx="27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i="1"/>
                <a:t>T</a:t>
              </a:r>
              <a:r>
                <a:rPr lang="en-US" altLang="en-US" sz="2000" baseline="-25000"/>
                <a:t>1</a:t>
              </a:r>
              <a:endParaRPr lang="en-US" altLang="en-US" sz="2000"/>
            </a:p>
          </p:txBody>
        </p:sp>
        <p:sp>
          <p:nvSpPr>
            <p:cNvPr id="948239" name="Text Box 15"/>
            <p:cNvSpPr txBox="1">
              <a:spLocks noChangeArrowheads="1"/>
            </p:cNvSpPr>
            <p:nvPr/>
          </p:nvSpPr>
          <p:spPr bwMode="auto">
            <a:xfrm>
              <a:off x="3830" y="2921"/>
              <a:ext cx="1120" cy="31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/>
                <a:t>T</a:t>
              </a:r>
              <a:r>
                <a:rPr lang="en-US" baseline="-25000"/>
                <a:t>1</a:t>
              </a:r>
              <a:r>
                <a:rPr lang="en-US"/>
                <a:t> &lt; </a:t>
              </a:r>
              <a:r>
                <a:rPr lang="en-US" i="1"/>
                <a:t>T</a:t>
              </a:r>
              <a:r>
                <a:rPr lang="en-US" baseline="-25000"/>
                <a:t>2</a:t>
              </a:r>
              <a:r>
                <a:rPr lang="en-US"/>
                <a:t> &lt; </a:t>
              </a:r>
              <a:r>
                <a:rPr lang="en-US" i="1"/>
                <a:t>T</a:t>
              </a:r>
              <a:r>
                <a:rPr lang="en-US" baseline="-2500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72291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Entropy and temperature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600200"/>
            <a:ext cx="8221662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Increased temperature also results in more energy levels in atoms and molecules being occupied.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	For molecules, this means that they will be able to rotate and their bonds can vibrate.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	This further increases entropy.</a:t>
            </a:r>
          </a:p>
        </p:txBody>
      </p:sp>
    </p:spTree>
    <p:extLst>
      <p:ext uri="{BB962C8B-B14F-4D97-AF65-F5344CB8AC3E}">
        <p14:creationId xmlns:p14="http://schemas.microsoft.com/office/powerpoint/2010/main" val="209430584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19_Pg818_UnFigure_3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4450"/>
            <a:ext cx="6757988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3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How can we determine if a process is spontaneous?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>
                <a:sym typeface="Symbol" pitchFamily="18" charset="2"/>
              </a:rPr>
              <a:t>S</a:t>
            </a:r>
            <a:r>
              <a:rPr lang="en-US" altLang="en-US" baseline="-25000" smtClean="0">
                <a:sym typeface="Symbol" pitchFamily="18" charset="2"/>
              </a:rPr>
              <a:t>universe =  </a:t>
            </a:r>
            <a:r>
              <a:rPr lang="en-US" altLang="en-US" smtClean="0">
                <a:sym typeface="Symbol" pitchFamily="18" charset="2"/>
              </a:rPr>
              <a:t>S</a:t>
            </a:r>
            <a:r>
              <a:rPr lang="en-US" altLang="en-US" baseline="-25000" smtClean="0">
                <a:sym typeface="Symbol" pitchFamily="18" charset="2"/>
              </a:rPr>
              <a:t>system</a:t>
            </a:r>
            <a:r>
              <a:rPr lang="en-US" altLang="en-US" smtClean="0">
                <a:sym typeface="Symbol" pitchFamily="18" charset="2"/>
              </a:rPr>
              <a:t> + S</a:t>
            </a:r>
            <a:r>
              <a:rPr lang="en-US" altLang="en-US" baseline="-25000" smtClean="0">
                <a:sym typeface="Symbol" pitchFamily="18" charset="2"/>
              </a:rPr>
              <a:t>surroundings</a:t>
            </a:r>
            <a:r>
              <a:rPr lang="en-US" altLang="en-US" smtClean="0">
                <a:sym typeface="Symbol" pitchFamily="18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smtClean="0">
                <a:sym typeface="Symbol" pitchFamily="18" charset="2"/>
              </a:rPr>
              <a:t>The sign of S</a:t>
            </a:r>
            <a:r>
              <a:rPr lang="en-US" altLang="en-US" b="1" baseline="-25000" smtClean="0">
                <a:sym typeface="Symbol" pitchFamily="18" charset="2"/>
              </a:rPr>
              <a:t>surr </a:t>
            </a:r>
            <a:r>
              <a:rPr lang="en-US" altLang="en-US" b="1" smtClean="0">
                <a:sym typeface="Symbol" pitchFamily="18" charset="2"/>
              </a:rPr>
              <a:t>depends on direction of heat flow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mtClean="0">
                <a:sym typeface="Symbol" pitchFamily="18" charset="2"/>
              </a:rPr>
              <a:t>exothermic process adds energy to the universe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mtClean="0">
                <a:sym typeface="Symbol" pitchFamily="18" charset="2"/>
              </a:rPr>
              <a:t>The universe now has more random motion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mtClean="0">
                <a:sym typeface="Symbol" pitchFamily="18" charset="2"/>
              </a:rPr>
              <a:t>So the universe experiences an increase in entropy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>
                <a:sym typeface="Symbol" pitchFamily="18" charset="2"/>
              </a:rPr>
              <a:t>S</a:t>
            </a:r>
            <a:r>
              <a:rPr lang="en-US" altLang="en-US" baseline="-25000" smtClean="0">
                <a:sym typeface="Symbol" pitchFamily="18" charset="2"/>
              </a:rPr>
              <a:t>universe</a:t>
            </a:r>
            <a:r>
              <a:rPr lang="en-US" altLang="en-US" smtClean="0">
                <a:sym typeface="Symbol" pitchFamily="18" charset="2"/>
              </a:rPr>
              <a:t> &gt; 0 or positive.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21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ym typeface="Symbol" pitchFamily="18" charset="2"/>
              </a:rPr>
              <a:t>S</a:t>
            </a:r>
            <a:r>
              <a:rPr lang="en-US" altLang="en-US" baseline="-25000" smtClean="0">
                <a:sym typeface="Symbol" pitchFamily="18" charset="2"/>
              </a:rPr>
              <a:t>surrounding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smtClean="0">
                <a:sym typeface="Symbol" pitchFamily="18" charset="2"/>
              </a:rPr>
              <a:t>Magnitude of S</a:t>
            </a:r>
            <a:r>
              <a:rPr lang="en-US" altLang="en-US" b="1" baseline="-25000" smtClean="0">
                <a:sym typeface="Symbol" pitchFamily="18" charset="2"/>
              </a:rPr>
              <a:t>surr</a:t>
            </a:r>
            <a:r>
              <a:rPr lang="en-US" altLang="en-US" b="1" smtClean="0">
                <a:sym typeface="Symbol" pitchFamily="18" charset="2"/>
              </a:rPr>
              <a:t> depends on the temperature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sym typeface="Symbol" pitchFamily="18" charset="2"/>
              </a:rPr>
              <a:t>	If the surroundings have a low temp, additional energy makes a big difference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sym typeface="Symbol" pitchFamily="18" charset="2"/>
              </a:rPr>
              <a:t>	If the surroundings have a high temperature, additional heat does not add much more energy (entropy) it has little effect.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mtClean="0">
                <a:sym typeface="Symbol" pitchFamily="18" charset="2"/>
              </a:rPr>
              <a:t>    (little change, small S</a:t>
            </a:r>
            <a:r>
              <a:rPr lang="en-US" altLang="en-US" baseline="-25000" smtClean="0">
                <a:sym typeface="Symbol" pitchFamily="18" charset="2"/>
              </a:rPr>
              <a:t>surr</a:t>
            </a:r>
            <a:r>
              <a:rPr lang="en-US" altLang="en-US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1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Entropy Continued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tendency for a system to lower its energy becomes more important at lower temperatures.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19018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Driving Force</a:t>
            </a:r>
          </a:p>
          <a:p>
            <a:pPr eaLnBrk="1" hangingPunct="1"/>
            <a:r>
              <a:rPr lang="en-US" altLang="en-US"/>
              <a:t>Provided by </a:t>
            </a:r>
          </a:p>
          <a:p>
            <a:pPr eaLnBrk="1" hangingPunct="1"/>
            <a:r>
              <a:rPr lang="en-US" altLang="en-US"/>
              <a:t>energy flow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124200" y="4267200"/>
            <a:ext cx="24336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Magnitude of the </a:t>
            </a:r>
          </a:p>
          <a:p>
            <a:pPr eaLnBrk="1" hangingPunct="1"/>
            <a:r>
              <a:rPr lang="en-US" altLang="en-US"/>
              <a:t>Entropy change of</a:t>
            </a:r>
          </a:p>
          <a:p>
            <a:pPr eaLnBrk="1" hangingPunct="1"/>
            <a:r>
              <a:rPr lang="en-US" altLang="en-US"/>
              <a:t>The surroundings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400800" y="4419600"/>
            <a:ext cx="2560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Quantity of heat (J)</a:t>
            </a:r>
            <a:endParaRPr lang="en-US" altLang="en-US"/>
          </a:p>
          <a:p>
            <a:pPr eaLnBrk="1" hangingPunct="1"/>
            <a:r>
              <a:rPr lang="en-US" altLang="en-US"/>
              <a:t> temperature (K)</a:t>
            </a:r>
            <a:endParaRPr lang="en-US" altLang="en-US" u="sng"/>
          </a:p>
        </p:txBody>
      </p:sp>
      <p:grpSp>
        <p:nvGrpSpPr>
          <p:cNvPr id="40967" name="Group 9"/>
          <p:cNvGrpSpPr>
            <a:grpSpLocks/>
          </p:cNvGrpSpPr>
          <p:nvPr/>
        </p:nvGrpSpPr>
        <p:grpSpPr bwMode="auto">
          <a:xfrm>
            <a:off x="2514600" y="4724400"/>
            <a:ext cx="381000" cy="152400"/>
            <a:chOff x="1584" y="2976"/>
            <a:chExt cx="240" cy="96"/>
          </a:xfrm>
        </p:grpSpPr>
        <p:sp>
          <p:nvSpPr>
            <p:cNvPr id="40971" name="Line 7"/>
            <p:cNvSpPr>
              <a:spLocks noChangeShapeType="1"/>
            </p:cNvSpPr>
            <p:nvPr/>
          </p:nvSpPr>
          <p:spPr bwMode="auto">
            <a:xfrm>
              <a:off x="1584" y="29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8"/>
            <p:cNvSpPr>
              <a:spLocks noChangeShapeType="1"/>
            </p:cNvSpPr>
            <p:nvPr/>
          </p:nvSpPr>
          <p:spPr bwMode="auto">
            <a:xfrm>
              <a:off x="1584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8" name="Group 10"/>
          <p:cNvGrpSpPr>
            <a:grpSpLocks/>
          </p:cNvGrpSpPr>
          <p:nvPr/>
        </p:nvGrpSpPr>
        <p:grpSpPr bwMode="auto">
          <a:xfrm>
            <a:off x="5791200" y="4800600"/>
            <a:ext cx="381000" cy="152400"/>
            <a:chOff x="1584" y="2976"/>
            <a:chExt cx="240" cy="96"/>
          </a:xfrm>
        </p:grpSpPr>
        <p:sp>
          <p:nvSpPr>
            <p:cNvPr id="40969" name="Line 11"/>
            <p:cNvSpPr>
              <a:spLocks noChangeShapeType="1"/>
            </p:cNvSpPr>
            <p:nvPr/>
          </p:nvSpPr>
          <p:spPr bwMode="auto">
            <a:xfrm>
              <a:off x="1584" y="29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12"/>
            <p:cNvSpPr>
              <a:spLocks noChangeShapeType="1"/>
            </p:cNvSpPr>
            <p:nvPr/>
          </p:nvSpPr>
          <p:spPr bwMode="auto">
            <a:xfrm>
              <a:off x="1584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79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Entropy depends on Enthalpy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change in Enthalpy, </a:t>
            </a:r>
            <a:r>
              <a:rPr lang="en-US" altLang="en-US" smtClean="0">
                <a:sym typeface="Symbol" pitchFamily="18" charset="2"/>
              </a:rPr>
              <a:t>H</a:t>
            </a:r>
            <a:r>
              <a:rPr lang="en-US" altLang="en-US" smtClean="0"/>
              <a:t>, which is the direction and magnitude of heat exchanged</a:t>
            </a:r>
          </a:p>
          <a:p>
            <a:pPr eaLnBrk="1" hangingPunct="1"/>
            <a:r>
              <a:rPr lang="en-US" altLang="en-US" smtClean="0"/>
              <a:t>Energy of system is proportional to its temp in kelvin in an isothermal system.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19200" y="4953000"/>
            <a:ext cx="388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u="sng">
                <a:sym typeface="Symbol" pitchFamily="18" charset="2"/>
              </a:rPr>
              <a:t>J  </a:t>
            </a:r>
            <a:r>
              <a:rPr lang="en-US" altLang="en-US" sz="3200">
                <a:sym typeface="Symbol" pitchFamily="18" charset="2"/>
              </a:rPr>
              <a:t> = </a:t>
            </a:r>
            <a:r>
              <a:rPr lang="en-US" altLang="en-US" sz="3200" u="sng">
                <a:sym typeface="Symbol" pitchFamily="18" charset="2"/>
              </a:rPr>
              <a:t>  - H </a:t>
            </a:r>
            <a:r>
              <a:rPr lang="en-US" altLang="en-US" sz="3200">
                <a:sym typeface="Symbol" pitchFamily="18" charset="2"/>
              </a:rPr>
              <a:t> =  S</a:t>
            </a:r>
            <a:r>
              <a:rPr lang="en-US" altLang="en-US" sz="3200" baseline="-25000">
                <a:sym typeface="Symbol" pitchFamily="18" charset="2"/>
              </a:rPr>
              <a:t>surr</a:t>
            </a:r>
          </a:p>
          <a:p>
            <a:pPr eaLnBrk="1" hangingPunct="1"/>
            <a:r>
              <a:rPr lang="en-US" altLang="en-US" sz="3200">
                <a:sym typeface="Symbol" pitchFamily="18" charset="2"/>
              </a:rPr>
              <a:t>K          T</a:t>
            </a:r>
            <a:endParaRPr lang="en-US" altLang="en-US" sz="3200" u="sng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76600" y="4343400"/>
            <a:ext cx="4837113" cy="1187450"/>
            <a:chOff x="2064" y="2736"/>
            <a:chExt cx="3047" cy="748"/>
          </a:xfrm>
        </p:grpSpPr>
        <p:sp>
          <p:nvSpPr>
            <p:cNvPr id="41990" name="Text Box 5"/>
            <p:cNvSpPr txBox="1">
              <a:spLocks noChangeArrowheads="1"/>
            </p:cNvSpPr>
            <p:nvPr/>
          </p:nvSpPr>
          <p:spPr bwMode="auto">
            <a:xfrm>
              <a:off x="3504" y="2736"/>
              <a:ext cx="160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Change in enthalpy</a:t>
              </a:r>
            </a:p>
            <a:p>
              <a:pPr eaLnBrk="1" hangingPunct="1"/>
              <a:r>
                <a:rPr lang="en-US" altLang="en-US"/>
                <a:t>   exotherm = neg</a:t>
              </a:r>
            </a:p>
            <a:p>
              <a:pPr eaLnBrk="1" hangingPunct="1"/>
              <a:r>
                <a:rPr lang="en-US" altLang="en-US"/>
                <a:t>   endotherm = pos</a:t>
              </a:r>
            </a:p>
          </p:txBody>
        </p:sp>
        <p:sp>
          <p:nvSpPr>
            <p:cNvPr id="41991" name="Line 6"/>
            <p:cNvSpPr>
              <a:spLocks noChangeShapeType="1"/>
            </p:cNvSpPr>
            <p:nvPr/>
          </p:nvSpPr>
          <p:spPr bwMode="auto">
            <a:xfrm flipH="1">
              <a:off x="2064" y="2880"/>
              <a:ext cx="13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4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Spontaneity</a:t>
            </a:r>
          </a:p>
        </p:txBody>
      </p:sp>
      <p:graphicFrame>
        <p:nvGraphicFramePr>
          <p:cNvPr id="24635" name="Group 59"/>
          <p:cNvGraphicFramePr>
            <a:graphicFrameLocks noGrp="1"/>
          </p:cNvGraphicFramePr>
          <p:nvPr>
            <p:ph type="tbl" idx="1"/>
          </p:nvPr>
        </p:nvGraphicFramePr>
        <p:xfrm>
          <a:off x="381000" y="1524000"/>
          <a:ext cx="8534400" cy="4799045"/>
        </p:xfrm>
        <a:graphic>
          <a:graphicData uri="http://schemas.openxmlformats.org/drawingml/2006/table">
            <a:tbl>
              <a:tblPr/>
              <a:tblGrid>
                <a:gridCol w="2008188"/>
                <a:gridCol w="2030412"/>
                <a:gridCol w="1676400"/>
                <a:gridCol w="2819400"/>
              </a:tblGrid>
              <a:tr h="1030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system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Surrounding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Universe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Spontaneous?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(process in opposite direction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 if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sys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&gt; S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surr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 if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sys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&lt; S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surr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5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Gibbs Free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There is a “war” between</a:t>
            </a:r>
          </a:p>
          <a:p>
            <a:pPr lvl="1" eaLnBrk="1" hangingPunct="1"/>
            <a:r>
              <a:rPr lang="en-US" altLang="en-US" smtClean="0"/>
              <a:t>order and disorder</a:t>
            </a:r>
          </a:p>
          <a:p>
            <a:pPr lvl="1" eaLnBrk="1" hangingPunct="1"/>
            <a:r>
              <a:rPr lang="en-US" altLang="en-US" smtClean="0"/>
              <a:t>Enthalpy and Entropy</a:t>
            </a:r>
          </a:p>
          <a:p>
            <a:pPr eaLnBrk="1" hangingPunct="1"/>
            <a:r>
              <a:rPr lang="en-US" altLang="en-US" smtClean="0"/>
              <a:t>The sun is the source of our energy</a:t>
            </a:r>
          </a:p>
          <a:p>
            <a:pPr lvl="1" eaLnBrk="1" hangingPunct="1"/>
            <a:r>
              <a:rPr lang="en-US" altLang="en-US" smtClean="0"/>
              <a:t>It drives our enthalpic world</a:t>
            </a:r>
          </a:p>
          <a:p>
            <a:pPr lvl="1" eaLnBrk="1" hangingPunct="1"/>
            <a:r>
              <a:rPr lang="en-US" altLang="en-US" smtClean="0"/>
              <a:t>If the sun were to stop, how long would live still exist.</a:t>
            </a:r>
          </a:p>
          <a:p>
            <a:pPr lvl="1" eaLnBrk="1" hangingPunct="1"/>
            <a:r>
              <a:rPr lang="en-US" altLang="en-US" smtClean="0"/>
              <a:t>In a million years would things still look the same?</a:t>
            </a:r>
          </a:p>
        </p:txBody>
      </p:sp>
    </p:spTree>
    <p:extLst>
      <p:ext uri="{BB962C8B-B14F-4D97-AF65-F5344CB8AC3E}">
        <p14:creationId xmlns:p14="http://schemas.microsoft.com/office/powerpoint/2010/main" val="252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Spontaneous Processes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572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/>
              <a:t>Spontaneous processes</a:t>
            </a:r>
            <a:r>
              <a:rPr lang="en-US" altLang="en-US" sz="2800" smtClean="0"/>
              <a:t> are those that can proceed without any outside intervention.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/>
              <a:t>The gas in vessel </a:t>
            </a:r>
            <a:r>
              <a:rPr lang="en-US" altLang="en-US" sz="2800" i="1" smtClean="0"/>
              <a:t>B</a:t>
            </a:r>
            <a:r>
              <a:rPr lang="en-US" altLang="en-US" sz="2800" smtClean="0"/>
              <a:t> will </a:t>
            </a:r>
            <a:r>
              <a:rPr lang="en-US" altLang="en-US" sz="2800" b="1" smtClean="0"/>
              <a:t>spontaneously </a:t>
            </a:r>
            <a:r>
              <a:rPr lang="en-US" altLang="en-US" sz="2800" smtClean="0"/>
              <a:t>effuse into vessel </a:t>
            </a:r>
            <a:r>
              <a:rPr lang="en-US" altLang="en-US" sz="2800" i="1" smtClean="0"/>
              <a:t>A</a:t>
            </a:r>
            <a:r>
              <a:rPr lang="en-US" altLang="en-US" sz="2800" smtClean="0"/>
              <a:t>, but once the gas is in both vessels, it will </a:t>
            </a:r>
            <a:r>
              <a:rPr lang="en-US" altLang="en-US" sz="2800" b="1" i="1" smtClean="0"/>
              <a:t>not</a:t>
            </a:r>
            <a:r>
              <a:rPr lang="en-US" altLang="en-US" sz="2800" b="1" smtClean="0"/>
              <a:t> spontaneously </a:t>
            </a:r>
            <a:r>
              <a:rPr lang="en-US" altLang="en-US" sz="2800" smtClean="0"/>
              <a:t>return to vessel </a:t>
            </a:r>
            <a:r>
              <a:rPr lang="en-US" altLang="en-US" sz="2800" i="1" smtClean="0"/>
              <a:t>B</a:t>
            </a:r>
            <a:r>
              <a:rPr lang="en-US" altLang="en-US" sz="2800" smtClean="0"/>
              <a:t>.</a:t>
            </a:r>
          </a:p>
        </p:txBody>
      </p:sp>
      <p:pic>
        <p:nvPicPr>
          <p:cNvPr id="11268" name="Picture 4" descr="19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9"/>
          <a:stretch>
            <a:fillRect/>
          </a:stretch>
        </p:blipFill>
        <p:spPr>
          <a:xfrm>
            <a:off x="5181600" y="1676400"/>
            <a:ext cx="2970213" cy="4565650"/>
          </a:xfrm>
        </p:spPr>
      </p:pic>
    </p:spTree>
    <p:extLst>
      <p:ext uri="{BB962C8B-B14F-4D97-AF65-F5344CB8AC3E}">
        <p14:creationId xmlns:p14="http://schemas.microsoft.com/office/powerpoint/2010/main" val="1003110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  =  H  - T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This war can be described mathematically</a:t>
            </a:r>
          </a:p>
          <a:p>
            <a:pPr eaLnBrk="1" hangingPunct="1"/>
            <a:r>
              <a:rPr lang="en-US" altLang="en-US" smtClean="0"/>
              <a:t>G  is Gibbs Free Energy</a:t>
            </a:r>
          </a:p>
          <a:p>
            <a:pPr lvl="1" eaLnBrk="1" hangingPunct="1"/>
            <a:r>
              <a:rPr lang="en-US" altLang="en-US" smtClean="0"/>
              <a:t>Gibbs Free Energy is the energy “free” to do work</a:t>
            </a:r>
          </a:p>
          <a:p>
            <a:pPr lvl="1" eaLnBrk="1" hangingPunct="1"/>
            <a:r>
              <a:rPr lang="en-US" altLang="en-US" smtClean="0"/>
              <a:t>We will use this to determine the “force” behind reactions</a:t>
            </a:r>
          </a:p>
          <a:p>
            <a:pPr eaLnBrk="1" hangingPunct="1"/>
            <a:r>
              <a:rPr lang="en-US" altLang="en-US" smtClean="0"/>
              <a:t>Remember the second law!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47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rthvader_dontunderestim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 Energy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 = Gibbs Free Energy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                      G = H – TS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In processes where temp is constant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>
                <a:sym typeface="Symbol" pitchFamily="18" charset="2"/>
              </a:rPr>
              <a:t>G =  H - T S</a:t>
            </a:r>
          </a:p>
          <a:p>
            <a:pPr eaLnBrk="1" hangingPunct="1"/>
            <a:r>
              <a:rPr lang="en-US" altLang="en-US" smtClean="0"/>
              <a:t>We are referring to the system	</a:t>
            </a:r>
          </a:p>
          <a:p>
            <a:pPr lvl="1" eaLnBrk="1" hangingPunct="1"/>
            <a:r>
              <a:rPr lang="en-US" altLang="en-US" smtClean="0"/>
              <a:t>No subscripts needed</a:t>
            </a:r>
          </a:p>
        </p:txBody>
      </p:sp>
    </p:spTree>
    <p:extLst>
      <p:ext uri="{BB962C8B-B14F-4D97-AF65-F5344CB8AC3E}">
        <p14:creationId xmlns:p14="http://schemas.microsoft.com/office/powerpoint/2010/main" val="9663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Free Energy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800" dirty="0" smtClean="0">
                <a:sym typeface="Symbol" pitchFamily="18" charset="2"/>
              </a:rPr>
              <a:t>G =  H - T </a:t>
            </a:r>
            <a:r>
              <a:rPr lang="en-US" altLang="en-US" sz="2800" dirty="0" err="1" smtClean="0">
                <a:sym typeface="Symbol" pitchFamily="18" charset="2"/>
              </a:rPr>
              <a:t>S</a:t>
            </a:r>
            <a:r>
              <a:rPr lang="en-US" altLang="en-US" sz="2800" baseline="-25000" dirty="0" err="1" smtClean="0">
                <a:sym typeface="Symbol" pitchFamily="18" charset="2"/>
              </a:rPr>
              <a:t>sys</a:t>
            </a:r>
            <a:r>
              <a:rPr lang="en-US" altLang="en-US" sz="2800" dirty="0" smtClean="0">
                <a:sym typeface="Symbol" pitchFamily="18" charset="2"/>
              </a:rPr>
              <a:t>             If  we divide by –T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-</a:t>
            </a:r>
            <a:r>
              <a:rPr lang="en-US" altLang="en-US" sz="2800" u="sng" dirty="0" smtClean="0">
                <a:sym typeface="Symbol" pitchFamily="18" charset="2"/>
              </a:rPr>
              <a:t>G</a:t>
            </a:r>
            <a:r>
              <a:rPr lang="en-US" altLang="en-US" sz="2800" dirty="0" smtClean="0">
                <a:sym typeface="Symbol" pitchFamily="18" charset="2"/>
              </a:rPr>
              <a:t> = - </a:t>
            </a:r>
            <a:r>
              <a:rPr lang="en-US" altLang="en-US" sz="2800" u="sng" dirty="0" smtClean="0">
                <a:sym typeface="Symbol" pitchFamily="18" charset="2"/>
              </a:rPr>
              <a:t>H</a:t>
            </a:r>
            <a:r>
              <a:rPr lang="en-US" altLang="en-US" sz="2800" dirty="0" smtClean="0">
                <a:sym typeface="Symbol" pitchFamily="18" charset="2"/>
              </a:rPr>
              <a:t>  +  </a:t>
            </a:r>
            <a:r>
              <a:rPr lang="en-US" altLang="en-US" sz="2800" dirty="0" err="1" smtClean="0">
                <a:sym typeface="Symbol" pitchFamily="18" charset="2"/>
              </a:rPr>
              <a:t>S</a:t>
            </a:r>
            <a:r>
              <a:rPr lang="en-US" altLang="en-US" sz="2800" baseline="-25000" dirty="0" err="1" smtClean="0">
                <a:sym typeface="Symbol" pitchFamily="18" charset="2"/>
              </a:rPr>
              <a:t>sys</a:t>
            </a:r>
            <a:r>
              <a:rPr lang="en-US" altLang="en-US" sz="2800" dirty="0" smtClean="0">
                <a:sym typeface="Symbol" pitchFamily="18" charset="2"/>
              </a:rPr>
              <a:t>        - </a:t>
            </a:r>
            <a:r>
              <a:rPr lang="en-US" altLang="en-US" sz="2800" u="sng" dirty="0" smtClean="0">
                <a:sym typeface="Symbol" pitchFamily="18" charset="2"/>
              </a:rPr>
              <a:t>H</a:t>
            </a:r>
            <a:r>
              <a:rPr lang="en-US" altLang="en-US" sz="2800" dirty="0" smtClean="0">
                <a:sym typeface="Symbol" pitchFamily="18" charset="2"/>
              </a:rPr>
              <a:t>  =   </a:t>
            </a:r>
            <a:r>
              <a:rPr lang="en-US" altLang="en-US" sz="2800" dirty="0" err="1" smtClean="0">
                <a:sym typeface="Symbol" pitchFamily="18" charset="2"/>
              </a:rPr>
              <a:t>S</a:t>
            </a:r>
            <a:r>
              <a:rPr lang="en-US" altLang="en-US" sz="2800" baseline="-25000" dirty="0" err="1" smtClean="0">
                <a:sym typeface="Symbol" pitchFamily="18" charset="2"/>
              </a:rPr>
              <a:t>surr</a:t>
            </a:r>
            <a:endParaRPr lang="en-US" altLang="en-US" sz="2800" baseline="-250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ym typeface="Symbol" pitchFamily="18" charset="2"/>
              </a:rPr>
              <a:t>      T           </a:t>
            </a:r>
            <a:r>
              <a:rPr lang="en-US" altLang="en-US" sz="2800" dirty="0" err="1" smtClean="0">
                <a:sym typeface="Symbol" pitchFamily="18" charset="2"/>
              </a:rPr>
              <a:t>T</a:t>
            </a:r>
            <a:r>
              <a:rPr lang="en-US" altLang="en-US" sz="2800" dirty="0" smtClean="0">
                <a:sym typeface="Symbol" pitchFamily="18" charset="2"/>
              </a:rPr>
              <a:t>                             </a:t>
            </a:r>
            <a:r>
              <a:rPr lang="en-US" altLang="en-US" sz="2800" dirty="0" err="1" smtClean="0">
                <a:sym typeface="Symbol" pitchFamily="18" charset="2"/>
              </a:rPr>
              <a:t>T</a:t>
            </a:r>
            <a:r>
              <a:rPr lang="en-US" altLang="en-US" sz="2800" dirty="0" smtClean="0">
                <a:sym typeface="Symbol" pitchFamily="18" charset="2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ym typeface="Symbol" pitchFamily="18" charset="2"/>
              </a:rPr>
              <a:t> </a:t>
            </a:r>
            <a:r>
              <a:rPr lang="en-US" altLang="en-US" dirty="0" smtClean="0"/>
              <a:t>-</a:t>
            </a:r>
            <a:r>
              <a:rPr lang="en-US" altLang="en-US" sz="2800" u="sng" dirty="0" smtClean="0">
                <a:sym typeface="Symbol" pitchFamily="18" charset="2"/>
              </a:rPr>
              <a:t>G   </a:t>
            </a:r>
            <a:r>
              <a:rPr lang="en-US" altLang="en-US" sz="2800" dirty="0" smtClean="0">
                <a:sym typeface="Symbol" pitchFamily="18" charset="2"/>
              </a:rPr>
              <a:t> =    </a:t>
            </a:r>
            <a:r>
              <a:rPr lang="en-US" altLang="en-US" sz="2800" dirty="0" err="1" smtClean="0">
                <a:sym typeface="Symbol" pitchFamily="18" charset="2"/>
              </a:rPr>
              <a:t>S</a:t>
            </a:r>
            <a:r>
              <a:rPr lang="en-US" altLang="en-US" sz="2800" baseline="-25000" dirty="0" err="1" smtClean="0">
                <a:sym typeface="Symbol" pitchFamily="18" charset="2"/>
              </a:rPr>
              <a:t>surr</a:t>
            </a:r>
            <a:r>
              <a:rPr lang="en-US" altLang="en-US" sz="2800" dirty="0" smtClean="0">
                <a:sym typeface="Symbol" pitchFamily="18" charset="2"/>
              </a:rPr>
              <a:t> +  </a:t>
            </a:r>
            <a:r>
              <a:rPr lang="en-US" altLang="en-US" sz="2800" dirty="0" err="1" smtClean="0">
                <a:sym typeface="Symbol" pitchFamily="18" charset="2"/>
              </a:rPr>
              <a:t>S</a:t>
            </a:r>
            <a:r>
              <a:rPr lang="en-US" altLang="en-US" sz="2800" baseline="-25000" dirty="0" err="1" smtClean="0">
                <a:sym typeface="Symbol" pitchFamily="18" charset="2"/>
              </a:rPr>
              <a:t>sys</a:t>
            </a:r>
            <a:r>
              <a:rPr lang="en-US" altLang="en-US" sz="2800" dirty="0" smtClean="0">
                <a:sym typeface="Symbol" pitchFamily="18" charset="2"/>
              </a:rPr>
              <a:t>  =  </a:t>
            </a:r>
            <a:r>
              <a:rPr lang="en-US" altLang="en-US" sz="2800" dirty="0" err="1" smtClean="0">
                <a:sym typeface="Symbol" pitchFamily="18" charset="2"/>
              </a:rPr>
              <a:t>S</a:t>
            </a:r>
            <a:r>
              <a:rPr lang="en-US" altLang="en-US" sz="2800" baseline="-25000" dirty="0" err="1" smtClean="0">
                <a:sym typeface="Symbol" pitchFamily="18" charset="2"/>
              </a:rPr>
              <a:t>univ</a:t>
            </a:r>
            <a:r>
              <a:rPr lang="en-US" altLang="en-US" sz="2800" dirty="0" smtClean="0">
                <a:sym typeface="Symbol" pitchFamily="18" charset="2"/>
              </a:rPr>
              <a:t>    at constant T, 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aseline="-25000" dirty="0" smtClean="0">
                <a:sym typeface="Symbol" pitchFamily="18" charset="2"/>
              </a:rPr>
              <a:t>       </a:t>
            </a:r>
            <a:r>
              <a:rPr lang="en-US" altLang="en-US" sz="2800" dirty="0" smtClean="0">
                <a:sym typeface="Symbol" pitchFamily="18" charset="2"/>
              </a:rPr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ym typeface="Symbol" pitchFamily="18" charset="2"/>
              </a:rPr>
              <a:t>At what value of G ,   is</a:t>
            </a:r>
            <a:r>
              <a:rPr lang="en-US" altLang="en-US" sz="2800" baseline="-25000" dirty="0" smtClean="0">
                <a:sym typeface="Symbol" pitchFamily="18" charset="2"/>
              </a:rPr>
              <a:t> </a:t>
            </a:r>
            <a:r>
              <a:rPr lang="en-US" altLang="en-US" sz="2800" dirty="0" smtClean="0">
                <a:sym typeface="Symbol" pitchFamily="18" charset="2"/>
              </a:rPr>
              <a:t></a:t>
            </a:r>
            <a:r>
              <a:rPr lang="en-US" altLang="en-US" sz="2800" dirty="0" err="1" smtClean="0">
                <a:sym typeface="Symbol" pitchFamily="18" charset="2"/>
              </a:rPr>
              <a:t>S</a:t>
            </a:r>
            <a:r>
              <a:rPr lang="en-US" altLang="en-US" sz="2800" baseline="-25000" dirty="0" err="1" smtClean="0">
                <a:sym typeface="Symbol" pitchFamily="18" charset="2"/>
              </a:rPr>
              <a:t>univ</a:t>
            </a:r>
            <a:r>
              <a:rPr lang="en-US" altLang="en-US" sz="2800" dirty="0" smtClean="0">
                <a:sym typeface="Symbol" pitchFamily="18" charset="2"/>
              </a:rPr>
              <a:t> &gt; 0 or “spontaneous”</a:t>
            </a:r>
          </a:p>
        </p:txBody>
      </p:sp>
    </p:spTree>
    <p:extLst>
      <p:ext uri="{BB962C8B-B14F-4D97-AF65-F5344CB8AC3E}">
        <p14:creationId xmlns:p14="http://schemas.microsoft.com/office/powerpoint/2010/main" val="25377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Spontaneity Again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Processes are spontaneous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Symbol" pitchFamily="18" charset="2"/>
              </a:rPr>
              <a:t>H</a:t>
            </a:r>
            <a:r>
              <a:rPr lang="en-US" altLang="en-US" sz="2400" baseline="-25000" smtClean="0">
                <a:sym typeface="Symbol" pitchFamily="18" charset="2"/>
              </a:rPr>
              <a:t>2</a:t>
            </a:r>
            <a:r>
              <a:rPr lang="en-US" altLang="en-US" sz="2400" smtClean="0">
                <a:sym typeface="Symbol" pitchFamily="18" charset="2"/>
              </a:rPr>
              <a:t>O</a:t>
            </a:r>
            <a:r>
              <a:rPr lang="en-US" altLang="en-US" sz="2400" baseline="-25000" smtClean="0">
                <a:sym typeface="Symbol" pitchFamily="18" charset="2"/>
              </a:rPr>
              <a:t>(s)</a:t>
            </a:r>
            <a:r>
              <a:rPr lang="en-US" altLang="en-US" sz="2400" smtClean="0">
                <a:sym typeface="Symbol" pitchFamily="18" charset="2"/>
              </a:rPr>
              <a:t>    H</a:t>
            </a:r>
            <a:r>
              <a:rPr lang="en-US" altLang="en-US" sz="2400" baseline="-25000" smtClean="0">
                <a:sym typeface="Symbol" pitchFamily="18" charset="2"/>
              </a:rPr>
              <a:t>2</a:t>
            </a:r>
            <a:r>
              <a:rPr lang="en-US" altLang="en-US" sz="2400" smtClean="0">
                <a:sym typeface="Symbol" pitchFamily="18" charset="2"/>
              </a:rPr>
              <a:t>O </a:t>
            </a:r>
            <a:r>
              <a:rPr lang="en-US" altLang="en-US" sz="2400" baseline="-25000" smtClean="0">
                <a:sym typeface="Symbol" pitchFamily="18" charset="2"/>
              </a:rPr>
              <a:t>(l)</a:t>
            </a:r>
            <a:r>
              <a:rPr lang="en-US" altLang="en-US" sz="2400" smtClean="0">
                <a:sym typeface="Symbol" pitchFamily="18" charset="2"/>
              </a:rPr>
              <a:t>  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Symbol" pitchFamily="18" charset="2"/>
              </a:rPr>
              <a:t>		H = 6.03 x 10</a:t>
            </a:r>
            <a:r>
              <a:rPr lang="en-US" altLang="en-US" sz="2400" baseline="30000" smtClean="0">
                <a:sym typeface="Symbol" pitchFamily="18" charset="2"/>
              </a:rPr>
              <a:t>3</a:t>
            </a:r>
            <a:r>
              <a:rPr lang="en-US" altLang="en-US" sz="2400" smtClean="0">
                <a:sym typeface="Symbol" pitchFamily="18" charset="2"/>
              </a:rPr>
              <a:t> J/mol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sym typeface="Symbol" pitchFamily="18" charset="2"/>
              </a:rPr>
              <a:t>				 S = 22.1  J/K </a:t>
            </a:r>
            <a:r>
              <a:rPr lang="en-US" altLang="en-US" sz="2400" smtClean="0">
                <a:cs typeface="Times New Roman" pitchFamily="18" charset="0"/>
                <a:sym typeface="Symbol" pitchFamily="18" charset="2"/>
              </a:rPr>
              <a:t>•</a:t>
            </a:r>
            <a:r>
              <a:rPr lang="en-US" altLang="en-US" sz="2400" smtClean="0">
                <a:sym typeface="Symbol" pitchFamily="18" charset="2"/>
              </a:rPr>
              <a:t> mol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If they have a positive </a:t>
            </a:r>
            <a:r>
              <a:rPr lang="en-US" altLang="en-US" sz="2400" smtClean="0">
                <a:sym typeface="Symbol" pitchFamily="18" charset="2"/>
              </a:rPr>
              <a:t>S</a:t>
            </a:r>
            <a:r>
              <a:rPr lang="en-US" altLang="en-US" sz="2400" baseline="-25000" smtClean="0">
                <a:sym typeface="Symbol" pitchFamily="18" charset="2"/>
              </a:rPr>
              <a:t>univ</a:t>
            </a:r>
            <a:r>
              <a:rPr lang="en-US" altLang="en-US" sz="2400" smtClean="0">
                <a:sym typeface="Symbol" pitchFamily="18" charset="2"/>
              </a:rPr>
              <a:t> 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If they have a negative </a:t>
            </a:r>
            <a:r>
              <a:rPr lang="en-US" altLang="en-US" sz="2400" smtClean="0">
                <a:sym typeface="Symbol" pitchFamily="18" charset="2"/>
              </a:rPr>
              <a:t>G , at constant P,T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Symbol" pitchFamily="18" charset="2"/>
              </a:rPr>
              <a:t>G =  H - T S</a:t>
            </a:r>
            <a:r>
              <a:rPr lang="en-US" altLang="en-US" sz="2800" baseline="-25000" smtClean="0">
                <a:sym typeface="Symbol" pitchFamily="18" charset="2"/>
              </a:rPr>
              <a:t>sys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ym typeface="Symbol" pitchFamily="18" charset="2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Spontaneous processes have negative </a:t>
            </a:r>
            <a:r>
              <a:rPr lang="en-US" altLang="en-US" sz="2800" smtClean="0">
                <a:sym typeface="Symbol" pitchFamily="18" charset="2"/>
              </a:rPr>
              <a:t>G </a:t>
            </a:r>
          </a:p>
        </p:txBody>
      </p:sp>
    </p:spTree>
    <p:extLst>
      <p:ext uri="{BB962C8B-B14F-4D97-AF65-F5344CB8AC3E}">
        <p14:creationId xmlns:p14="http://schemas.microsoft.com/office/powerpoint/2010/main" val="5110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 Water Melting Spontaneous?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Symbol" pitchFamily="18" charset="2"/>
              </a:rPr>
              <a:t>Will this be spontaneous at -10, 0, or 10</a:t>
            </a:r>
            <a:r>
              <a:rPr lang="en-US" altLang="en-US" baseline="30000" smtClean="0">
                <a:sym typeface="Symbol" pitchFamily="18" charset="2"/>
              </a:rPr>
              <a:t>o</a:t>
            </a:r>
            <a:r>
              <a:rPr lang="en-US" altLang="en-US" smtClean="0">
                <a:sym typeface="Symbol" pitchFamily="18" charset="2"/>
              </a:rPr>
              <a:t>C?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Symbol" pitchFamily="18" charset="2"/>
              </a:rPr>
              <a:t>H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O</a:t>
            </a:r>
            <a:r>
              <a:rPr lang="en-US" altLang="en-US" baseline="-25000" smtClean="0">
                <a:sym typeface="Symbol" pitchFamily="18" charset="2"/>
              </a:rPr>
              <a:t>(s)</a:t>
            </a:r>
            <a:r>
              <a:rPr lang="en-US" altLang="en-US" smtClean="0">
                <a:sym typeface="Symbol" pitchFamily="18" charset="2"/>
              </a:rPr>
              <a:t>    H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O </a:t>
            </a:r>
            <a:r>
              <a:rPr lang="en-US" altLang="en-US" baseline="-25000" smtClean="0">
                <a:sym typeface="Symbol" pitchFamily="18" charset="2"/>
              </a:rPr>
              <a:t>(l)</a:t>
            </a:r>
            <a:r>
              <a:rPr lang="en-US" altLang="en-US" smtClean="0">
                <a:sym typeface="Symbol" pitchFamily="18" charset="2"/>
              </a:rPr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ym typeface="Symbol" pitchFamily="18" charset="2"/>
              </a:rPr>
              <a:t>H = 6.03 x 10</a:t>
            </a:r>
            <a:r>
              <a:rPr lang="en-US" altLang="en-US" baseline="30000" smtClean="0">
                <a:sym typeface="Symbol" pitchFamily="18" charset="2"/>
              </a:rPr>
              <a:t>3</a:t>
            </a:r>
            <a:r>
              <a:rPr lang="en-US" altLang="en-US" smtClean="0">
                <a:sym typeface="Symbol" pitchFamily="18" charset="2"/>
              </a:rPr>
              <a:t> J/mol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ym typeface="Symbol" pitchFamily="18" charset="2"/>
              </a:rPr>
              <a:t>	 S = 22.1  J/K </a:t>
            </a:r>
            <a:r>
              <a:rPr lang="en-US" altLang="en-US" smtClean="0">
                <a:cs typeface="Times New Roman" pitchFamily="18" charset="0"/>
                <a:sym typeface="Symbol" pitchFamily="18" charset="2"/>
              </a:rPr>
              <a:t>•</a:t>
            </a:r>
            <a:r>
              <a:rPr lang="en-US" altLang="en-US" smtClean="0">
                <a:sym typeface="Symbol" pitchFamily="18" charset="2"/>
              </a:rPr>
              <a:t> mol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ym typeface="Symbol" pitchFamily="18" charset="2"/>
              </a:rPr>
              <a:t>	G =  H - T S</a:t>
            </a:r>
            <a:r>
              <a:rPr lang="en-US" altLang="en-US" baseline="-25000" smtClean="0">
                <a:sym typeface="Symbol" pitchFamily="18" charset="2"/>
              </a:rPr>
              <a:t>sys</a:t>
            </a:r>
            <a:endParaRPr lang="en-US" alt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29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Calculate </a:t>
            </a:r>
            <a:r>
              <a:rPr lang="en-US" altLang="en-US" smtClean="0">
                <a:sym typeface="Symbol" pitchFamily="18" charset="2"/>
              </a:rPr>
              <a:t>S</a:t>
            </a:r>
            <a:r>
              <a:rPr lang="en-US" altLang="en-US" baseline="-25000" smtClean="0">
                <a:sym typeface="Symbol" pitchFamily="18" charset="2"/>
              </a:rPr>
              <a:t>unv </a:t>
            </a:r>
            <a:r>
              <a:rPr lang="en-US" altLang="en-US" smtClean="0">
                <a:sym typeface="Symbol" pitchFamily="18" charset="2"/>
              </a:rPr>
              <a:t>and G</a:t>
            </a:r>
          </a:p>
        </p:txBody>
      </p:sp>
      <p:graphicFrame>
        <p:nvGraphicFramePr>
          <p:cNvPr id="29777" name="Group 81"/>
          <p:cNvGraphicFramePr>
            <a:graphicFrameLocks noGrp="1"/>
          </p:cNvGraphicFramePr>
          <p:nvPr>
            <p:ph type="tbl" idx="1"/>
          </p:nvPr>
        </p:nvGraphicFramePr>
        <p:xfrm>
          <a:off x="304800" y="2819400"/>
          <a:ext cx="8839200" cy="3510137"/>
        </p:xfrm>
        <a:graphic>
          <a:graphicData uri="http://schemas.openxmlformats.org/drawingml/2006/table">
            <a:tbl>
              <a:tblPr/>
              <a:tblGrid>
                <a:gridCol w="952500"/>
                <a:gridCol w="866775"/>
                <a:gridCol w="1914525"/>
                <a:gridCol w="2241550"/>
                <a:gridCol w="981075"/>
                <a:gridCol w="1882775"/>
              </a:tblGrid>
              <a:tr h="895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-H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= S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surr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T                   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S + S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surr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=S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unv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TS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X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-22.9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5.81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+ 2.2 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-22.1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6.03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-21.3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+0.8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6.25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- 2.2 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6" name="Text Box 78"/>
          <p:cNvSpPr txBox="1">
            <a:spLocks noChangeArrowheads="1"/>
          </p:cNvSpPr>
          <p:nvPr/>
        </p:nvSpPr>
        <p:spPr bwMode="auto">
          <a:xfrm>
            <a:off x="3124200" y="914400"/>
            <a:ext cx="29876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H = 6.03 x 10</a:t>
            </a:r>
            <a:r>
              <a:rPr lang="en-US" altLang="en-US" baseline="30000" dirty="0">
                <a:sym typeface="Symbol" pitchFamily="18" charset="2"/>
              </a:rPr>
              <a:t>3</a:t>
            </a:r>
            <a:r>
              <a:rPr lang="en-US" altLang="en-US" dirty="0">
                <a:sym typeface="Symbol" pitchFamily="18" charset="2"/>
              </a:rPr>
              <a:t> J/</a:t>
            </a:r>
            <a:r>
              <a:rPr lang="en-US" altLang="en-US" dirty="0" err="1">
                <a:sym typeface="Symbol" pitchFamily="18" charset="2"/>
              </a:rPr>
              <a:t>mol</a:t>
            </a:r>
            <a:r>
              <a:rPr lang="en-US" altLang="en-US" dirty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S = 22.1  J/K </a:t>
            </a:r>
            <a:r>
              <a:rPr lang="en-US" altLang="en-US" dirty="0">
                <a:cs typeface="Times New Roman" pitchFamily="18" charset="0"/>
                <a:sym typeface="Symbol" pitchFamily="18" charset="2"/>
              </a:rPr>
              <a:t>•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mol</a:t>
            </a:r>
            <a:endParaRPr lang="en-US" altLang="en-US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G =  H - T </a:t>
            </a:r>
            <a:r>
              <a:rPr lang="en-US" altLang="en-US" dirty="0" err="1">
                <a:sym typeface="Symbol" pitchFamily="18" charset="2"/>
              </a:rPr>
              <a:t>S</a:t>
            </a:r>
            <a:r>
              <a:rPr lang="en-US" altLang="en-US" baseline="-25000" dirty="0" err="1">
                <a:sym typeface="Symbol" pitchFamily="18" charset="2"/>
              </a:rPr>
              <a:t>sys</a:t>
            </a:r>
            <a:endParaRPr lang="en-US" altLang="en-US" baseline="-25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58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2" name="Group 52"/>
          <p:cNvGraphicFramePr>
            <a:graphicFrameLocks noGrp="1"/>
          </p:cNvGraphicFramePr>
          <p:nvPr>
            <p:ph type="tbl" idx="1"/>
          </p:nvPr>
        </p:nvGraphicFramePr>
        <p:xfrm>
          <a:off x="342900" y="1600200"/>
          <a:ext cx="8458200" cy="4635500"/>
        </p:xfrm>
        <a:graphic>
          <a:graphicData uri="http://schemas.openxmlformats.org/drawingml/2006/table">
            <a:tbl>
              <a:tblPr/>
              <a:tblGrid>
                <a:gridCol w="1990725"/>
                <a:gridCol w="1741488"/>
                <a:gridCol w="4725987"/>
              </a:tblGrid>
              <a:tr h="558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S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Result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Positive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Spontaneous at All temps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Positive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Positive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Spontaneous at High Temps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(exotherm not important)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Spontaneous at Low Temps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(Exotherm is important)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Positive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 Spontaneous Process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Reverse spontaneous at all temps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28" name="Rectangle 51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87630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ym typeface="Symbol" pitchFamily="18" charset="2"/>
              </a:rPr>
              <a:t>The spontaneity of the process depends on the temp</a:t>
            </a:r>
          </a:p>
        </p:txBody>
      </p:sp>
    </p:spTree>
    <p:extLst>
      <p:ext uri="{BB962C8B-B14F-4D97-AF65-F5344CB8AC3E}">
        <p14:creationId xmlns:p14="http://schemas.microsoft.com/office/powerpoint/2010/main" val="16312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9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"/>
          <a:stretch>
            <a:fillRect/>
          </a:stretch>
        </p:blipFill>
        <p:spPr>
          <a:xfrm>
            <a:off x="0" y="2819400"/>
            <a:ext cx="4572000" cy="3951288"/>
          </a:xfrm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Gibbs Free Energy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76400"/>
            <a:ext cx="4267200" cy="4419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smtClean="0"/>
              <a:t>If </a:t>
            </a:r>
            <a:r>
              <a:rPr lang="en-US" altLang="en-US" sz="2800" smtClean="0">
                <a:latin typeface="Symbol" pitchFamily="18" charset="2"/>
              </a:rPr>
              <a:t>D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 is negative, the forward reaction is spontaneous.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smtClean="0"/>
              <a:t>If </a:t>
            </a:r>
            <a:r>
              <a:rPr lang="en-US" altLang="en-US" sz="2800" smtClean="0">
                <a:latin typeface="Symbol" pitchFamily="18" charset="2"/>
              </a:rPr>
              <a:t>D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 is 0, the system is at equilibrium.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800" smtClean="0"/>
              <a:t>If </a:t>
            </a:r>
            <a:r>
              <a:rPr lang="en-US" altLang="en-US" sz="2800" smtClean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 is positive, the reaction is spontaneous in the reverse direction.</a:t>
            </a:r>
          </a:p>
        </p:txBody>
      </p:sp>
    </p:spTree>
    <p:extLst>
      <p:ext uri="{BB962C8B-B14F-4D97-AF65-F5344CB8AC3E}">
        <p14:creationId xmlns:p14="http://schemas.microsoft.com/office/powerpoint/2010/main" val="22896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5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Try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867400"/>
          </a:xfrm>
        </p:spPr>
        <p:txBody>
          <a:bodyPr/>
          <a:lstStyle/>
          <a:p>
            <a:r>
              <a:rPr lang="en-US" dirty="0" smtClean="0"/>
              <a:t>At 25</a:t>
            </a:r>
            <a:r>
              <a:rPr lang="en-US" baseline="30000" dirty="0" smtClean="0"/>
              <a:t>o</a:t>
            </a:r>
            <a:r>
              <a:rPr lang="en-US" dirty="0" smtClean="0"/>
              <a:t>C the equilibrium constant, </a:t>
            </a:r>
            <a:r>
              <a:rPr lang="en-US" dirty="0" err="1" smtClean="0"/>
              <a:t>Kp</a:t>
            </a:r>
            <a:r>
              <a:rPr lang="en-US" dirty="0" smtClean="0"/>
              <a:t>, for the reaction is below is 0.281atm.</a:t>
            </a:r>
          </a:p>
          <a:p>
            <a:r>
              <a:rPr lang="en-US" dirty="0" smtClean="0"/>
              <a:t>Br</a:t>
            </a:r>
            <a:r>
              <a:rPr lang="en-US" baseline="-25000" dirty="0" smtClean="0"/>
              <a:t>2 (l)</a:t>
            </a:r>
            <a:r>
              <a:rPr lang="en-US" dirty="0" smtClean="0"/>
              <a:t> →  Br</a:t>
            </a:r>
            <a:r>
              <a:rPr lang="en-US" baseline="-25000" dirty="0" smtClean="0"/>
              <a:t>2 (g)</a:t>
            </a:r>
            <a:endParaRPr lang="en-US" dirty="0" smtClean="0"/>
          </a:p>
          <a:p>
            <a:r>
              <a:rPr lang="en-US" dirty="0" smtClean="0"/>
              <a:t>a) Calculate ∆G</a:t>
            </a:r>
            <a:r>
              <a:rPr lang="en-US" baseline="30000" dirty="0" smtClean="0"/>
              <a:t>o</a:t>
            </a:r>
            <a:r>
              <a:rPr lang="en-US" dirty="0" smtClean="0"/>
              <a:t> for the reaction.</a:t>
            </a:r>
          </a:p>
          <a:p>
            <a:r>
              <a:rPr lang="en-US" dirty="0" smtClean="0"/>
              <a:t>b) it takes 193J to vaporize 1.00g </a:t>
            </a:r>
            <a:r>
              <a:rPr lang="en-US" dirty="0"/>
              <a:t>of Br</a:t>
            </a:r>
            <a:r>
              <a:rPr lang="en-US" baseline="-25000" dirty="0"/>
              <a:t>2 (l)</a:t>
            </a:r>
            <a:r>
              <a:rPr lang="en-US" dirty="0"/>
              <a:t> </a:t>
            </a:r>
            <a:r>
              <a:rPr lang="en-US" dirty="0" smtClean="0"/>
              <a:t>at 25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en-US" baseline="30000" dirty="0" smtClean="0"/>
              <a:t> </a:t>
            </a:r>
            <a:r>
              <a:rPr lang="en-US" dirty="0" smtClean="0"/>
              <a:t> and 1.00atm pressure.  Calculate ∆H</a:t>
            </a:r>
            <a:r>
              <a:rPr lang="en-US" baseline="30000" dirty="0" smtClean="0"/>
              <a:t>o</a:t>
            </a:r>
            <a:r>
              <a:rPr lang="en-US" dirty="0" smtClean="0"/>
              <a:t> for this reaction.</a:t>
            </a:r>
          </a:p>
          <a:p>
            <a:r>
              <a:rPr lang="en-US" dirty="0" smtClean="0"/>
              <a:t>c</a:t>
            </a:r>
            <a:r>
              <a:rPr lang="en-US" dirty="0"/>
              <a:t>) Calculate </a:t>
            </a:r>
            <a:r>
              <a:rPr lang="en-US" dirty="0" smtClean="0"/>
              <a:t>∆S</a:t>
            </a:r>
            <a:r>
              <a:rPr lang="en-US" baseline="30000" dirty="0" smtClean="0"/>
              <a:t>o</a:t>
            </a:r>
            <a:r>
              <a:rPr lang="en-US" dirty="0" smtClean="0"/>
              <a:t> at 298K for this reaction.</a:t>
            </a:r>
          </a:p>
          <a:p>
            <a:r>
              <a:rPr lang="en-US" dirty="0" smtClean="0"/>
              <a:t>d) What is the normal boiling point of bromine?</a:t>
            </a:r>
          </a:p>
          <a:p>
            <a:r>
              <a:rPr lang="en-US" dirty="0" smtClean="0"/>
              <a:t>e) What is the equilibrium </a:t>
            </a:r>
            <a:r>
              <a:rPr lang="en-US" smtClean="0"/>
              <a:t>vapor pressure?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∆G</a:t>
            </a:r>
            <a:r>
              <a:rPr lang="en-US" baseline="30000" dirty="0" smtClean="0"/>
              <a:t>o</a:t>
            </a:r>
            <a:r>
              <a:rPr lang="en-US" dirty="0" smtClean="0"/>
              <a:t> = -</a:t>
            </a:r>
            <a:r>
              <a:rPr lang="en-US" dirty="0" err="1" smtClean="0"/>
              <a:t>RTlnK</a:t>
            </a:r>
            <a:r>
              <a:rPr lang="en-US" dirty="0" smtClean="0"/>
              <a:t>   =  - (8.314J/</a:t>
            </a:r>
            <a:r>
              <a:rPr lang="en-US" dirty="0" err="1" smtClean="0"/>
              <a:t>molK</a:t>
            </a:r>
            <a:r>
              <a:rPr lang="en-US" dirty="0" smtClean="0"/>
              <a:t>)(298K)(ln.281)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3.15kJ/</a:t>
            </a:r>
            <a:r>
              <a:rPr lang="en-US" dirty="0" err="1" smtClean="0"/>
              <a:t>mol</a:t>
            </a:r>
            <a:endParaRPr lang="en-US" dirty="0" smtClean="0"/>
          </a:p>
          <a:p>
            <a:r>
              <a:rPr lang="en-US" dirty="0" smtClean="0"/>
              <a:t>(193kJ/g)(160g/</a:t>
            </a:r>
            <a:r>
              <a:rPr lang="en-US" dirty="0" err="1" smtClean="0"/>
              <a:t>mol</a:t>
            </a:r>
            <a:r>
              <a:rPr lang="en-US" dirty="0" smtClean="0"/>
              <a:t>) = 30.9kJ/</a:t>
            </a:r>
            <a:r>
              <a:rPr lang="en-US" dirty="0" err="1" smtClean="0"/>
              <a:t>mol</a:t>
            </a:r>
            <a:endParaRPr lang="en-US" dirty="0" smtClean="0"/>
          </a:p>
          <a:p>
            <a:r>
              <a:rPr lang="en-US" dirty="0"/>
              <a:t>∆</a:t>
            </a:r>
            <a:r>
              <a:rPr lang="en-US" dirty="0" smtClean="0"/>
              <a:t>G</a:t>
            </a:r>
            <a:r>
              <a:rPr lang="en-US" baseline="30000" dirty="0" smtClean="0"/>
              <a:t>o</a:t>
            </a:r>
            <a:r>
              <a:rPr lang="en-US" dirty="0" smtClean="0"/>
              <a:t> = ∆H</a:t>
            </a:r>
            <a:r>
              <a:rPr lang="en-US" baseline="30000" dirty="0" smtClean="0"/>
              <a:t>o</a:t>
            </a:r>
            <a:r>
              <a:rPr lang="en-US" dirty="0" smtClean="0"/>
              <a:t> - T</a:t>
            </a:r>
            <a:r>
              <a:rPr lang="en-US" dirty="0"/>
              <a:t> </a:t>
            </a:r>
            <a:r>
              <a:rPr lang="en-US" dirty="0" smtClean="0"/>
              <a:t>∆S</a:t>
            </a:r>
            <a:r>
              <a:rPr lang="en-US" baseline="30000" dirty="0" smtClean="0"/>
              <a:t>o</a:t>
            </a:r>
            <a:r>
              <a:rPr lang="en-US" dirty="0" smtClean="0"/>
              <a:t>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3.15kJ/</a:t>
            </a:r>
            <a:r>
              <a:rPr lang="en-US" dirty="0" err="1" smtClean="0"/>
              <a:t>mol</a:t>
            </a:r>
            <a:r>
              <a:rPr lang="en-US" dirty="0" smtClean="0"/>
              <a:t> = 30.9kJ/</a:t>
            </a:r>
            <a:r>
              <a:rPr lang="en-US" dirty="0" err="1" smtClean="0"/>
              <a:t>mol</a:t>
            </a:r>
            <a:r>
              <a:rPr lang="en-US" dirty="0" smtClean="0"/>
              <a:t> – 298K</a:t>
            </a:r>
            <a:r>
              <a:rPr lang="en-US" dirty="0"/>
              <a:t> </a:t>
            </a:r>
            <a:r>
              <a:rPr lang="en-US" dirty="0" smtClean="0"/>
              <a:t>∆S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∆S</a:t>
            </a:r>
            <a:r>
              <a:rPr lang="en-US" baseline="30000" dirty="0" smtClean="0"/>
              <a:t>o</a:t>
            </a:r>
            <a:r>
              <a:rPr lang="en-US" dirty="0" smtClean="0"/>
              <a:t> = 93.1J/</a:t>
            </a:r>
            <a:r>
              <a:rPr lang="en-US" dirty="0" err="1" smtClean="0"/>
              <a:t>molK</a:t>
            </a:r>
            <a:endParaRPr lang="en-US" dirty="0" smtClean="0"/>
          </a:p>
          <a:p>
            <a:r>
              <a:rPr lang="en-US" dirty="0"/>
              <a:t>∆</a:t>
            </a:r>
            <a:r>
              <a:rPr lang="en-US" dirty="0" smtClean="0"/>
              <a:t>G </a:t>
            </a:r>
            <a:r>
              <a:rPr lang="en-US" dirty="0"/>
              <a:t>= ∆</a:t>
            </a:r>
            <a:r>
              <a:rPr lang="en-US" dirty="0" smtClean="0"/>
              <a:t>H </a:t>
            </a:r>
            <a:r>
              <a:rPr lang="en-US" dirty="0"/>
              <a:t>- T ∆</a:t>
            </a:r>
            <a:r>
              <a:rPr lang="en-US" dirty="0" smtClean="0"/>
              <a:t>S</a:t>
            </a:r>
            <a:endParaRPr lang="en-US" baseline="30000" dirty="0" smtClean="0"/>
          </a:p>
          <a:p>
            <a:pPr marL="0" indent="0">
              <a:buNone/>
            </a:pPr>
            <a:r>
              <a:rPr lang="en-US" baseline="30000" dirty="0"/>
              <a:t>	</a:t>
            </a:r>
            <a:r>
              <a:rPr lang="en-US" dirty="0" smtClean="0"/>
              <a:t>0 = 30.9kJ/</a:t>
            </a:r>
            <a:r>
              <a:rPr lang="en-US" dirty="0" err="1" smtClean="0"/>
              <a:t>molK</a:t>
            </a:r>
            <a:r>
              <a:rPr lang="en-US" dirty="0" smtClean="0"/>
              <a:t> – T (0.0931kJ/</a:t>
            </a:r>
            <a:r>
              <a:rPr lang="en-US" dirty="0" err="1" smtClean="0"/>
              <a:t>molk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 = 332K</a:t>
            </a:r>
          </a:p>
          <a:p>
            <a:r>
              <a:rPr lang="en-US" dirty="0" err="1" smtClean="0"/>
              <a:t>Kp</a:t>
            </a:r>
            <a:r>
              <a:rPr lang="en-US" dirty="0" smtClean="0"/>
              <a:t> = P</a:t>
            </a:r>
            <a:r>
              <a:rPr lang="en-US" baseline="-25000" dirty="0" smtClean="0"/>
              <a:t>Br2</a:t>
            </a:r>
            <a:r>
              <a:rPr lang="en-US" dirty="0" smtClean="0"/>
              <a:t>  = 0.281atm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</a:t>
            </a:r>
            <a:r>
              <a:rPr lang="en-US" altLang="en-US" baseline="30000" smtClean="0"/>
              <a:t>nd</a:t>
            </a:r>
            <a:r>
              <a:rPr lang="en-US" altLang="en-US" smtClean="0"/>
              <a:t> Law of Thermo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Entropy in the universe is increasing</a:t>
            </a:r>
          </a:p>
          <a:p>
            <a:pPr eaLnBrk="1" hangingPunct="1"/>
            <a:r>
              <a:rPr lang="en-US" altLang="en-US" dirty="0" smtClean="0"/>
              <a:t>The driving force for spontaneous processes is an increase in Entropy</a:t>
            </a:r>
          </a:p>
          <a:p>
            <a:pPr lvl="1" eaLnBrk="1" hangingPunct="1"/>
            <a:r>
              <a:rPr lang="en-US" altLang="en-US" dirty="0" smtClean="0"/>
              <a:t>Natural tendency is to go from ordered to disordered</a:t>
            </a:r>
          </a:p>
          <a:p>
            <a:pPr lvl="1" eaLnBrk="1" hangingPunct="1"/>
            <a:r>
              <a:rPr lang="en-US" altLang="en-US" dirty="0" smtClean="0"/>
              <a:t>Take a deck of cards.  Throw them into air.  When you put them back, what are the chances they are all in order?</a:t>
            </a:r>
          </a:p>
          <a:p>
            <a:pPr lvl="2" eaLnBrk="1" hangingPunct="1"/>
            <a:r>
              <a:rPr lang="en-US" altLang="en-US" dirty="0" smtClean="0"/>
              <a:t>But there is a chance, however unlikely.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7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Now try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867400"/>
          </a:xfrm>
        </p:spPr>
        <p:txBody>
          <a:bodyPr/>
          <a:lstStyle/>
          <a:p>
            <a:r>
              <a:rPr lang="en-US" dirty="0" smtClean="0"/>
              <a:t>Ethanol could be created by the following reaction: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a) Calculate the </a:t>
            </a:r>
            <a:r>
              <a:rPr lang="en-US" dirty="0"/>
              <a:t>∆H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n-US" dirty="0" smtClean="0"/>
              <a:t>for the reaction.</a:t>
            </a:r>
          </a:p>
          <a:p>
            <a:r>
              <a:rPr lang="en-US" dirty="0" smtClean="0"/>
              <a:t>b) Calculate the ∆S</a:t>
            </a:r>
            <a:r>
              <a:rPr lang="en-US" baseline="30000" dirty="0" smtClean="0"/>
              <a:t>o</a:t>
            </a:r>
            <a:r>
              <a:rPr lang="en-US" dirty="0" smtClean="0"/>
              <a:t> for the reaction.</a:t>
            </a:r>
          </a:p>
          <a:p>
            <a:r>
              <a:rPr lang="en-US" dirty="0" smtClean="0"/>
              <a:t>c) Calculate the ∆G</a:t>
            </a:r>
            <a:r>
              <a:rPr lang="en-US" baseline="30000" dirty="0" smtClean="0"/>
              <a:t>o</a:t>
            </a:r>
            <a:r>
              <a:rPr lang="en-US" dirty="0" smtClean="0"/>
              <a:t> for the reaction.</a:t>
            </a:r>
          </a:p>
          <a:p>
            <a:r>
              <a:rPr lang="en-US" dirty="0" smtClean="0"/>
              <a:t>d) Calculate the value for K.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35181"/>
              </p:ext>
            </p:extLst>
          </p:nvPr>
        </p:nvGraphicFramePr>
        <p:xfrm>
          <a:off x="152400" y="1524000"/>
          <a:ext cx="8686800" cy="2333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807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2C</a:t>
                      </a:r>
                      <a:r>
                        <a:rPr lang="en-US" sz="2400" baseline="-25000" dirty="0" smtClean="0"/>
                        <a:t>(s)</a:t>
                      </a:r>
                      <a:r>
                        <a:rPr lang="en-US" sz="2400" dirty="0" smtClean="0"/>
                        <a:t>     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2H</a:t>
                      </a:r>
                      <a:r>
                        <a:rPr lang="en-US" sz="2400" baseline="-25000" dirty="0" smtClean="0"/>
                        <a:t>2 (g)     </a:t>
                      </a:r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(l)    </a:t>
                      </a:r>
                      <a:r>
                        <a:rPr lang="en-US" sz="2400" dirty="0" smtClean="0"/>
                        <a:t> →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5</a:t>
                      </a:r>
                      <a:r>
                        <a:rPr lang="en-US" sz="2400" dirty="0" smtClean="0"/>
                        <a:t>OH</a:t>
                      </a:r>
                      <a:r>
                        <a:rPr lang="en-US" sz="2400" baseline="-25000" dirty="0" smtClean="0"/>
                        <a:t>(l)</a:t>
                      </a:r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027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∆</a:t>
                      </a:r>
                      <a:r>
                        <a:rPr lang="en-US" sz="2400" dirty="0" err="1" smtClean="0"/>
                        <a:t>H</a:t>
                      </a:r>
                      <a:r>
                        <a:rPr lang="en-US" sz="2400" baseline="-25000" dirty="0" err="1" smtClean="0"/>
                        <a:t>f</a:t>
                      </a:r>
                      <a:r>
                        <a:rPr lang="en-US" sz="2400" baseline="30000" dirty="0" err="1" smtClean="0"/>
                        <a:t>o</a:t>
                      </a:r>
                      <a:r>
                        <a:rPr lang="en-US" sz="2400" baseline="30000" dirty="0" smtClean="0"/>
                        <a:t>  </a:t>
                      </a:r>
                      <a:r>
                        <a:rPr lang="en-US" sz="2400" baseline="0" dirty="0" smtClean="0"/>
                        <a:t>kJ/</a:t>
                      </a:r>
                      <a:r>
                        <a:rPr lang="en-US" sz="2400" baseline="0" dirty="0" err="1" smtClean="0"/>
                        <a:t>mol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-285.5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-277.69</a:t>
                      </a:r>
                      <a:endParaRPr lang="en-US" sz="2400" dirty="0"/>
                    </a:p>
                  </a:txBody>
                  <a:tcPr/>
                </a:tc>
              </a:tr>
              <a:tr h="7027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∆S</a:t>
                      </a:r>
                      <a:r>
                        <a:rPr lang="en-US" sz="2400" baseline="30000" dirty="0" smtClean="0"/>
                        <a:t>o</a:t>
                      </a:r>
                      <a:r>
                        <a:rPr lang="en-US" sz="2400" dirty="0" smtClean="0"/>
                        <a:t>  J/</a:t>
                      </a:r>
                      <a:r>
                        <a:rPr lang="en-US" sz="2400" dirty="0" err="1" smtClean="0"/>
                        <a:t>molK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5.740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69.91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160.7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2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r>
              <a:rPr lang="en-US" dirty="0" smtClean="0"/>
              <a:t>a) ∆H</a:t>
            </a:r>
            <a:r>
              <a:rPr lang="en-US" baseline="30000" dirty="0" smtClean="0"/>
              <a:t>o </a:t>
            </a:r>
            <a:r>
              <a:rPr lang="en-US" dirty="0" smtClean="0"/>
              <a:t>= ∑ </a:t>
            </a:r>
            <a:r>
              <a:rPr lang="en-US" dirty="0"/>
              <a:t>∆</a:t>
            </a:r>
            <a:r>
              <a:rPr lang="en-US" dirty="0" err="1" smtClean="0"/>
              <a:t>H</a:t>
            </a:r>
            <a:r>
              <a:rPr lang="en-US" baseline="-25000" dirty="0" err="1" smtClean="0"/>
              <a:t>f</a:t>
            </a:r>
            <a:r>
              <a:rPr lang="en-US" baseline="30000" dirty="0" err="1" smtClean="0"/>
              <a:t>o</a:t>
            </a:r>
            <a:r>
              <a:rPr lang="en-US" baseline="-25000" dirty="0" smtClean="0"/>
              <a:t>(products)</a:t>
            </a:r>
            <a:r>
              <a:rPr lang="en-US" dirty="0" smtClean="0"/>
              <a:t> - </a:t>
            </a:r>
            <a:r>
              <a:rPr lang="en-US" dirty="0"/>
              <a:t>∑ ∆</a:t>
            </a:r>
            <a:r>
              <a:rPr lang="en-US" dirty="0" err="1" smtClean="0"/>
              <a:t>H</a:t>
            </a:r>
            <a:r>
              <a:rPr lang="en-US" baseline="-25000" dirty="0" err="1" smtClean="0"/>
              <a:t>f</a:t>
            </a:r>
            <a:r>
              <a:rPr lang="en-US" baseline="30000" dirty="0" err="1" smtClean="0"/>
              <a:t>o</a:t>
            </a:r>
            <a:r>
              <a:rPr lang="en-US" baseline="-25000" dirty="0" smtClean="0"/>
              <a:t>(reactants</a:t>
            </a:r>
            <a:r>
              <a:rPr lang="en-US" baseline="-25000" dirty="0"/>
              <a:t>)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(-277.69) -  (-285.5) = </a:t>
            </a:r>
            <a:r>
              <a:rPr lang="en-US" dirty="0" smtClean="0"/>
              <a:t>+7.81kJ/</a:t>
            </a:r>
            <a:r>
              <a:rPr lang="en-US" dirty="0" err="1" smtClean="0"/>
              <a:t>mol</a:t>
            </a:r>
            <a:endParaRPr lang="en-US" dirty="0" smtClean="0"/>
          </a:p>
          <a:p>
            <a:r>
              <a:rPr lang="en-US" dirty="0" smtClean="0"/>
              <a:t>b) ∆S</a:t>
            </a:r>
            <a:r>
              <a:rPr lang="en-US" baseline="30000" dirty="0" smtClean="0"/>
              <a:t>o </a:t>
            </a:r>
            <a:r>
              <a:rPr lang="en-US" dirty="0"/>
              <a:t>= ∑ </a:t>
            </a:r>
            <a:r>
              <a:rPr lang="en-US" dirty="0" smtClean="0"/>
              <a:t>∆S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(products</a:t>
            </a:r>
            <a:r>
              <a:rPr lang="en-US" baseline="-25000" dirty="0"/>
              <a:t>)</a:t>
            </a:r>
            <a:r>
              <a:rPr lang="en-US" dirty="0"/>
              <a:t> - ∑ </a:t>
            </a:r>
            <a:r>
              <a:rPr lang="en-US" dirty="0" smtClean="0"/>
              <a:t>∆S</a:t>
            </a:r>
            <a:r>
              <a:rPr lang="en-US" baseline="30000" dirty="0" smtClean="0"/>
              <a:t>o</a:t>
            </a:r>
            <a:r>
              <a:rPr lang="en-US" baseline="-25000" dirty="0" smtClean="0"/>
              <a:t>(reactants</a:t>
            </a:r>
            <a:r>
              <a:rPr lang="en-US" baseline="-25000" dirty="0"/>
              <a:t>)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(160.7 + 69.91) – (5.740 + 130.6) = -181.9 J/</a:t>
            </a:r>
            <a:r>
              <a:rPr lang="en-US" dirty="0" err="1" smtClean="0"/>
              <a:t>molK</a:t>
            </a:r>
            <a:endParaRPr lang="en-US" dirty="0" smtClean="0"/>
          </a:p>
          <a:p>
            <a:r>
              <a:rPr lang="en-US" dirty="0" smtClean="0"/>
              <a:t>c) </a:t>
            </a:r>
            <a:r>
              <a:rPr lang="en-US" altLang="en-US" dirty="0">
                <a:sym typeface="Symbol" pitchFamily="18" charset="2"/>
              </a:rPr>
              <a:t></a:t>
            </a:r>
            <a:r>
              <a:rPr lang="en-US" altLang="en-US" dirty="0" smtClean="0">
                <a:sym typeface="Symbol" pitchFamily="18" charset="2"/>
              </a:rPr>
              <a:t>G</a:t>
            </a:r>
            <a:r>
              <a:rPr lang="en-US" altLang="en-US" baseline="30000" dirty="0" smtClean="0">
                <a:sym typeface="Symbol" pitchFamily="18" charset="2"/>
              </a:rPr>
              <a:t>o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=  </a:t>
            </a:r>
            <a:r>
              <a:rPr lang="en-US" altLang="en-US" dirty="0" smtClean="0">
                <a:sym typeface="Symbol" pitchFamily="18" charset="2"/>
              </a:rPr>
              <a:t>H</a:t>
            </a:r>
            <a:r>
              <a:rPr lang="en-US" altLang="en-US" baseline="30000" dirty="0" smtClean="0">
                <a:sym typeface="Symbol" pitchFamily="18" charset="2"/>
              </a:rPr>
              <a:t>o</a:t>
            </a:r>
            <a:r>
              <a:rPr lang="en-US" altLang="en-US" dirty="0" smtClean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- T </a:t>
            </a:r>
            <a:r>
              <a:rPr lang="en-US" altLang="en-US" dirty="0" smtClean="0">
                <a:sym typeface="Symbol" pitchFamily="18" charset="2"/>
              </a:rPr>
              <a:t>S</a:t>
            </a:r>
            <a:r>
              <a:rPr lang="en-US" altLang="en-US" baseline="30000" dirty="0" smtClean="0">
                <a:sym typeface="Symbol" pitchFamily="18" charset="2"/>
              </a:rPr>
              <a:t>o</a:t>
            </a:r>
            <a:endParaRPr lang="en-US" altLang="en-US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altLang="en-US" dirty="0">
                <a:sym typeface="Symbol" pitchFamily="18" charset="2"/>
              </a:rPr>
              <a:t> G</a:t>
            </a:r>
            <a:r>
              <a:rPr lang="en-US" altLang="en-US" baseline="30000" dirty="0">
                <a:sym typeface="Symbol" pitchFamily="18" charset="2"/>
              </a:rPr>
              <a:t>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= +8.16kJ/</a:t>
            </a:r>
            <a:r>
              <a:rPr lang="en-US" altLang="en-US" dirty="0" err="1" smtClean="0">
                <a:sym typeface="Symbol" pitchFamily="18" charset="2"/>
              </a:rPr>
              <a:t>mol</a:t>
            </a:r>
            <a:r>
              <a:rPr lang="en-US" altLang="en-US" dirty="0" smtClean="0">
                <a:sym typeface="Symbol" pitchFamily="18" charset="2"/>
              </a:rPr>
              <a:t> – (298K)(-0.1819 kJ/</a:t>
            </a:r>
            <a:r>
              <a:rPr lang="en-US" altLang="en-US" dirty="0" err="1" smtClean="0">
                <a:sym typeface="Symbol" pitchFamily="18" charset="2"/>
              </a:rPr>
              <a:t>molK</a:t>
            </a:r>
            <a:r>
              <a:rPr lang="en-US" altLang="en-US" dirty="0" smtClean="0">
                <a:sym typeface="Symbol" pitchFamily="18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	= </a:t>
            </a:r>
            <a:r>
              <a:rPr lang="en-US" dirty="0" smtClean="0">
                <a:sym typeface="Symbol" pitchFamily="18" charset="2"/>
              </a:rPr>
              <a:t>62.0 </a:t>
            </a:r>
            <a:r>
              <a:rPr lang="en-US" dirty="0" smtClean="0">
                <a:sym typeface="Symbol" pitchFamily="18" charset="2"/>
              </a:rPr>
              <a:t>kJ/</a:t>
            </a:r>
            <a:r>
              <a:rPr lang="en-US" dirty="0" err="1" smtClean="0">
                <a:sym typeface="Symbol" pitchFamily="18" charset="2"/>
              </a:rPr>
              <a:t>mol</a:t>
            </a:r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d) </a:t>
            </a:r>
            <a:r>
              <a:rPr lang="en-US" altLang="en-US" dirty="0">
                <a:sym typeface="Symbol" pitchFamily="18" charset="2"/>
              </a:rPr>
              <a:t>G</a:t>
            </a:r>
            <a:r>
              <a:rPr lang="en-US" altLang="en-US" baseline="30000" dirty="0">
                <a:sym typeface="Symbol" pitchFamily="18" charset="2"/>
              </a:rPr>
              <a:t>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smtClean="0">
                <a:sym typeface="Symbol" pitchFamily="18" charset="2"/>
              </a:rPr>
              <a:t>= -</a:t>
            </a:r>
            <a:r>
              <a:rPr lang="en-US" altLang="en-US" dirty="0" err="1" smtClean="0">
                <a:sym typeface="Symbol" pitchFamily="18" charset="2"/>
              </a:rPr>
              <a:t>RTlnK</a:t>
            </a:r>
            <a:endParaRPr lang="en-US" altLang="en-US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Symbol" pitchFamily="18" charset="2"/>
              </a:rPr>
              <a:t>lnK</a:t>
            </a:r>
            <a:r>
              <a:rPr lang="en-US" dirty="0" smtClean="0">
                <a:sym typeface="Symbol" pitchFamily="18" charset="2"/>
              </a:rPr>
              <a:t> = (+</a:t>
            </a:r>
            <a:r>
              <a:rPr lang="en-US" dirty="0" smtClean="0">
                <a:sym typeface="Symbol" pitchFamily="18" charset="2"/>
              </a:rPr>
              <a:t>62.0kJ/</a:t>
            </a:r>
            <a:r>
              <a:rPr lang="en-US" dirty="0" err="1" smtClean="0">
                <a:sym typeface="Symbol" pitchFamily="18" charset="2"/>
              </a:rPr>
              <a:t>mol</a:t>
            </a:r>
            <a:r>
              <a:rPr lang="en-US" dirty="0" smtClean="0">
                <a:sym typeface="Symbol" pitchFamily="18" charset="2"/>
              </a:rPr>
              <a:t>)/{(0.008314kJ/</a:t>
            </a:r>
            <a:r>
              <a:rPr lang="en-US" dirty="0" err="1" smtClean="0">
                <a:sym typeface="Symbol" pitchFamily="18" charset="2"/>
              </a:rPr>
              <a:t>molK</a:t>
            </a:r>
            <a:r>
              <a:rPr lang="en-US" dirty="0" smtClean="0">
                <a:sym typeface="Symbol" pitchFamily="18" charset="2"/>
              </a:rPr>
              <a:t>)(298K)}</a:t>
            </a:r>
          </a:p>
          <a:p>
            <a:pPr marL="0" indent="0">
              <a:buNone/>
            </a:pPr>
            <a:r>
              <a:rPr lang="en-US" dirty="0" smtClean="0">
                <a:sym typeface="Symbol" pitchFamily="18" charset="2"/>
              </a:rPr>
              <a:t>K = </a:t>
            </a:r>
            <a:r>
              <a:rPr lang="en-US" dirty="0" smtClean="0">
                <a:sym typeface="Symbol" pitchFamily="18" charset="2"/>
              </a:rPr>
              <a:t>e</a:t>
            </a:r>
            <a:r>
              <a:rPr lang="en-US" baseline="30000" dirty="0" smtClean="0">
                <a:sym typeface="Symbol" pitchFamily="18" charset="2"/>
              </a:rPr>
              <a:t>-25.0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=  </a:t>
            </a:r>
            <a:r>
              <a:rPr lang="en-US" smtClean="0">
                <a:sym typeface="Symbol" pitchFamily="18" charset="2"/>
              </a:rPr>
              <a:t>7.38x10</a:t>
            </a:r>
            <a:r>
              <a:rPr lang="en-US" baseline="30000" smtClean="0">
                <a:sym typeface="Symbol" pitchFamily="18" charset="2"/>
              </a:rPr>
              <a:t>-10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5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2nd Law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Entropy is a function that describes the number of possible arrangements </a:t>
            </a:r>
            <a:r>
              <a:rPr lang="en-US" altLang="en-US" dirty="0"/>
              <a:t>a</a:t>
            </a:r>
            <a:r>
              <a:rPr lang="en-US" altLang="en-US" dirty="0" smtClean="0"/>
              <a:t>vailable to a particular system.</a:t>
            </a:r>
          </a:p>
          <a:p>
            <a:pPr lvl="1" eaLnBrk="1" hangingPunct="1"/>
            <a:r>
              <a:rPr lang="en-US" altLang="en-US" dirty="0" smtClean="0"/>
              <a:t>Nature proceeds toward the states that have the highest probability of existing</a:t>
            </a:r>
          </a:p>
          <a:p>
            <a:pPr lvl="1" eaLnBrk="1" hangingPunct="1"/>
            <a:r>
              <a:rPr lang="en-US" altLang="en-US" dirty="0" smtClean="0"/>
              <a:t>The driving force is “probability”</a:t>
            </a:r>
          </a:p>
        </p:txBody>
      </p:sp>
    </p:spTree>
    <p:extLst>
      <p:ext uri="{BB962C8B-B14F-4D97-AF65-F5344CB8AC3E}">
        <p14:creationId xmlns:p14="http://schemas.microsoft.com/office/powerpoint/2010/main" val="10366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Let’s Look at a Simple 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2133600"/>
            <a:ext cx="54102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atoms of an ideal gas</a:t>
            </a:r>
          </a:p>
          <a:p>
            <a:pPr eaLnBrk="1" hangingPunct="1"/>
            <a:r>
              <a:rPr lang="en-US" altLang="en-US" smtClean="0"/>
              <a:t>Three possible arrangements</a:t>
            </a:r>
          </a:p>
          <a:p>
            <a:pPr eaLnBrk="1" hangingPunct="1"/>
            <a:r>
              <a:rPr lang="en-US" altLang="en-US" smtClean="0"/>
              <a:t>How many ways can each state be achieved?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338513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4242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7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Examine All Possibilities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509838" y="1757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b="8635"/>
          <a:stretch>
            <a:fillRect/>
          </a:stretch>
        </p:blipFill>
        <p:spPr bwMode="auto">
          <a:xfrm>
            <a:off x="609600" y="16002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Possibilities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56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arrangement with three on one side and one on the other is most likely to occur.</a:t>
            </a:r>
          </a:p>
          <a:p>
            <a:pPr eaLnBrk="1" hangingPunct="1"/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dirty="0" smtClean="0"/>
              <a:t>The probability of finding all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 smtClean="0"/>
              <a:t>4 atoms on the left side is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 smtClean="0"/>
              <a:t>(1/2)(1/2)(1/2)(1/2) = 1/16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dirty="0" smtClean="0"/>
          </a:p>
          <a:p>
            <a:pPr>
              <a:spcBef>
                <a:spcPts val="0"/>
              </a:spcBef>
            </a:pPr>
            <a:r>
              <a:rPr lang="en-US" altLang="en-US" dirty="0" smtClean="0"/>
              <a:t>The probability for a mole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dirty="0" smtClean="0"/>
              <a:t>particles would be (1/2) </a:t>
            </a:r>
            <a:r>
              <a:rPr lang="en-US" altLang="en-US" baseline="30000" dirty="0" smtClean="0"/>
              <a:t>6.02x1023</a:t>
            </a:r>
            <a:endParaRPr lang="en-US" altLang="en-US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338513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466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100945" y="2173932"/>
            <a:ext cx="1600200" cy="15598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5800" y="2283767"/>
            <a:ext cx="2987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By the ratio </a:t>
            </a:r>
            <a:r>
              <a:rPr lang="en-US" altLang="en-US" dirty="0" smtClean="0"/>
              <a:t>of 2:8:6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07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Positional Entropy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gas expands into a vacuum </a:t>
            </a:r>
          </a:p>
          <a:p>
            <a:pPr lvl="1" eaLnBrk="1" hangingPunct="1"/>
            <a:r>
              <a:rPr lang="en-US" altLang="en-US" dirty="0" smtClean="0"/>
              <a:t>Because the expanded state has the highest positional probability or entropy of all the states available to the gas</a:t>
            </a:r>
          </a:p>
          <a:p>
            <a:pPr eaLnBrk="1" hangingPunct="1"/>
            <a:r>
              <a:rPr lang="en-US" altLang="en-US" dirty="0" smtClean="0"/>
              <a:t>Illustrated by changes of state</a:t>
            </a:r>
          </a:p>
          <a:p>
            <a:pPr lvl="1" eaLnBrk="1" hangingPunct="1"/>
            <a:r>
              <a:rPr lang="en-US" altLang="en-US" dirty="0" smtClean="0"/>
              <a:t>The larger the intermolecular distances, the more microstates available</a:t>
            </a:r>
          </a:p>
          <a:p>
            <a:pPr lvl="2" eaLnBrk="1" hangingPunct="1"/>
            <a:r>
              <a:rPr lang="en-US" altLang="en-US" dirty="0" smtClean="0"/>
              <a:t>The </a:t>
            </a:r>
            <a:r>
              <a:rPr lang="en-US" altLang="en-US" smtClean="0"/>
              <a:t>more microstates</a:t>
            </a:r>
            <a:r>
              <a:rPr lang="en-US" altLang="en-US" dirty="0" smtClean="0"/>
              <a:t>, the more entropy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1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1406</Words>
  <Application>Microsoft Office PowerPoint</Application>
  <PresentationFormat>On-screen Show (4:3)</PresentationFormat>
  <Paragraphs>336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Thermodynamics Follow-up</vt:lpstr>
      <vt:lpstr>PowerPoint Presentation</vt:lpstr>
      <vt:lpstr>Spontaneous Processes</vt:lpstr>
      <vt:lpstr>2nd Law of Thermo</vt:lpstr>
      <vt:lpstr>2nd Law</vt:lpstr>
      <vt:lpstr>Let’s Look at a Simple System</vt:lpstr>
      <vt:lpstr>Examine All Possibilities</vt:lpstr>
      <vt:lpstr>Possibilities</vt:lpstr>
      <vt:lpstr>Positional Entropy</vt:lpstr>
      <vt:lpstr>Coffee Cup</vt:lpstr>
      <vt:lpstr>Entropy on the Molecular Scale</vt:lpstr>
      <vt:lpstr>Entropy on the Molecular Scale</vt:lpstr>
      <vt:lpstr>Entropy on the Molecular Scale</vt:lpstr>
      <vt:lpstr>PowerPoint Presentation</vt:lpstr>
      <vt:lpstr>Entropy on the Molecular Scale</vt:lpstr>
      <vt:lpstr>PowerPoint Presentation</vt:lpstr>
      <vt:lpstr>PowerPoint Presentation</vt:lpstr>
      <vt:lpstr>Standard Entropies</vt:lpstr>
      <vt:lpstr>Entropy</vt:lpstr>
      <vt:lpstr>Entropy and temperature</vt:lpstr>
      <vt:lpstr>Entropy and temperature</vt:lpstr>
      <vt:lpstr>Entropy and temperature</vt:lpstr>
      <vt:lpstr>PowerPoint Presentation</vt:lpstr>
      <vt:lpstr>How can we determine if a process is spontaneous?</vt:lpstr>
      <vt:lpstr>Ssurrounding</vt:lpstr>
      <vt:lpstr>Entropy Continued</vt:lpstr>
      <vt:lpstr>Entropy depends on Enthalpy</vt:lpstr>
      <vt:lpstr>Spontaneity</vt:lpstr>
      <vt:lpstr>Gibbs Free Energy</vt:lpstr>
      <vt:lpstr>G  =  H  - T S</vt:lpstr>
      <vt:lpstr>Free Energy</vt:lpstr>
      <vt:lpstr>Free Energy</vt:lpstr>
      <vt:lpstr>Spontaneity Again</vt:lpstr>
      <vt:lpstr>Is Water Melting Spontaneous?</vt:lpstr>
      <vt:lpstr>Calculate Sunv and G</vt:lpstr>
      <vt:lpstr>PowerPoint Presentation</vt:lpstr>
      <vt:lpstr>Gibbs Free Energy</vt:lpstr>
      <vt:lpstr>Try this!</vt:lpstr>
      <vt:lpstr>Answer</vt:lpstr>
      <vt:lpstr>Now try this!</vt:lpstr>
      <vt:lpstr>Answer</vt:lpstr>
    </vt:vector>
  </TitlesOfParts>
  <Company>SASD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Follow-up</dc:title>
  <dc:creator>SASD User</dc:creator>
  <cp:lastModifiedBy>SASD User</cp:lastModifiedBy>
  <cp:revision>16</cp:revision>
  <dcterms:created xsi:type="dcterms:W3CDTF">2014-12-03T12:59:12Z</dcterms:created>
  <dcterms:modified xsi:type="dcterms:W3CDTF">2014-12-10T18:46:41Z</dcterms:modified>
</cp:coreProperties>
</file>