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77" r:id="rId3"/>
    <p:sldId id="271" r:id="rId4"/>
    <p:sldId id="272" r:id="rId5"/>
    <p:sldId id="273" r:id="rId6"/>
    <p:sldId id="274" r:id="rId7"/>
    <p:sldId id="275" r:id="rId8"/>
    <p:sldId id="276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8" r:id="rId23"/>
    <p:sldId id="279" r:id="rId24"/>
    <p:sldId id="280" r:id="rId25"/>
    <p:sldId id="281" r:id="rId26"/>
    <p:sldId id="282" r:id="rId27"/>
    <p:sldId id="283" r:id="rId28"/>
    <p:sldId id="293" r:id="rId29"/>
    <p:sldId id="294" r:id="rId30"/>
    <p:sldId id="295" r:id="rId31"/>
    <p:sldId id="296" r:id="rId32"/>
    <p:sldId id="297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DCC88-6BC7-41ED-AF69-5D284A16015A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81B35-6376-414F-921C-D8199EF0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04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4B10B5-A622-4991-AE48-EDEB00D5D635}" type="slidenum">
              <a:rPr lang="en-US"/>
              <a:pPr/>
              <a:t>4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 Figure 14.20 </a:t>
            </a:r>
            <a:r>
              <a:rPr lang="en-US"/>
              <a:t>The energy profile of a reaction, showing transition states and an intermediate.</a:t>
            </a:r>
          </a:p>
          <a:p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41ACEC-0DF1-4A3D-B7A5-8279E96CD1DA}" type="slidenum">
              <a:rPr lang="en-US"/>
              <a:pPr/>
              <a:t>28</a:t>
            </a:fld>
            <a:endParaRPr lang="en-US"/>
          </a:p>
        </p:txBody>
      </p:sp>
      <p:sp>
        <p:nvSpPr>
          <p:cNvPr id="165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 Figure 14.8 </a:t>
            </a:r>
            <a:r>
              <a:rPr lang="en-US"/>
              <a:t>Kinetic data for conversion of methyl isonitrile into acetonitrile. </a:t>
            </a:r>
          </a:p>
          <a:p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D0D364-05D5-4395-91BD-337E3B957792}" type="slidenum">
              <a:rPr lang="en-US"/>
              <a:pPr/>
              <a:t>29</a:t>
            </a:fld>
            <a:endParaRPr lang="en-US"/>
          </a:p>
        </p:txBody>
      </p:sp>
      <p:sp>
        <p:nvSpPr>
          <p:cNvPr id="159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Chapter 14, Unnumbered Table 1, Page 572 </a:t>
            </a:r>
          </a:p>
          <a:p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FC3B8E-6813-472B-8BE0-29CDAFF28DDB}" type="slidenum">
              <a:rPr lang="en-US"/>
              <a:pPr/>
              <a:t>30</a:t>
            </a:fld>
            <a:endParaRPr lang="en-US"/>
          </a:p>
        </p:txBody>
      </p:sp>
      <p:sp>
        <p:nvSpPr>
          <p:cNvPr id="157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Chapter 14, Unnumbered Table 2, Page 572 </a:t>
            </a:r>
          </a:p>
          <a:p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7F8F43-8C3C-4D06-A650-F245CADAA779}" type="slidenum">
              <a:rPr lang="en-US"/>
              <a:pPr/>
              <a:t>31</a:t>
            </a:fld>
            <a:endParaRPr lang="en-US"/>
          </a:p>
        </p:txBody>
      </p:sp>
      <p:sp>
        <p:nvSpPr>
          <p:cNvPr id="155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 Figure 14.9 </a:t>
            </a:r>
            <a:r>
              <a:rPr lang="en-US"/>
              <a:t>Kinetic data for decomposition of NO</a:t>
            </a:r>
            <a:r>
              <a:rPr lang="en-US" baseline="-25000"/>
              <a:t>2</a:t>
            </a:r>
            <a:r>
              <a:rPr lang="en-US"/>
              <a:t>.</a:t>
            </a:r>
          </a:p>
          <a:p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03B142-294B-4BA6-9605-F12D9065CA6E}" type="slidenum">
              <a:rPr lang="en-US"/>
              <a:pPr/>
              <a:t>32</a:t>
            </a:fld>
            <a:endParaRPr lang="en-US"/>
          </a:p>
        </p:txBody>
      </p:sp>
      <p:sp>
        <p:nvSpPr>
          <p:cNvPr id="153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 Figure 14.10 </a:t>
            </a:r>
            <a:r>
              <a:rPr lang="en-US"/>
              <a:t>Comparison of firstorder and zero-order reactions for the disappearance of reactant A with time.</a:t>
            </a:r>
          </a:p>
          <a:p>
            <a:r>
              <a:rPr lang="en-US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B3AC-4175-4DB8-A371-BA2116B91AFE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4A20-5DF0-4A67-AE2D-603AEDD5E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48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B3AC-4175-4DB8-A371-BA2116B91AFE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4A20-5DF0-4A67-AE2D-603AEDD5E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77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B3AC-4175-4DB8-A371-BA2116B91AFE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4A20-5DF0-4A67-AE2D-603AEDD5E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49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6A55F52-CBF5-43B9-815B-1332F59D9A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40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67665F8-AFBA-42D0-ADDA-AC8BAAB610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93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B3AC-4175-4DB8-A371-BA2116B91AFE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4A20-5DF0-4A67-AE2D-603AEDD5E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07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B3AC-4175-4DB8-A371-BA2116B91AFE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4A20-5DF0-4A67-AE2D-603AEDD5E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7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B3AC-4175-4DB8-A371-BA2116B91AFE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4A20-5DF0-4A67-AE2D-603AEDD5E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B3AC-4175-4DB8-A371-BA2116B91AFE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4A20-5DF0-4A67-AE2D-603AEDD5E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6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B3AC-4175-4DB8-A371-BA2116B91AFE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4A20-5DF0-4A67-AE2D-603AEDD5E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9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B3AC-4175-4DB8-A371-BA2116B91AFE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4A20-5DF0-4A67-AE2D-603AEDD5E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56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B3AC-4175-4DB8-A371-BA2116B91AFE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4A20-5DF0-4A67-AE2D-603AEDD5E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5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B3AC-4175-4DB8-A371-BA2116B91AFE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4A20-5DF0-4A67-AE2D-603AEDD5E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81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5B3AC-4175-4DB8-A371-BA2116B91AFE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74A20-5DF0-4A67-AE2D-603AEDD5E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0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em.purdue.edu/gchelp/howtosolveit/Kinetics/IntegratedRateLaws.htm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Kinetics Follow-up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7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of Initial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410200"/>
          </a:xfrm>
        </p:spPr>
        <p:txBody>
          <a:bodyPr/>
          <a:lstStyle/>
          <a:p>
            <a:r>
              <a:rPr lang="en-US" dirty="0" smtClean="0"/>
              <a:t>A series of experiments are run to determine the order of a reactant.</a:t>
            </a:r>
          </a:p>
          <a:p>
            <a:r>
              <a:rPr lang="en-US" dirty="0" smtClean="0"/>
              <a:t>The reaction rate at the beginning of the reaction and the concentration are measured</a:t>
            </a:r>
          </a:p>
          <a:p>
            <a:r>
              <a:rPr lang="en-US" dirty="0" smtClean="0"/>
              <a:t>These are evaluated to determine the order of each reactant and the overall reaction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15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3009900" y="2052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 cstate="print">
            <a:lum bright="-6000" contrast="60000"/>
          </a:blip>
          <a:srcRect/>
          <a:stretch>
            <a:fillRect/>
          </a:stretch>
        </p:blipFill>
        <p:spPr bwMode="auto">
          <a:xfrm>
            <a:off x="0" y="0"/>
            <a:ext cx="4343400" cy="3827463"/>
          </a:xfrm>
          <a:prstGeom prst="rect">
            <a:avLst/>
          </a:prstGeom>
          <a:noFill/>
        </p:spPr>
      </p:pic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3267075" y="2347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3" cstate="print">
            <a:lum bright="-6000" contrast="36000"/>
          </a:blip>
          <a:srcRect/>
          <a:stretch>
            <a:fillRect/>
          </a:stretch>
        </p:blipFill>
        <p:spPr bwMode="auto">
          <a:xfrm>
            <a:off x="4495800" y="0"/>
            <a:ext cx="4648200" cy="3851275"/>
          </a:xfrm>
          <a:prstGeom prst="rect">
            <a:avLst/>
          </a:prstGeom>
          <a:noFill/>
        </p:spPr>
      </p:pic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457200" y="3810000"/>
            <a:ext cx="8382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If you plot the concentration versus time of [N</a:t>
            </a:r>
            <a:r>
              <a:rPr lang="en-US" sz="2400" baseline="-25000" dirty="0">
                <a:latin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</a:rPr>
              <a:t>O</a:t>
            </a:r>
            <a:r>
              <a:rPr lang="en-US" sz="2400" baseline="-25000" dirty="0">
                <a:latin typeface="Times New Roman" pitchFamily="18" charset="0"/>
              </a:rPr>
              <a:t>5</a:t>
            </a:r>
            <a:r>
              <a:rPr lang="en-US" sz="2400" dirty="0">
                <a:latin typeface="Times New Roman" pitchFamily="18" charset="0"/>
              </a:rPr>
              <a:t>],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</a:rPr>
              <a:t>you can determine the rate at 0.90M and 0.45M.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</a:rPr>
              <a:t>What is the rate law for this reaction?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</a:rPr>
              <a:t>Rate = k [N</a:t>
            </a:r>
            <a:r>
              <a:rPr lang="en-US" sz="2400" baseline="-25000" dirty="0" smtClean="0">
                <a:latin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</a:rPr>
              <a:t>O</a:t>
            </a:r>
            <a:r>
              <a:rPr lang="en-US" sz="2400" baseline="-25000" dirty="0" smtClean="0">
                <a:latin typeface="Times New Roman" pitchFamily="18" charset="0"/>
              </a:rPr>
              <a:t>5</a:t>
            </a:r>
            <a:r>
              <a:rPr lang="en-US" sz="2400" dirty="0" smtClean="0">
                <a:latin typeface="Times New Roman" pitchFamily="18" charset="0"/>
              </a:rPr>
              <a:t>]</a:t>
            </a:r>
            <a:r>
              <a:rPr lang="en-US" sz="2400" baseline="30000" dirty="0" smtClean="0">
                <a:latin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</a:rPr>
              <a:t>      </a:t>
            </a:r>
            <a:r>
              <a:rPr lang="en-US" sz="2400" dirty="0" err="1" smtClean="0">
                <a:latin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</a:rPr>
              <a:t> = the order.  It is determined experimentally.</a:t>
            </a:r>
            <a:endParaRPr lang="en-US" sz="2400" baseline="30000" dirty="0"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04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295400"/>
          </a:xfrm>
        </p:spPr>
        <p:txBody>
          <a:bodyPr/>
          <a:lstStyle/>
          <a:p>
            <a:r>
              <a:rPr lang="en-US" dirty="0"/>
              <a:t>2N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5(</a:t>
            </a:r>
            <a:r>
              <a:rPr lang="en-US" baseline="-25000" dirty="0" err="1"/>
              <a:t>soln</a:t>
            </a:r>
            <a:r>
              <a:rPr lang="en-US" baseline="-25000" dirty="0"/>
              <a:t>)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/>
              <a:t>   4NO</a:t>
            </a:r>
            <a:r>
              <a:rPr lang="en-US" baseline="-25000" dirty="0"/>
              <a:t>2(</a:t>
            </a:r>
            <a:r>
              <a:rPr lang="en-US" baseline="-25000" dirty="0" err="1"/>
              <a:t>soln</a:t>
            </a:r>
            <a:r>
              <a:rPr lang="en-US" baseline="-25000" dirty="0"/>
              <a:t>)</a:t>
            </a:r>
            <a:r>
              <a:rPr lang="en-US" dirty="0"/>
              <a:t>  +  O</a:t>
            </a:r>
            <a:r>
              <a:rPr lang="en-US" baseline="-25000" dirty="0"/>
              <a:t>2(g)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229600" cy="4114800"/>
          </a:xfrm>
        </p:spPr>
        <p:txBody>
          <a:bodyPr/>
          <a:lstStyle/>
          <a:p>
            <a:r>
              <a:rPr lang="en-US" dirty="0"/>
              <a:t>At 45</a:t>
            </a:r>
            <a:r>
              <a:rPr lang="en-US" dirty="0">
                <a:sym typeface="Symbol" pitchFamily="18" charset="2"/>
              </a:rPr>
              <a:t></a:t>
            </a:r>
            <a:r>
              <a:rPr lang="en-US" dirty="0"/>
              <a:t>C, O</a:t>
            </a:r>
            <a:r>
              <a:rPr lang="en-US" baseline="-25000" dirty="0"/>
              <a:t>2</a:t>
            </a:r>
            <a:r>
              <a:rPr lang="en-US" dirty="0"/>
              <a:t> bubbles out of solution, so only the forward reaction occurs.</a:t>
            </a:r>
          </a:p>
          <a:p>
            <a:pPr>
              <a:buFontTx/>
              <a:buNone/>
            </a:pPr>
            <a:r>
              <a:rPr lang="en-US" dirty="0"/>
              <a:t>Data</a:t>
            </a:r>
          </a:p>
          <a:p>
            <a:pPr>
              <a:buFontTx/>
              <a:buNone/>
            </a:pPr>
            <a:r>
              <a:rPr lang="en-US" baseline="-25000" dirty="0"/>
              <a:t>    	</a:t>
            </a:r>
            <a:r>
              <a:rPr lang="en-US" dirty="0"/>
              <a:t>	[N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5</a:t>
            </a:r>
            <a:r>
              <a:rPr lang="en-US" dirty="0"/>
              <a:t>]	Rate ( </a:t>
            </a:r>
            <a:r>
              <a:rPr lang="en-US" dirty="0" err="1"/>
              <a:t>mol</a:t>
            </a:r>
            <a:r>
              <a:rPr lang="en-US" dirty="0"/>
              <a:t>/l </a:t>
            </a:r>
            <a:r>
              <a:rPr lang="en-US" dirty="0">
                <a:cs typeface="Times New Roman" pitchFamily="18" charset="0"/>
              </a:rPr>
              <a:t>• s)				0.90M		5.4 x 10</a:t>
            </a:r>
            <a:r>
              <a:rPr lang="en-US" baseline="30000" dirty="0">
                <a:cs typeface="Times New Roman" pitchFamily="18" charset="0"/>
              </a:rPr>
              <a:t>-4</a:t>
            </a:r>
            <a:r>
              <a:rPr lang="en-US" dirty="0">
                <a:cs typeface="Times New Roman" pitchFamily="18" charset="0"/>
              </a:rPr>
              <a:t>				</a:t>
            </a:r>
            <a:r>
              <a:rPr lang="en-US" dirty="0" smtClean="0">
                <a:cs typeface="Times New Roman" pitchFamily="18" charset="0"/>
              </a:rPr>
              <a:t>0.45M</a:t>
            </a:r>
            <a:r>
              <a:rPr lang="en-US" dirty="0">
                <a:cs typeface="Times New Roman" pitchFamily="18" charset="0"/>
              </a:rPr>
              <a:t>		2.7 x 10</a:t>
            </a:r>
            <a:r>
              <a:rPr lang="en-US" baseline="30000" dirty="0">
                <a:cs typeface="Times New Roman" pitchFamily="18" charset="0"/>
              </a:rPr>
              <a:t>-4</a:t>
            </a:r>
            <a:r>
              <a:rPr lang="en-US" dirty="0">
                <a:cs typeface="Times New Roman" pitchFamily="18" charset="0"/>
              </a:rPr>
              <a:t>  </a:t>
            </a:r>
          </a:p>
          <a:p>
            <a:pPr>
              <a:buFontTx/>
              <a:buNone/>
            </a:pPr>
            <a:r>
              <a:rPr lang="en-US" dirty="0"/>
              <a:t>The concentration is halved, so the rate is halved</a:t>
            </a:r>
          </a:p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36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371600"/>
          </a:xfrm>
        </p:spPr>
        <p:txBody>
          <a:bodyPr/>
          <a:lstStyle/>
          <a:p>
            <a:r>
              <a:rPr lang="en-US"/>
              <a:t>2N</a:t>
            </a:r>
            <a:r>
              <a:rPr lang="en-US" baseline="-25000"/>
              <a:t>2</a:t>
            </a:r>
            <a:r>
              <a:rPr lang="en-US"/>
              <a:t>O</a:t>
            </a:r>
            <a:r>
              <a:rPr lang="en-US" baseline="-25000"/>
              <a:t>5(soln)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  4NO</a:t>
            </a:r>
            <a:r>
              <a:rPr lang="en-US" baseline="-25000"/>
              <a:t>2(soln)</a:t>
            </a:r>
            <a:r>
              <a:rPr lang="en-US"/>
              <a:t>  +  O</a:t>
            </a:r>
            <a:r>
              <a:rPr lang="en-US" baseline="-25000"/>
              <a:t>2(g)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Rate  =  k  [N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5</a:t>
            </a:r>
            <a:r>
              <a:rPr lang="en-US" sz="2800" dirty="0" smtClean="0"/>
              <a:t>]</a:t>
            </a:r>
            <a:r>
              <a:rPr lang="en-US" sz="2800" baseline="30000" dirty="0"/>
              <a:t>n</a:t>
            </a:r>
            <a:endParaRPr lang="en-US" sz="2800" dirty="0" smtClean="0"/>
          </a:p>
          <a:p>
            <a:pPr>
              <a:buFontTx/>
              <a:buNone/>
            </a:pPr>
            <a:endParaRPr lang="en-US" sz="2800" dirty="0" smtClean="0"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2800" dirty="0">
                <a:cs typeface="Times New Roman" pitchFamily="18" charset="0"/>
              </a:rPr>
              <a:t>	</a:t>
            </a:r>
            <a:r>
              <a:rPr lang="en-US" sz="2800" dirty="0" smtClean="0">
                <a:cs typeface="Times New Roman" pitchFamily="18" charset="0"/>
              </a:rPr>
              <a:t>	</a:t>
            </a:r>
            <a:r>
              <a:rPr lang="en-US" sz="2800" u="sng" dirty="0" smtClean="0">
                <a:cs typeface="Times New Roman" pitchFamily="18" charset="0"/>
              </a:rPr>
              <a:t>5.4 x 10</a:t>
            </a:r>
            <a:r>
              <a:rPr lang="en-US" sz="2800" u="sng" baseline="30000" dirty="0" smtClean="0">
                <a:cs typeface="Times New Roman" pitchFamily="18" charset="0"/>
              </a:rPr>
              <a:t>-4</a:t>
            </a:r>
            <a:r>
              <a:rPr lang="en-US" sz="2800" u="sng" dirty="0" smtClean="0">
                <a:cs typeface="Times New Roman" pitchFamily="18" charset="0"/>
              </a:rPr>
              <a:t>	=  k [0.90]</a:t>
            </a:r>
            <a:r>
              <a:rPr lang="en-US" sz="2800" u="sng" baseline="30000" dirty="0" smtClean="0">
                <a:cs typeface="Times New Roman" pitchFamily="18" charset="0"/>
              </a:rPr>
              <a:t>n</a:t>
            </a:r>
            <a:r>
              <a:rPr lang="en-US" sz="2800" u="sng" dirty="0" smtClean="0">
                <a:cs typeface="Times New Roman" pitchFamily="18" charset="0"/>
              </a:rPr>
              <a:t> 	</a:t>
            </a:r>
            <a:r>
              <a:rPr lang="en-US" sz="2800" dirty="0" smtClean="0">
                <a:cs typeface="Times New Roman" pitchFamily="18" charset="0"/>
              </a:rPr>
              <a:t>			</a:t>
            </a:r>
          </a:p>
          <a:p>
            <a:pPr>
              <a:buFontTx/>
              <a:buNone/>
            </a:pP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smtClean="0">
                <a:cs typeface="Times New Roman" pitchFamily="18" charset="0"/>
              </a:rPr>
              <a:t>           2.7 x 10</a:t>
            </a:r>
            <a:r>
              <a:rPr lang="en-US" sz="2800" baseline="30000" dirty="0" smtClean="0">
                <a:cs typeface="Times New Roman" pitchFamily="18" charset="0"/>
              </a:rPr>
              <a:t>-4</a:t>
            </a:r>
            <a:r>
              <a:rPr lang="en-US" sz="2800" dirty="0" smtClean="0">
                <a:cs typeface="Times New Roman" pitchFamily="18" charset="0"/>
              </a:rPr>
              <a:t> 	=  k [0 45]</a:t>
            </a:r>
            <a:r>
              <a:rPr lang="en-US" sz="2800" baseline="30000" dirty="0" smtClean="0">
                <a:cs typeface="Times New Roman" pitchFamily="18" charset="0"/>
              </a:rPr>
              <a:t>n</a:t>
            </a:r>
            <a:r>
              <a:rPr lang="en-US" sz="2800" dirty="0" smtClean="0">
                <a:cs typeface="Times New Roman" pitchFamily="18" charset="0"/>
              </a:rPr>
              <a:t>		after algebra</a:t>
            </a:r>
          </a:p>
          <a:p>
            <a:pPr>
              <a:buFontTx/>
              <a:buNone/>
            </a:pPr>
            <a:r>
              <a:rPr lang="en-US" sz="2800" dirty="0" smtClean="0">
                <a:cs typeface="Times New Roman" pitchFamily="18" charset="0"/>
              </a:rPr>
              <a:t> </a:t>
            </a:r>
          </a:p>
          <a:p>
            <a:pPr>
              <a:buFontTx/>
              <a:buNone/>
            </a:pPr>
            <a:r>
              <a:rPr lang="en-US" sz="2800" dirty="0" smtClean="0">
                <a:cs typeface="Times New Roman" pitchFamily="18" charset="0"/>
              </a:rPr>
              <a:t>		     2   		=	(2)</a:t>
            </a:r>
            <a:r>
              <a:rPr lang="en-US" sz="2800" baseline="30000" dirty="0" smtClean="0">
                <a:cs typeface="Times New Roman" pitchFamily="18" charset="0"/>
              </a:rPr>
              <a:t>n</a:t>
            </a:r>
            <a:r>
              <a:rPr lang="en-US" sz="2800" dirty="0" smtClean="0">
                <a:cs typeface="Times New Roman" pitchFamily="18" charset="0"/>
              </a:rPr>
              <a:t>   </a:t>
            </a:r>
            <a:endParaRPr lang="en-US" sz="2800" dirty="0"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2800" dirty="0" smtClean="0"/>
              <a:t> </a:t>
            </a:r>
            <a:r>
              <a:rPr lang="en-US" sz="2800" dirty="0"/>
              <a:t>n = 1 </a:t>
            </a:r>
            <a:r>
              <a:rPr lang="en-US" sz="2800" dirty="0" smtClean="0"/>
              <a:t>which is determined by the </a:t>
            </a:r>
            <a:r>
              <a:rPr lang="en-US" sz="2800" dirty="0"/>
              <a:t>experiment</a:t>
            </a:r>
          </a:p>
          <a:p>
            <a:pPr>
              <a:buFontTx/>
              <a:buNone/>
            </a:pPr>
            <a:r>
              <a:rPr lang="en-US" sz="2800" dirty="0" smtClean="0"/>
              <a:t>Rate  =  k  [N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5</a:t>
            </a:r>
            <a:r>
              <a:rPr lang="en-US" sz="2800" dirty="0" smtClean="0"/>
              <a:t>]</a:t>
            </a:r>
            <a:r>
              <a:rPr lang="en-US" sz="2800" baseline="30000" dirty="0" smtClean="0"/>
              <a:t>1</a:t>
            </a:r>
            <a:endParaRPr lang="en-US" sz="2800" dirty="0"/>
          </a:p>
          <a:p>
            <a:pPr>
              <a:buFontTx/>
              <a:buNone/>
            </a:pPr>
            <a:r>
              <a:rPr lang="en-US" sz="2800" dirty="0"/>
              <a:t>	</a:t>
            </a:r>
            <a:endParaRPr lang="en-US" sz="2800" dirty="0"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2781300" y="2933700"/>
            <a:ext cx="1143000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81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NH</a:t>
            </a:r>
            <a:r>
              <a:rPr lang="en-US" baseline="-25000"/>
              <a:t>4</a:t>
            </a:r>
            <a:r>
              <a:rPr lang="en-US" baseline="30000"/>
              <a:t>+</a:t>
            </a:r>
            <a:r>
              <a:rPr lang="en-US"/>
              <a:t> + NO</a:t>
            </a:r>
            <a:r>
              <a:rPr lang="en-US" baseline="-25000"/>
              <a:t>2</a:t>
            </a:r>
            <a:r>
              <a:rPr lang="en-US" baseline="30000"/>
              <a:t>-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 N</a:t>
            </a:r>
            <a:r>
              <a:rPr lang="en-US" baseline="-25000"/>
              <a:t>2</a:t>
            </a:r>
            <a:r>
              <a:rPr lang="en-US"/>
              <a:t> +  2H</a:t>
            </a:r>
            <a:r>
              <a:rPr lang="en-US" baseline="-25000"/>
              <a:t>2</a:t>
            </a:r>
            <a:r>
              <a:rPr lang="en-US"/>
              <a:t>O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Rate = k[NH</a:t>
            </a:r>
            <a:r>
              <a:rPr lang="en-US" baseline="-25000" dirty="0"/>
              <a:t>4</a:t>
            </a:r>
            <a:r>
              <a:rPr lang="en-US" baseline="30000" dirty="0"/>
              <a:t>+1</a:t>
            </a:r>
            <a:r>
              <a:rPr lang="en-US" dirty="0"/>
              <a:t>]</a:t>
            </a:r>
            <a:r>
              <a:rPr lang="en-US" baseline="30000" dirty="0"/>
              <a:t>n</a:t>
            </a:r>
            <a:r>
              <a:rPr lang="en-US" dirty="0"/>
              <a:t> [NO</a:t>
            </a:r>
            <a:r>
              <a:rPr lang="en-US" baseline="-25000" dirty="0"/>
              <a:t>2</a:t>
            </a:r>
            <a:r>
              <a:rPr lang="en-US" baseline="30000" dirty="0"/>
              <a:t>-1</a:t>
            </a:r>
            <a:r>
              <a:rPr lang="en-US" dirty="0"/>
              <a:t>]</a:t>
            </a:r>
            <a:r>
              <a:rPr lang="en-US" baseline="30000" dirty="0"/>
              <a:t>m</a:t>
            </a:r>
            <a:endParaRPr lang="en-US" dirty="0"/>
          </a:p>
          <a:p>
            <a:r>
              <a:rPr lang="en-US" dirty="0"/>
              <a:t>How can we determine n and m</a:t>
            </a:r>
            <a:r>
              <a:rPr lang="en-US" dirty="0" smtClean="0"/>
              <a:t>? (order)</a:t>
            </a:r>
            <a:endParaRPr lang="en-US" dirty="0"/>
          </a:p>
          <a:p>
            <a:r>
              <a:rPr lang="en-US" dirty="0"/>
              <a:t>Run a series of reactions under identical conditions.  Varying only the concentration of one reactant.</a:t>
            </a:r>
          </a:p>
          <a:p>
            <a:r>
              <a:rPr lang="en-US" dirty="0"/>
              <a:t>Compare the results and determine the order of each reactant</a:t>
            </a:r>
          </a:p>
          <a:p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94090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848600" cy="1371600"/>
          </a:xfrm>
        </p:spPr>
        <p:txBody>
          <a:bodyPr/>
          <a:lstStyle/>
          <a:p>
            <a:r>
              <a:rPr lang="en-US"/>
              <a:t>NH</a:t>
            </a:r>
            <a:r>
              <a:rPr lang="en-US" baseline="-25000"/>
              <a:t>4</a:t>
            </a:r>
            <a:r>
              <a:rPr lang="en-US" baseline="30000"/>
              <a:t>+</a:t>
            </a:r>
            <a:r>
              <a:rPr lang="en-US"/>
              <a:t> + NO</a:t>
            </a:r>
            <a:r>
              <a:rPr lang="en-US" baseline="-25000"/>
              <a:t>2</a:t>
            </a:r>
            <a:r>
              <a:rPr lang="en-US" baseline="30000"/>
              <a:t>-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 N</a:t>
            </a:r>
            <a:r>
              <a:rPr lang="en-US" baseline="-25000"/>
              <a:t>2</a:t>
            </a:r>
            <a:r>
              <a:rPr lang="en-US"/>
              <a:t> +  2H</a:t>
            </a:r>
            <a:r>
              <a:rPr lang="en-US" baseline="-25000"/>
              <a:t>2</a:t>
            </a:r>
            <a:r>
              <a:rPr lang="en-US"/>
              <a:t>O</a:t>
            </a:r>
          </a:p>
        </p:txBody>
      </p:sp>
      <p:graphicFrame>
        <p:nvGraphicFramePr>
          <p:cNvPr id="32799" name="Group 31"/>
          <p:cNvGraphicFramePr>
            <a:graphicFrameLocks noGrp="1"/>
          </p:cNvGraphicFramePr>
          <p:nvPr>
            <p:ph type="tbl" idx="1"/>
          </p:nvPr>
        </p:nvGraphicFramePr>
        <p:xfrm>
          <a:off x="685800" y="1981200"/>
          <a:ext cx="7772400" cy="4116324"/>
        </p:xfrm>
        <a:graphic>
          <a:graphicData uri="http://schemas.openxmlformats.org/drawingml/2006/table">
            <a:tbl>
              <a:tblPr/>
              <a:tblGrid>
                <a:gridCol w="1943100"/>
                <a:gridCol w="1943100"/>
                <a:gridCol w="1943100"/>
                <a:gridCol w="1943100"/>
              </a:tblGrid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Experiment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[NH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]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Initial</a:t>
                      </a:r>
                      <a:endParaRPr kumimoji="0" lang="en-US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[NO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]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Initial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Initial Rate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Mol/L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0.001M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0.0050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1.35 x 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0.001M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0.010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2.70 x 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0.002M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0.010M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5.40 x 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07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NH</a:t>
            </a:r>
            <a:r>
              <a:rPr lang="en-US" baseline="-25000"/>
              <a:t>4</a:t>
            </a:r>
            <a:r>
              <a:rPr lang="en-US" baseline="30000"/>
              <a:t>+</a:t>
            </a:r>
            <a:r>
              <a:rPr lang="en-US"/>
              <a:t> + NO</a:t>
            </a:r>
            <a:r>
              <a:rPr lang="en-US" baseline="-25000"/>
              <a:t>2</a:t>
            </a:r>
            <a:r>
              <a:rPr lang="en-US" baseline="30000"/>
              <a:t>-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 N</a:t>
            </a:r>
            <a:r>
              <a:rPr lang="en-US" baseline="-25000"/>
              <a:t>2</a:t>
            </a:r>
            <a:r>
              <a:rPr lang="en-US"/>
              <a:t> +  2H</a:t>
            </a:r>
            <a:r>
              <a:rPr lang="en-US" baseline="-25000"/>
              <a:t>2</a:t>
            </a:r>
            <a:r>
              <a:rPr lang="en-US"/>
              <a:t>O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267200" cy="4114800"/>
          </a:xfrm>
        </p:spPr>
        <p:txBody>
          <a:bodyPr/>
          <a:lstStyle/>
          <a:p>
            <a:r>
              <a:rPr lang="en-US" sz="2800"/>
              <a:t>Compare one reaction to the next</a:t>
            </a:r>
          </a:p>
          <a:p>
            <a:pPr>
              <a:buFontTx/>
              <a:buNone/>
            </a:pPr>
            <a:r>
              <a:rPr lang="en-US" sz="2400" b="1"/>
              <a:t>1.35 x 10</a:t>
            </a:r>
            <a:r>
              <a:rPr lang="en-US" sz="2400" b="1" baseline="30000"/>
              <a:t>-7</a:t>
            </a:r>
            <a:r>
              <a:rPr lang="en-US" sz="2400" b="1"/>
              <a:t> = k(.001)</a:t>
            </a:r>
            <a:r>
              <a:rPr lang="en-US" sz="2400" b="1" baseline="30000"/>
              <a:t>n</a:t>
            </a:r>
            <a:r>
              <a:rPr lang="en-US" sz="2400" b="1"/>
              <a:t>(0.050)</a:t>
            </a:r>
            <a:r>
              <a:rPr lang="en-US" sz="2400" b="1" baseline="30000"/>
              <a:t>m</a:t>
            </a:r>
          </a:p>
          <a:p>
            <a:pPr>
              <a:buFontTx/>
              <a:buNone/>
            </a:pPr>
            <a:endParaRPr lang="en-US" sz="2400" b="1"/>
          </a:p>
          <a:p>
            <a:pPr>
              <a:buFontTx/>
              <a:buNone/>
            </a:pPr>
            <a:r>
              <a:rPr lang="en-US" sz="2400" b="1"/>
              <a:t>2.70 x 10</a:t>
            </a:r>
            <a:r>
              <a:rPr lang="en-US" sz="2400" b="1" baseline="30000"/>
              <a:t>-7</a:t>
            </a:r>
            <a:r>
              <a:rPr lang="en-US" sz="2400" b="1"/>
              <a:t> = k (0.001)</a:t>
            </a:r>
            <a:r>
              <a:rPr lang="en-US" sz="2400" b="1" baseline="30000"/>
              <a:t>n</a:t>
            </a:r>
            <a:r>
              <a:rPr lang="en-US" sz="2400" b="1"/>
              <a:t>(0.010)</a:t>
            </a:r>
            <a:r>
              <a:rPr lang="en-US" sz="2400" b="1" baseline="30000"/>
              <a:t>m</a:t>
            </a:r>
            <a:endParaRPr lang="en-US" sz="2400" b="1"/>
          </a:p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endParaRPr lang="en-US" sz="2400" baseline="30000"/>
          </a:p>
        </p:txBody>
      </p:sp>
      <p:graphicFrame>
        <p:nvGraphicFramePr>
          <p:cNvPr id="35880" name="Group 40"/>
          <p:cNvGraphicFramePr>
            <a:graphicFrameLocks noGrp="1"/>
          </p:cNvGraphicFramePr>
          <p:nvPr>
            <p:ph type="tbl" idx="1"/>
          </p:nvPr>
        </p:nvGraphicFramePr>
        <p:xfrm>
          <a:off x="4648200" y="1981200"/>
          <a:ext cx="4038600" cy="4114801"/>
        </p:xfrm>
        <a:graphic>
          <a:graphicData uri="http://schemas.openxmlformats.org/drawingml/2006/table">
            <a:tbl>
              <a:tblPr/>
              <a:tblGrid>
                <a:gridCol w="685800"/>
                <a:gridCol w="1066800"/>
                <a:gridCol w="1143000"/>
                <a:gridCol w="1143000"/>
              </a:tblGrid>
              <a:tr h="1030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[NH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]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Initial</a:t>
                      </a:r>
                      <a:endParaRPr kumimoji="0" lang="en-US" sz="1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[NO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]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Initial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Initial Rate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Mol/L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7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0.001M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0.0050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1.35 x 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0.001M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0.010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2.70 x 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0.002M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0.010M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5.40 x 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749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85800" y="685800"/>
            <a:ext cx="45720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u="sng">
                <a:latin typeface="Times New Roman" pitchFamily="18" charset="0"/>
              </a:rPr>
              <a:t>1.35 x 10</a:t>
            </a:r>
            <a:r>
              <a:rPr lang="en-US" sz="2400" u="sng" baseline="30000">
                <a:latin typeface="Times New Roman" pitchFamily="18" charset="0"/>
              </a:rPr>
              <a:t>-7</a:t>
            </a:r>
            <a:r>
              <a:rPr lang="en-US" sz="2400">
                <a:latin typeface="Times New Roman" pitchFamily="18" charset="0"/>
              </a:rPr>
              <a:t>   =   </a:t>
            </a:r>
            <a:r>
              <a:rPr lang="en-US" sz="2400" u="sng">
                <a:latin typeface="Times New Roman" pitchFamily="18" charset="0"/>
              </a:rPr>
              <a:t>k(0.001)</a:t>
            </a:r>
            <a:r>
              <a:rPr lang="en-US" sz="2400" u="sng" baseline="30000">
                <a:latin typeface="Times New Roman" pitchFamily="18" charset="0"/>
              </a:rPr>
              <a:t>n</a:t>
            </a:r>
            <a:r>
              <a:rPr lang="en-US" sz="2400" u="sng">
                <a:latin typeface="Times New Roman" pitchFamily="18" charset="0"/>
              </a:rPr>
              <a:t>(0.0050)</a:t>
            </a:r>
            <a:r>
              <a:rPr lang="en-US" sz="2400" u="sng" baseline="30000">
                <a:latin typeface="Times New Roman" pitchFamily="18" charset="0"/>
              </a:rPr>
              <a:t>m</a:t>
            </a:r>
          </a:p>
          <a:p>
            <a:pPr marL="457200" indent="-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latin typeface="Times New Roman" pitchFamily="18" charset="0"/>
              </a:rPr>
              <a:t>2.70 x 10</a:t>
            </a:r>
            <a:r>
              <a:rPr lang="en-US" sz="2400" baseline="30000">
                <a:latin typeface="Times New Roman" pitchFamily="18" charset="0"/>
              </a:rPr>
              <a:t>-7</a:t>
            </a:r>
            <a:r>
              <a:rPr lang="en-US" sz="2400">
                <a:latin typeface="Times New Roman" pitchFamily="18" charset="0"/>
              </a:rPr>
              <a:t>       k (0.001)</a:t>
            </a:r>
            <a:r>
              <a:rPr lang="en-US" sz="2400" baseline="30000">
                <a:latin typeface="Times New Roman" pitchFamily="18" charset="0"/>
              </a:rPr>
              <a:t>n</a:t>
            </a:r>
            <a:r>
              <a:rPr lang="en-US" sz="2400">
                <a:latin typeface="Times New Roman" pitchFamily="18" charset="0"/>
              </a:rPr>
              <a:t>(0.010)</a:t>
            </a:r>
            <a:r>
              <a:rPr lang="en-US" sz="2400" baseline="30000">
                <a:latin typeface="Times New Roman" pitchFamily="18" charset="0"/>
              </a:rPr>
              <a:t>m</a:t>
            </a:r>
            <a:endParaRPr lang="en-US" sz="2400">
              <a:latin typeface="Times New Roman" pitchFamily="18" charset="0"/>
            </a:endParaRPr>
          </a:p>
          <a:p>
            <a:pPr marL="457200" indent="-457200" fontAlgn="base">
              <a:spcBef>
                <a:spcPct val="50000"/>
              </a:spcBef>
              <a:spcAft>
                <a:spcPct val="0"/>
              </a:spcAft>
            </a:pPr>
            <a:endParaRPr lang="en-US" sz="2400" u="sng">
              <a:latin typeface="Times New Roman" pitchFamily="18" charset="0"/>
            </a:endParaRPr>
          </a:p>
          <a:p>
            <a:pPr marL="457200" indent="-457200"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3124200" y="685800"/>
            <a:ext cx="381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2743200" y="6858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914400" y="4800600"/>
            <a:ext cx="6492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Times New Roman" pitchFamily="18" charset="0"/>
              </a:rPr>
              <a:t>In order to find n, we can do the same type of math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Times New Roman" pitchFamily="18" charset="0"/>
              </a:rPr>
              <a:t>with the second set of reactions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762000" y="1981200"/>
            <a:ext cx="3249613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u="sng">
                <a:latin typeface="Times New Roman" pitchFamily="18" charset="0"/>
              </a:rPr>
              <a:t>1.35 x 10</a:t>
            </a:r>
            <a:r>
              <a:rPr lang="en-US" sz="2400" u="sng" baseline="30000">
                <a:latin typeface="Times New Roman" pitchFamily="18" charset="0"/>
              </a:rPr>
              <a:t>-7</a:t>
            </a:r>
            <a:r>
              <a:rPr lang="en-US" sz="2400">
                <a:latin typeface="Times New Roman" pitchFamily="18" charset="0"/>
              </a:rPr>
              <a:t>   =  </a:t>
            </a:r>
            <a:r>
              <a:rPr lang="en-US" sz="2400" u="sng">
                <a:latin typeface="Times New Roman" pitchFamily="18" charset="0"/>
              </a:rPr>
              <a:t>(0.0050)</a:t>
            </a:r>
            <a:r>
              <a:rPr lang="en-US" sz="2400" u="sng" baseline="30000">
                <a:latin typeface="Times New Roman" pitchFamily="18" charset="0"/>
              </a:rPr>
              <a:t>m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latin typeface="Times New Roman" pitchFamily="18" charset="0"/>
              </a:rPr>
              <a:t>2.70 x 10</a:t>
            </a:r>
            <a:r>
              <a:rPr lang="en-US" sz="2400" baseline="30000">
                <a:latin typeface="Times New Roman" pitchFamily="18" charset="0"/>
              </a:rPr>
              <a:t>-7</a:t>
            </a:r>
            <a:r>
              <a:rPr lang="en-US" sz="2400">
                <a:latin typeface="Times New Roman" pitchFamily="18" charset="0"/>
              </a:rPr>
              <a:t>       (0.010)</a:t>
            </a:r>
            <a:r>
              <a:rPr lang="en-US" sz="2400" baseline="30000">
                <a:latin typeface="Times New Roman" pitchFamily="18" charset="0"/>
              </a:rPr>
              <a:t>m</a:t>
            </a:r>
            <a:endParaRPr lang="en-US" sz="2400"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838200" y="3200400"/>
            <a:ext cx="340042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latin typeface="Times New Roman" pitchFamily="18" charset="0"/>
              </a:rPr>
              <a:t>1/2                  =       (1/2)</a:t>
            </a:r>
            <a:r>
              <a:rPr lang="en-US" sz="2400" baseline="30000">
                <a:latin typeface="Times New Roman" pitchFamily="18" charset="0"/>
              </a:rPr>
              <a:t>m</a:t>
            </a:r>
            <a:endParaRPr lang="en-US" sz="2400">
              <a:latin typeface="Times New Roman" pitchFamily="18" charset="0"/>
            </a:endParaRPr>
          </a:p>
          <a:p>
            <a:pPr marL="457200" indent="-457200" fontAlgn="base">
              <a:spcBef>
                <a:spcPct val="50000"/>
              </a:spcBef>
              <a:spcAft>
                <a:spcPct val="0"/>
              </a:spcAft>
              <a:buFontTx/>
              <a:buAutoNum type="arabicPlain" startAt="2"/>
            </a:pPr>
            <a:endParaRPr lang="en-US" sz="2400" baseline="30000">
              <a:latin typeface="Times New Roman" pitchFamily="18" charset="0"/>
            </a:endParaRPr>
          </a:p>
          <a:p>
            <a:pPr marL="457200" indent="-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latin typeface="Times New Roman" pitchFamily="18" charset="0"/>
              </a:rPr>
              <a:t> m  =   1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61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  <p:bldP spid="37893" grpId="0" animBg="1"/>
      <p:bldP spid="37894" grpId="0" autoUpdateAnimBg="0"/>
      <p:bldP spid="37895" grpId="0" autoUpdateAnimBg="0"/>
      <p:bldP spid="3789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NH</a:t>
            </a:r>
            <a:r>
              <a:rPr lang="en-US" baseline="-25000"/>
              <a:t>4</a:t>
            </a:r>
            <a:r>
              <a:rPr lang="en-US" baseline="30000"/>
              <a:t>+</a:t>
            </a:r>
            <a:r>
              <a:rPr lang="en-US"/>
              <a:t> + NO</a:t>
            </a:r>
            <a:r>
              <a:rPr lang="en-US" baseline="-25000"/>
              <a:t>2</a:t>
            </a:r>
            <a:r>
              <a:rPr lang="en-US" baseline="30000"/>
              <a:t>-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 N</a:t>
            </a:r>
            <a:r>
              <a:rPr lang="en-US" baseline="-25000"/>
              <a:t>2</a:t>
            </a:r>
            <a:r>
              <a:rPr lang="en-US"/>
              <a:t> +  2H</a:t>
            </a:r>
            <a:r>
              <a:rPr lang="en-US" baseline="-25000"/>
              <a:t>2</a:t>
            </a:r>
            <a:r>
              <a:rPr lang="en-US"/>
              <a:t>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4495800" cy="4114800"/>
          </a:xfrm>
        </p:spPr>
        <p:txBody>
          <a:bodyPr/>
          <a:lstStyle/>
          <a:p>
            <a:r>
              <a:rPr lang="en-US"/>
              <a:t>Compare one reaction to the next</a:t>
            </a:r>
          </a:p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r>
              <a:rPr lang="en-US" sz="2400"/>
              <a:t>2.70 x 10</a:t>
            </a:r>
            <a:r>
              <a:rPr lang="en-US" sz="2400" baseline="30000"/>
              <a:t>-7</a:t>
            </a:r>
            <a:r>
              <a:rPr lang="en-US" sz="2400"/>
              <a:t> = k (0.001)</a:t>
            </a:r>
            <a:r>
              <a:rPr lang="en-US" sz="2400" baseline="30000"/>
              <a:t>n</a:t>
            </a:r>
            <a:r>
              <a:rPr lang="en-US" sz="2400"/>
              <a:t>(0.010)</a:t>
            </a:r>
            <a:r>
              <a:rPr lang="en-US" sz="2400" baseline="30000"/>
              <a:t>m</a:t>
            </a:r>
            <a:endParaRPr lang="en-US" sz="2400"/>
          </a:p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r>
              <a:rPr lang="en-US" sz="2400"/>
              <a:t>5.40 x 10</a:t>
            </a:r>
            <a:r>
              <a:rPr lang="en-US" sz="2400" baseline="30000"/>
              <a:t>-7</a:t>
            </a:r>
            <a:r>
              <a:rPr lang="en-US" sz="2400"/>
              <a:t> = k(.002)</a:t>
            </a:r>
            <a:r>
              <a:rPr lang="en-US" sz="2400" baseline="30000"/>
              <a:t>n</a:t>
            </a:r>
            <a:r>
              <a:rPr lang="en-US" sz="2400"/>
              <a:t>(0.010)</a:t>
            </a:r>
            <a:r>
              <a:rPr lang="en-US" sz="2400" baseline="30000"/>
              <a:t>m</a:t>
            </a:r>
          </a:p>
          <a:p>
            <a:pPr>
              <a:buFontTx/>
              <a:buNone/>
            </a:pPr>
            <a:endParaRPr lang="en-US" sz="2400" baseline="30000"/>
          </a:p>
        </p:txBody>
      </p:sp>
      <p:graphicFrame>
        <p:nvGraphicFramePr>
          <p:cNvPr id="38917" name="Group 5"/>
          <p:cNvGraphicFramePr>
            <a:graphicFrameLocks noGrp="1"/>
          </p:cNvGraphicFramePr>
          <p:nvPr>
            <p:ph type="tbl" idx="1"/>
          </p:nvPr>
        </p:nvGraphicFramePr>
        <p:xfrm>
          <a:off x="4648200" y="1981200"/>
          <a:ext cx="3810000" cy="4114801"/>
        </p:xfrm>
        <a:graphic>
          <a:graphicData uri="http://schemas.openxmlformats.org/drawingml/2006/table">
            <a:tbl>
              <a:tblPr/>
              <a:tblGrid>
                <a:gridCol w="647700"/>
                <a:gridCol w="1006475"/>
                <a:gridCol w="1077913"/>
                <a:gridCol w="1077912"/>
              </a:tblGrid>
              <a:tr h="1030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[NH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]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Initial</a:t>
                      </a:r>
                      <a:endParaRPr kumimoji="0" lang="en-US" sz="16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[NO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]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Initial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Initial Rate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Mol/L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7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0.001M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0.0050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1.35 x 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0.001M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0.010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2.70 x 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0.002M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0.010M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5.40 x 10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26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85800" y="685800"/>
            <a:ext cx="4572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u="sng">
                <a:latin typeface="Times New Roman" pitchFamily="18" charset="0"/>
              </a:rPr>
              <a:t>2.70 x 10</a:t>
            </a:r>
            <a:r>
              <a:rPr lang="en-US" sz="2400" u="sng" baseline="30000">
                <a:latin typeface="Times New Roman" pitchFamily="18" charset="0"/>
              </a:rPr>
              <a:t>-7</a:t>
            </a:r>
            <a:r>
              <a:rPr lang="en-US" sz="2400">
                <a:latin typeface="Times New Roman" pitchFamily="18" charset="0"/>
              </a:rPr>
              <a:t>   =   </a:t>
            </a:r>
            <a:r>
              <a:rPr lang="en-US" sz="2400" u="sng">
                <a:latin typeface="Times New Roman" pitchFamily="18" charset="0"/>
              </a:rPr>
              <a:t>k (0.001)</a:t>
            </a:r>
            <a:r>
              <a:rPr lang="en-US" sz="2400" u="sng" baseline="30000">
                <a:latin typeface="Times New Roman" pitchFamily="18" charset="0"/>
              </a:rPr>
              <a:t>n</a:t>
            </a:r>
            <a:r>
              <a:rPr lang="en-US" sz="2400" u="sng">
                <a:latin typeface="Times New Roman" pitchFamily="18" charset="0"/>
              </a:rPr>
              <a:t>(0.010)</a:t>
            </a:r>
            <a:r>
              <a:rPr lang="en-US" sz="2400" u="sng" baseline="30000">
                <a:latin typeface="Times New Roman" pitchFamily="18" charset="0"/>
              </a:rPr>
              <a:t>m</a:t>
            </a:r>
            <a:endParaRPr lang="en-US" sz="2400" u="sng">
              <a:latin typeface="Times New Roman" pitchFamily="18" charset="0"/>
            </a:endParaRP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latin typeface="Times New Roman" pitchFamily="18" charset="0"/>
              </a:rPr>
              <a:t>5.40 x 10</a:t>
            </a:r>
            <a:r>
              <a:rPr lang="en-US" sz="2400" baseline="30000">
                <a:latin typeface="Times New Roman" pitchFamily="18" charset="0"/>
              </a:rPr>
              <a:t>-7</a:t>
            </a:r>
            <a:r>
              <a:rPr lang="en-US" sz="2400">
                <a:latin typeface="Times New Roman" pitchFamily="18" charset="0"/>
              </a:rPr>
              <a:t>        k(.002)</a:t>
            </a:r>
            <a:r>
              <a:rPr lang="en-US" sz="2400" baseline="30000">
                <a:latin typeface="Times New Roman" pitchFamily="18" charset="0"/>
              </a:rPr>
              <a:t>n</a:t>
            </a:r>
            <a:r>
              <a:rPr lang="en-US" sz="2400">
                <a:latin typeface="Times New Roman" pitchFamily="18" charset="0"/>
              </a:rPr>
              <a:t>(0.010)</a:t>
            </a:r>
            <a:r>
              <a:rPr lang="en-US" sz="2400" baseline="30000">
                <a:latin typeface="Times New Roman" pitchFamily="18" charset="0"/>
              </a:rPr>
              <a:t>m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9939" name="Line 3"/>
          <p:cNvSpPr>
            <a:spLocks noChangeShapeType="1"/>
          </p:cNvSpPr>
          <p:nvPr/>
        </p:nvSpPr>
        <p:spPr bwMode="auto">
          <a:xfrm>
            <a:off x="4114800" y="762000"/>
            <a:ext cx="381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2743200" y="6858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127125" y="4079875"/>
            <a:ext cx="41544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Times New Roman" pitchFamily="18" charset="0"/>
              </a:rPr>
              <a:t> n +  m  =  order of the reaction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Times New Roman" pitchFamily="18" charset="0"/>
              </a:rPr>
              <a:t> 1 + 1    =   2 or second order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685800" y="2133600"/>
            <a:ext cx="34798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latin typeface="Times New Roman" pitchFamily="18" charset="0"/>
              </a:rPr>
              <a:t>0.5                    =       (0.5)</a:t>
            </a:r>
            <a:r>
              <a:rPr lang="en-US" sz="2400" baseline="30000">
                <a:latin typeface="Times New Roman" pitchFamily="18" charset="0"/>
              </a:rPr>
              <a:t>n</a:t>
            </a:r>
            <a:endParaRPr lang="en-US" sz="2400">
              <a:latin typeface="Times New Roman" pitchFamily="18" charset="0"/>
            </a:endParaRPr>
          </a:p>
          <a:p>
            <a:pPr marL="457200" indent="-457200" fontAlgn="base">
              <a:spcBef>
                <a:spcPct val="50000"/>
              </a:spcBef>
              <a:spcAft>
                <a:spcPct val="0"/>
              </a:spcAft>
              <a:buFontTx/>
              <a:buAutoNum type="arabicPlain" startAt="2"/>
            </a:pPr>
            <a:endParaRPr lang="en-US" sz="2400" baseline="30000">
              <a:latin typeface="Times New Roman" pitchFamily="18" charset="0"/>
            </a:endParaRPr>
          </a:p>
          <a:p>
            <a:pPr marL="457200" indent="-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latin typeface="Times New Roman" pitchFamily="18" charset="0"/>
              </a:rPr>
              <a:t> n  =   1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05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utoUpdateAnimBg="0"/>
      <p:bldP spid="3994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 bright="-6000" contrast="6000"/>
            <a:grayscl/>
          </a:blip>
          <a:srcRect/>
          <a:stretch>
            <a:fillRect/>
          </a:stretch>
        </p:blipFill>
        <p:spPr bwMode="auto">
          <a:xfrm>
            <a:off x="449262" y="228600"/>
            <a:ext cx="4359275" cy="6513513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1143000" y="914400"/>
            <a:ext cx="2819400" cy="28956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29200" y="11430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Average Rate</a:t>
            </a:r>
            <a:endParaRPr lang="en-US" sz="32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628900" y="1435387"/>
            <a:ext cx="2324100" cy="774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53000" y="243840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Instantaneous rate of reactant disappearance</a:t>
            </a:r>
            <a:endParaRPr lang="en-US" sz="32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133600" y="2438400"/>
            <a:ext cx="2819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05400" y="4572000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Instantaneous rate of product formation</a:t>
            </a:r>
            <a:endParaRPr lang="en-US" sz="32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886200" y="2971800"/>
            <a:ext cx="11430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886200" y="4572000"/>
            <a:ext cx="1143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1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You try!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791200"/>
          </a:xfrm>
        </p:spPr>
        <p:txBody>
          <a:bodyPr/>
          <a:lstStyle/>
          <a:p>
            <a:r>
              <a:rPr lang="en-US" dirty="0" smtClean="0"/>
              <a:t>The reaction:  </a:t>
            </a:r>
          </a:p>
          <a:p>
            <a:pPr marL="457200" lvl="1" indent="0">
              <a:buNone/>
            </a:pPr>
            <a:r>
              <a:rPr lang="en-US" dirty="0" smtClean="0"/>
              <a:t>I</a:t>
            </a:r>
            <a:r>
              <a:rPr lang="en-US" baseline="30000" dirty="0" smtClean="0"/>
              <a:t>-</a:t>
            </a:r>
            <a:r>
              <a:rPr lang="en-US" baseline="-25000" dirty="0" smtClean="0"/>
              <a:t>(</a:t>
            </a:r>
            <a:r>
              <a:rPr lang="en-US" baseline="-25000" dirty="0" err="1" smtClean="0"/>
              <a:t>aq</a:t>
            </a:r>
            <a:r>
              <a:rPr lang="en-US" baseline="-25000" dirty="0" smtClean="0"/>
              <a:t>)</a:t>
            </a:r>
            <a:r>
              <a:rPr lang="en-US" dirty="0" smtClean="0"/>
              <a:t>  +  </a:t>
            </a:r>
            <a:r>
              <a:rPr lang="en-US" dirty="0" err="1" smtClean="0"/>
              <a:t>OCl</a:t>
            </a:r>
            <a:r>
              <a:rPr lang="en-US" baseline="30000" dirty="0" smtClean="0"/>
              <a:t>-</a:t>
            </a:r>
            <a:r>
              <a:rPr lang="en-US" baseline="-25000" dirty="0" smtClean="0"/>
              <a:t>(</a:t>
            </a:r>
            <a:r>
              <a:rPr lang="en-US" baseline="-25000" dirty="0" err="1" smtClean="0"/>
              <a:t>aq</a:t>
            </a:r>
            <a:r>
              <a:rPr lang="en-US" baseline="-25000" dirty="0" smtClean="0"/>
              <a:t>)</a:t>
            </a:r>
            <a:r>
              <a:rPr lang="en-US" dirty="0" smtClean="0"/>
              <a:t>  →  IO</a:t>
            </a:r>
            <a:r>
              <a:rPr lang="en-US" baseline="30000" dirty="0" smtClean="0"/>
              <a:t>-</a:t>
            </a:r>
            <a:r>
              <a:rPr lang="en-US" baseline="-25000" dirty="0" smtClean="0"/>
              <a:t>(</a:t>
            </a:r>
            <a:r>
              <a:rPr lang="en-US" baseline="-25000" dirty="0" err="1" smtClean="0"/>
              <a:t>aq</a:t>
            </a:r>
            <a:r>
              <a:rPr lang="en-US" baseline="-25000" dirty="0" smtClean="0"/>
              <a:t>)</a:t>
            </a:r>
            <a:r>
              <a:rPr lang="en-US" dirty="0" smtClean="0"/>
              <a:t>  +  </a:t>
            </a:r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  <a:r>
              <a:rPr lang="en-US" baseline="-25000" dirty="0" smtClean="0"/>
              <a:t>(</a:t>
            </a:r>
            <a:r>
              <a:rPr lang="en-US" baseline="-25000" dirty="0" err="1" smtClean="0"/>
              <a:t>aq</a:t>
            </a:r>
            <a:r>
              <a:rPr lang="en-US" baseline="-25000" dirty="0" smtClean="0"/>
              <a:t>)</a:t>
            </a:r>
          </a:p>
          <a:p>
            <a:pPr marL="457200" lvl="1" indent="0">
              <a:buNone/>
            </a:pPr>
            <a:r>
              <a:rPr lang="en-US" dirty="0" smtClean="0"/>
              <a:t>Was studied and the following data obtained: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What is the rate law and the rate constant?</a:t>
            </a:r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574375"/>
              </p:ext>
            </p:extLst>
          </p:nvPr>
        </p:nvGraphicFramePr>
        <p:xfrm>
          <a:off x="990600" y="2819400"/>
          <a:ext cx="6248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184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[I</a:t>
                      </a:r>
                      <a:r>
                        <a:rPr lang="en-US" baseline="30000" dirty="0" smtClean="0"/>
                        <a:t>-</a:t>
                      </a:r>
                      <a:r>
                        <a:rPr lang="en-US" baseline="0" dirty="0" smtClean="0"/>
                        <a:t>]</a:t>
                      </a:r>
                      <a:r>
                        <a:rPr lang="en-US" baseline="-25000" dirty="0" smtClean="0"/>
                        <a:t>o</a:t>
                      </a:r>
                      <a:r>
                        <a:rPr lang="en-US" baseline="0" dirty="0" smtClean="0"/>
                        <a:t>  (</a:t>
                      </a:r>
                      <a:r>
                        <a:rPr lang="en-US" baseline="0" dirty="0" err="1" smtClean="0"/>
                        <a:t>mol</a:t>
                      </a:r>
                      <a:r>
                        <a:rPr lang="en-US" baseline="0" dirty="0" smtClean="0"/>
                        <a:t>/L)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Ocl</a:t>
                      </a:r>
                      <a:r>
                        <a:rPr lang="en-US" baseline="30000" dirty="0" smtClean="0"/>
                        <a:t>-</a:t>
                      </a:r>
                      <a:r>
                        <a:rPr lang="en-US" baseline="0" dirty="0" smtClean="0"/>
                        <a:t>]</a:t>
                      </a:r>
                      <a:r>
                        <a:rPr lang="en-US" baseline="-25000" dirty="0" smtClean="0"/>
                        <a:t>o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mol</a:t>
                      </a:r>
                      <a:r>
                        <a:rPr lang="en-US" baseline="0" dirty="0" smtClean="0"/>
                        <a:t>/L)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Initial Rate (</a:t>
                      </a:r>
                      <a:r>
                        <a:rPr lang="en-US" dirty="0" err="1" smtClean="0"/>
                        <a:t>mol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Ls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7.91x10</a:t>
                      </a:r>
                      <a:r>
                        <a:rPr lang="en-US" baseline="30000" dirty="0" smtClean="0"/>
                        <a:t>-2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0.060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3.95x10</a:t>
                      </a:r>
                      <a:r>
                        <a:rPr lang="en-US" baseline="30000" dirty="0" smtClean="0"/>
                        <a:t>-2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0.030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9.88x10</a:t>
                      </a:r>
                      <a:r>
                        <a:rPr lang="en-US" baseline="30000" dirty="0" smtClean="0"/>
                        <a:t>-3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7.91x10</a:t>
                      </a:r>
                      <a:r>
                        <a:rPr lang="en-US" baseline="30000" dirty="0" smtClean="0"/>
                        <a:t>-2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47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Answer: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638800"/>
          </a:xfrm>
        </p:spPr>
        <p:txBody>
          <a:bodyPr/>
          <a:lstStyle/>
          <a:p>
            <a:r>
              <a:rPr lang="en-US" dirty="0" smtClean="0"/>
              <a:t>Rate = k[I</a:t>
            </a:r>
            <a:r>
              <a:rPr lang="en-US" baseline="30000" dirty="0" smtClean="0"/>
              <a:t>-</a:t>
            </a:r>
            <a:r>
              <a:rPr lang="en-US" dirty="0" smtClean="0"/>
              <a:t>]</a:t>
            </a:r>
            <a:r>
              <a:rPr lang="en-US" baseline="30000" dirty="0" smtClean="0"/>
              <a:t>x</a:t>
            </a:r>
            <a:r>
              <a:rPr lang="en-US" dirty="0" smtClean="0"/>
              <a:t>[</a:t>
            </a:r>
            <a:r>
              <a:rPr lang="en-US" dirty="0" err="1" smtClean="0"/>
              <a:t>OCl</a:t>
            </a:r>
            <a:r>
              <a:rPr lang="en-US" baseline="30000" dirty="0" smtClean="0"/>
              <a:t>-</a:t>
            </a:r>
            <a:r>
              <a:rPr lang="en-US" dirty="0" smtClean="0"/>
              <a:t>]</a:t>
            </a:r>
            <a:r>
              <a:rPr lang="en-US" baseline="30000" dirty="0" smtClean="0"/>
              <a:t>y</a:t>
            </a:r>
          </a:p>
          <a:p>
            <a:r>
              <a:rPr lang="en-US" u="sng" dirty="0" smtClean="0"/>
              <a:t>7.91x10</a:t>
            </a:r>
            <a:r>
              <a:rPr lang="en-US" u="sng" baseline="30000" dirty="0" smtClean="0"/>
              <a:t>-2</a:t>
            </a:r>
            <a:r>
              <a:rPr lang="en-US" dirty="0" smtClean="0"/>
              <a:t>  =  </a:t>
            </a:r>
            <a:r>
              <a:rPr lang="en-US" u="sng" dirty="0" smtClean="0"/>
              <a:t>k(0.12)</a:t>
            </a:r>
            <a:r>
              <a:rPr lang="en-US" u="sng" baseline="30000" dirty="0" smtClean="0"/>
              <a:t>x</a:t>
            </a:r>
            <a:r>
              <a:rPr lang="en-US" u="sng" dirty="0" smtClean="0"/>
              <a:t>(0.18)</a:t>
            </a:r>
            <a:r>
              <a:rPr lang="en-US" u="sng" baseline="30000" dirty="0" smtClean="0"/>
              <a:t>y</a:t>
            </a:r>
            <a:r>
              <a:rPr lang="en-US" u="sng" dirty="0" smtClean="0"/>
              <a:t> </a:t>
            </a:r>
            <a:r>
              <a:rPr lang="en-US" dirty="0" smtClean="0"/>
              <a:t> </a:t>
            </a:r>
          </a:p>
          <a:p>
            <a:r>
              <a:rPr lang="en-US" dirty="0" smtClean="0"/>
              <a:t>3.95x10</a:t>
            </a:r>
            <a:r>
              <a:rPr lang="en-US" baseline="30000" dirty="0" smtClean="0"/>
              <a:t>-2</a:t>
            </a:r>
            <a:r>
              <a:rPr lang="en-US" dirty="0" smtClean="0"/>
              <a:t>      k(0.060)</a:t>
            </a:r>
            <a:r>
              <a:rPr lang="en-US" baseline="30000" dirty="0" smtClean="0"/>
              <a:t>x</a:t>
            </a:r>
            <a:r>
              <a:rPr lang="en-US" dirty="0" smtClean="0"/>
              <a:t>(0.18)</a:t>
            </a:r>
            <a:r>
              <a:rPr lang="en-US" baseline="30000" dirty="0" smtClean="0"/>
              <a:t>y</a:t>
            </a:r>
          </a:p>
          <a:p>
            <a:r>
              <a:rPr lang="en-US" dirty="0" smtClean="0"/>
              <a:t>2.00 = 2.0</a:t>
            </a:r>
            <a:r>
              <a:rPr lang="en-US" baseline="30000" dirty="0" smtClean="0"/>
              <a:t>x</a:t>
            </a:r>
            <a:r>
              <a:rPr lang="en-US" dirty="0" smtClean="0"/>
              <a:t>      x=1</a:t>
            </a:r>
            <a:endParaRPr lang="en-US" dirty="0"/>
          </a:p>
          <a:p>
            <a:r>
              <a:rPr lang="en-US" u="sng" dirty="0" smtClean="0"/>
              <a:t>3.95x10</a:t>
            </a:r>
            <a:r>
              <a:rPr lang="en-US" u="sng" baseline="30000" dirty="0" smtClean="0"/>
              <a:t>-2</a:t>
            </a:r>
            <a:r>
              <a:rPr lang="en-US" dirty="0" smtClean="0"/>
              <a:t>  =  </a:t>
            </a:r>
            <a:r>
              <a:rPr lang="en-US" u="sng" dirty="0" smtClean="0"/>
              <a:t>k(0.060)</a:t>
            </a:r>
            <a:r>
              <a:rPr lang="en-US" u="sng" baseline="30000" dirty="0" smtClean="0"/>
              <a:t>1</a:t>
            </a:r>
            <a:r>
              <a:rPr lang="en-US" u="sng" dirty="0" smtClean="0"/>
              <a:t>(0.18)</a:t>
            </a:r>
            <a:r>
              <a:rPr lang="en-US" u="sng" baseline="30000" dirty="0" smtClean="0"/>
              <a:t>y</a:t>
            </a:r>
            <a:r>
              <a:rPr lang="en-US" u="sng" dirty="0" smtClean="0"/>
              <a:t> </a:t>
            </a:r>
            <a:r>
              <a:rPr lang="en-US" dirty="0" smtClean="0"/>
              <a:t> </a:t>
            </a:r>
          </a:p>
          <a:p>
            <a:r>
              <a:rPr lang="en-US" dirty="0" smtClean="0"/>
              <a:t>9.88x10</a:t>
            </a:r>
            <a:r>
              <a:rPr lang="en-US" baseline="30000" dirty="0" smtClean="0"/>
              <a:t>-3</a:t>
            </a:r>
            <a:r>
              <a:rPr lang="en-US" dirty="0" smtClean="0"/>
              <a:t>      k(0.030)</a:t>
            </a:r>
            <a:r>
              <a:rPr lang="en-US" baseline="30000" dirty="0" smtClean="0"/>
              <a:t>1</a:t>
            </a:r>
            <a:r>
              <a:rPr lang="en-US" dirty="0" smtClean="0"/>
              <a:t>(0.090)</a:t>
            </a:r>
            <a:r>
              <a:rPr lang="en-US" baseline="30000" dirty="0" smtClean="0"/>
              <a:t>y</a:t>
            </a:r>
            <a:endParaRPr lang="en-US" dirty="0" smtClean="0"/>
          </a:p>
          <a:p>
            <a:r>
              <a:rPr lang="en-US" dirty="0" smtClean="0"/>
              <a:t>4.00 = (2)(2</a:t>
            </a:r>
            <a:r>
              <a:rPr lang="en-US" baseline="30000" dirty="0" smtClean="0"/>
              <a:t>y</a:t>
            </a:r>
            <a:r>
              <a:rPr lang="en-US" dirty="0" smtClean="0"/>
              <a:t>)   y=1</a:t>
            </a:r>
          </a:p>
          <a:p>
            <a:r>
              <a:rPr lang="en-US" dirty="0" smtClean="0"/>
              <a:t>Rate = k[I</a:t>
            </a:r>
            <a:r>
              <a:rPr lang="en-US" baseline="30000" dirty="0" smtClean="0"/>
              <a:t>-</a:t>
            </a:r>
            <a:r>
              <a:rPr lang="en-US" dirty="0" smtClean="0"/>
              <a:t>][</a:t>
            </a:r>
            <a:r>
              <a:rPr lang="en-US" dirty="0" err="1" smtClean="0"/>
              <a:t>OCl</a:t>
            </a:r>
            <a:r>
              <a:rPr lang="en-US" baseline="30000" dirty="0" smtClean="0"/>
              <a:t>-</a:t>
            </a:r>
            <a:r>
              <a:rPr lang="en-US" dirty="0" smtClean="0"/>
              <a:t>]</a:t>
            </a:r>
          </a:p>
          <a:p>
            <a:r>
              <a:rPr lang="en-US" dirty="0" smtClean="0"/>
              <a:t>7.91x10</a:t>
            </a:r>
            <a:r>
              <a:rPr lang="en-US" baseline="30000" dirty="0" smtClean="0"/>
              <a:t>-2</a:t>
            </a:r>
            <a:r>
              <a:rPr lang="en-US" dirty="0" smtClean="0"/>
              <a:t>mol/</a:t>
            </a:r>
            <a:r>
              <a:rPr lang="en-US" dirty="0" err="1" smtClean="0"/>
              <a:t>Ls</a:t>
            </a:r>
            <a:r>
              <a:rPr lang="en-US" dirty="0" smtClean="0"/>
              <a:t> = k(0.12M)(0.18M)  =  3.7L/</a:t>
            </a:r>
            <a:r>
              <a:rPr lang="en-US" dirty="0" err="1" smtClean="0"/>
              <a:t>mol</a:t>
            </a:r>
            <a:r>
              <a:rPr lang="en-US" dirty="0" smtClean="0"/>
              <a:t> 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05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Integrated Rate Law </a:t>
            </a: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63000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Expresses how concentrations depend on time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Depends </a:t>
            </a:r>
            <a:r>
              <a:rPr lang="en-US" sz="2800" dirty="0"/>
              <a:t>on the order of the reaction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Remember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Rate = k[A]</a:t>
            </a:r>
            <a:r>
              <a:rPr lang="en-US" sz="2800" baseline="30000" dirty="0"/>
              <a:t>n</a:t>
            </a:r>
            <a:r>
              <a:rPr lang="en-US" sz="2800" dirty="0"/>
              <a:t>[B]</a:t>
            </a:r>
            <a:r>
              <a:rPr lang="en-US" sz="2800" baseline="30000" dirty="0"/>
              <a:t>m</a:t>
            </a:r>
            <a:endParaRPr lang="en-US" sz="28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/>
              <a:t>Order  = n + m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Integrated Rate law takes the form by “integrating” the rate function.  </a:t>
            </a:r>
            <a:r>
              <a:rPr lang="en-US" sz="2800" dirty="0" smtClean="0"/>
              <a:t>(calculus used to determine)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The value of n and m change the order of the reaction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form of the integrated rate depends on the value of 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You get a different equation for zero, first and second order equations.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	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431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bldLvl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Reaction Order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Order of the reaction determines or affects our calculations.</a:t>
            </a:r>
          </a:p>
          <a:p>
            <a:r>
              <a:rPr lang="en-US"/>
              <a:t>Zero order indicates the use of a catalyst or enzyme.  The surface area of catalyst is the rate determining factor.  </a:t>
            </a:r>
          </a:p>
          <a:p>
            <a:r>
              <a:rPr lang="en-US"/>
              <a:t>First or second order is more typical (of college problems)</a:t>
            </a:r>
          </a:p>
        </p:txBody>
      </p:sp>
    </p:spTree>
    <p:extLst>
      <p:ext uri="{BB962C8B-B14F-4D97-AF65-F5344CB8AC3E}">
        <p14:creationId xmlns:p14="http://schemas.microsoft.com/office/powerpoint/2010/main" val="307063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r>
              <a:rPr lang="en-US" dirty="0" smtClean="0"/>
              <a:t>Integrated Law - Zero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Rate = - </a:t>
            </a:r>
            <a:r>
              <a:rPr lang="en-US" u="sng" dirty="0" smtClean="0"/>
              <a:t> </a:t>
            </a:r>
            <a:r>
              <a:rPr lang="en-US" u="sng" dirty="0" smtClean="0">
                <a:sym typeface="Symbol" pitchFamily="18" charset="2"/>
              </a:rPr>
              <a:t></a:t>
            </a:r>
            <a:r>
              <a:rPr lang="en-US" u="sng" dirty="0" smtClean="0"/>
              <a:t>[A]</a:t>
            </a:r>
            <a:r>
              <a:rPr lang="en-US" dirty="0" smtClean="0"/>
              <a:t>      =    k</a:t>
            </a:r>
          </a:p>
          <a:p>
            <a:pPr>
              <a:buFontTx/>
              <a:buNone/>
            </a:pPr>
            <a:r>
              <a:rPr lang="en-US" dirty="0" smtClean="0"/>
              <a:t>		     	</a:t>
            </a:r>
            <a:r>
              <a:rPr lang="en-US" dirty="0" smtClean="0">
                <a:sym typeface="Symbol" pitchFamily="18" charset="2"/>
              </a:rPr>
              <a:t></a:t>
            </a:r>
            <a:r>
              <a:rPr lang="en-US" dirty="0" smtClean="0"/>
              <a:t>t</a:t>
            </a:r>
          </a:p>
          <a:p>
            <a:pPr>
              <a:buFontTx/>
              <a:buNone/>
            </a:pPr>
            <a:r>
              <a:rPr lang="en-US" dirty="0" smtClean="0"/>
              <a:t>Set up the differential equation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d[A] = -</a:t>
            </a:r>
            <a:r>
              <a:rPr lang="en-US" dirty="0" err="1" smtClean="0"/>
              <a:t>kt</a:t>
            </a: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Integral of 1 with respect to A is [A]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774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Integrated Rate Law – First Order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48006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Rate = </a:t>
            </a:r>
            <a:r>
              <a:rPr lang="en-US" u="sng" dirty="0"/>
              <a:t> </a:t>
            </a:r>
            <a:r>
              <a:rPr lang="en-US" u="sng" dirty="0">
                <a:sym typeface="Symbol" pitchFamily="18" charset="2"/>
              </a:rPr>
              <a:t></a:t>
            </a:r>
            <a:r>
              <a:rPr lang="en-US" u="sng" dirty="0"/>
              <a:t>[A]</a:t>
            </a:r>
            <a:r>
              <a:rPr lang="en-US" dirty="0"/>
              <a:t>      =    k  [A] </a:t>
            </a:r>
            <a:r>
              <a:rPr lang="en-US" baseline="30000" dirty="0"/>
              <a:t>n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		     </a:t>
            </a:r>
            <a:r>
              <a:rPr lang="en-US" dirty="0">
                <a:sym typeface="Symbol" pitchFamily="18" charset="2"/>
              </a:rPr>
              <a:t></a:t>
            </a:r>
            <a:r>
              <a:rPr lang="en-US" dirty="0"/>
              <a:t>t</a:t>
            </a:r>
          </a:p>
          <a:p>
            <a:pPr>
              <a:buFontTx/>
              <a:buNone/>
            </a:pPr>
            <a:r>
              <a:rPr lang="en-US" dirty="0"/>
              <a:t>    If n = 1, this is a first order reaction.  If we “integrate” this equation we get a new form.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 err="1"/>
              <a:t>Ln</a:t>
            </a:r>
            <a:r>
              <a:rPr lang="en-US" dirty="0"/>
              <a:t>[A] = -</a:t>
            </a:r>
            <a:r>
              <a:rPr lang="en-US" dirty="0" err="1"/>
              <a:t>kt</a:t>
            </a:r>
            <a:r>
              <a:rPr lang="en-US" dirty="0"/>
              <a:t> + </a:t>
            </a:r>
            <a:r>
              <a:rPr lang="en-US" dirty="0" err="1"/>
              <a:t>ln</a:t>
            </a:r>
            <a:r>
              <a:rPr lang="en-US" dirty="0"/>
              <a:t>[A</a:t>
            </a:r>
            <a:r>
              <a:rPr lang="en-US" baseline="-25000" dirty="0"/>
              <a:t>0</a:t>
            </a:r>
            <a:r>
              <a:rPr lang="en-US" dirty="0"/>
              <a:t>]</a:t>
            </a:r>
          </a:p>
          <a:p>
            <a:pPr>
              <a:buFontTx/>
              <a:buNone/>
            </a:pPr>
            <a:r>
              <a:rPr lang="en-US" dirty="0"/>
              <a:t> where A</a:t>
            </a:r>
            <a:r>
              <a:rPr lang="en-US" baseline="-25000" dirty="0"/>
              <a:t>0</a:t>
            </a:r>
            <a:r>
              <a:rPr lang="en-US" dirty="0"/>
              <a:t> is the initial concentration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20272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If Rate = - </a:t>
            </a:r>
            <a:r>
              <a:rPr lang="en-US" u="sng" dirty="0" smtClean="0"/>
              <a:t> </a:t>
            </a:r>
            <a:r>
              <a:rPr lang="en-US" u="sng" dirty="0" smtClean="0">
                <a:sym typeface="Symbol" pitchFamily="18" charset="2"/>
              </a:rPr>
              <a:t></a:t>
            </a:r>
            <a:r>
              <a:rPr lang="en-US" u="sng" dirty="0" smtClean="0"/>
              <a:t>[A]</a:t>
            </a:r>
            <a:r>
              <a:rPr lang="en-US" dirty="0" smtClean="0"/>
              <a:t>      =    k  [A] 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		     	</a:t>
            </a:r>
            <a:r>
              <a:rPr lang="en-US" dirty="0" smtClean="0">
                <a:sym typeface="Symbol" pitchFamily="18" charset="2"/>
              </a:rPr>
              <a:t></a:t>
            </a:r>
            <a:r>
              <a:rPr lang="en-US" dirty="0" smtClean="0"/>
              <a:t>t</a:t>
            </a:r>
          </a:p>
          <a:p>
            <a:pPr>
              <a:buFontTx/>
              <a:buNone/>
            </a:pPr>
            <a:r>
              <a:rPr lang="en-US" dirty="0" smtClean="0"/>
              <a:t>Then you set up the differential equation: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u="sng" dirty="0" smtClean="0"/>
              <a:t>d[A]</a:t>
            </a:r>
            <a:r>
              <a:rPr lang="en-US" dirty="0" smtClean="0"/>
              <a:t>  =  -</a:t>
            </a:r>
            <a:r>
              <a:rPr lang="en-US" dirty="0" err="1" smtClean="0"/>
              <a:t>kdt</a:t>
            </a: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[A]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Integral of 1/[A] with respect to [A] is the </a:t>
            </a:r>
            <a:r>
              <a:rPr lang="en-US" dirty="0" err="1" smtClean="0"/>
              <a:t>ln</a:t>
            </a:r>
            <a:r>
              <a:rPr lang="en-US" dirty="0" smtClean="0"/>
              <a:t>[A].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Integrated Rate Law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ln[A] = -kt + ln[A]</a:t>
            </a:r>
            <a:r>
              <a:rPr lang="en-US" sz="2800" baseline="-25000"/>
              <a:t>0</a:t>
            </a: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The equation shows the [A] depends on time</a:t>
            </a:r>
          </a:p>
          <a:p>
            <a:pPr>
              <a:lnSpc>
                <a:spcPct val="90000"/>
              </a:lnSpc>
            </a:pPr>
            <a:r>
              <a:rPr lang="en-US" sz="2800"/>
              <a:t>If you know k and A</a:t>
            </a:r>
            <a:r>
              <a:rPr lang="en-US" sz="2800" baseline="-25000"/>
              <a:t>0</a:t>
            </a:r>
            <a:r>
              <a:rPr lang="en-US" sz="2800"/>
              <a:t>, you can calculate the concentration at any time.</a:t>
            </a:r>
          </a:p>
          <a:p>
            <a:pPr>
              <a:lnSpc>
                <a:spcPct val="90000"/>
              </a:lnSpc>
            </a:pPr>
            <a:r>
              <a:rPr lang="en-US" sz="2800"/>
              <a:t>Is in the form y = mx +b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/>
              <a:t>Y = ln[A]     m  =  -k       b = ln[A]</a:t>
            </a:r>
            <a:r>
              <a:rPr lang="en-US" sz="2400" baseline="-25000"/>
              <a:t>0</a:t>
            </a:r>
            <a:endParaRPr lang="en-US" sz="240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/>
              <a:t>Can be rewritten     ln(  [A]</a:t>
            </a:r>
            <a:r>
              <a:rPr lang="en-US" sz="2400" baseline="-25000"/>
              <a:t>0</a:t>
            </a:r>
            <a:r>
              <a:rPr lang="en-US" sz="2400"/>
              <a:t>/[A] )  =  kt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This equation is only good for first order reactions!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071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19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19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19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19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7" name="Picture 3" descr="14_08_Figur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406525"/>
            <a:ext cx="9050338" cy="404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74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3" name="Picture 3" descr="14_Pg572_UnTable_1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271463"/>
            <a:ext cx="9050338" cy="631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41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410200"/>
          </a:xfrm>
        </p:spPr>
        <p:txBody>
          <a:bodyPr/>
          <a:lstStyle/>
          <a:p>
            <a:r>
              <a:rPr lang="en-US" dirty="0" smtClean="0"/>
              <a:t>Reactions take place over the course of several steps.</a:t>
            </a:r>
          </a:p>
          <a:p>
            <a:r>
              <a:rPr lang="en-US" dirty="0" smtClean="0"/>
              <a:t>In some cases pieces of particles with unpaired electrons called radicals form as transition states before temporarily forming intermediates.</a:t>
            </a:r>
          </a:p>
          <a:p>
            <a:r>
              <a:rPr lang="en-US" dirty="0" smtClean="0"/>
              <a:t>The different steps have different rates.</a:t>
            </a:r>
          </a:p>
          <a:p>
            <a:r>
              <a:rPr lang="en-US" dirty="0" smtClean="0"/>
              <a:t>The overall rate of the reaction is closest to the rate of the slowest step.</a:t>
            </a:r>
          </a:p>
          <a:p>
            <a:r>
              <a:rPr lang="en-US" dirty="0" smtClean="0"/>
              <a:t>This is why the order is not exactly matching the stoichiometric coefficients for most reactions.</a:t>
            </a:r>
          </a:p>
        </p:txBody>
      </p:sp>
    </p:spTree>
    <p:extLst>
      <p:ext uri="{BB962C8B-B14F-4D97-AF65-F5344CB8AC3E}">
        <p14:creationId xmlns:p14="http://schemas.microsoft.com/office/powerpoint/2010/main" val="325669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Picture 3" descr="14_Pg572_UnTable_2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316038"/>
            <a:ext cx="9050338" cy="422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84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7" name="Picture 3" descr="14_09_Figur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516063"/>
            <a:ext cx="9050338" cy="382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36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9" name="Picture 3" descr="14_10_Figur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44450"/>
            <a:ext cx="6838950" cy="676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04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83" name="Group 5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832844948"/>
              </p:ext>
            </p:extLst>
          </p:nvPr>
        </p:nvGraphicFramePr>
        <p:xfrm>
          <a:off x="0" y="0"/>
          <a:ext cx="9144000" cy="6665913"/>
        </p:xfrm>
        <a:graphic>
          <a:graphicData uri="http://schemas.openxmlformats.org/drawingml/2006/table">
            <a:tbl>
              <a:tblPr/>
              <a:tblGrid>
                <a:gridCol w="1676400"/>
                <a:gridCol w="2286000"/>
                <a:gridCol w="2667000"/>
                <a:gridCol w="2514600"/>
              </a:tblGrid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Zero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First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Second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Rate Law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Rate = K[A]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Rate = K[A]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Rate = K[A]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5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Integrated Rate Law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[A] = -kt + [A]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Ln[A] = -kt +ln[A]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=      kt + </a:t>
                      </a: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1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[A]                  [A]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2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[A]  vs  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ln[A]  vs 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1       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vs  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[A]</a:t>
                      </a:r>
                      <a:endParaRPr kumimoji="0" lang="en-US" sz="24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2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Slope  =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- 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- 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k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5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Half-life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1/2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= </a:t>
                      </a: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[A]</a:t>
                      </a:r>
                      <a:r>
                        <a:rPr kumimoji="0" lang="en-US" sz="2400" b="0" i="0" u="sng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2k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1/2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=   </a:t>
                      </a: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0.693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1/2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=   </a:t>
                      </a: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1     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k[A]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80" name="Text Box 52"/>
          <p:cNvSpPr txBox="1">
            <a:spLocks noChangeArrowheads="1"/>
          </p:cNvSpPr>
          <p:nvPr/>
        </p:nvSpPr>
        <p:spPr bwMode="auto">
          <a:xfrm>
            <a:off x="-92075" y="346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0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371600"/>
          </a:xfrm>
        </p:spPr>
        <p:txBody>
          <a:bodyPr/>
          <a:lstStyle/>
          <a:p>
            <a:r>
              <a:rPr lang="en-US" sz="3200"/>
              <a:t>Given the Reaction</a:t>
            </a:r>
            <a:br>
              <a:rPr lang="en-US" sz="3200"/>
            </a:br>
            <a:r>
              <a:rPr lang="en-US"/>
              <a:t>2C</a:t>
            </a:r>
            <a:r>
              <a:rPr lang="en-US" baseline="-25000"/>
              <a:t>4</a:t>
            </a:r>
            <a:r>
              <a:rPr lang="en-US"/>
              <a:t>H</a:t>
            </a:r>
            <a:r>
              <a:rPr lang="en-US" baseline="-25000"/>
              <a:t>6</a:t>
            </a:r>
            <a:r>
              <a:rPr lang="en-US"/>
              <a:t> 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 C</a:t>
            </a:r>
            <a:r>
              <a:rPr lang="en-US" baseline="-25000"/>
              <a:t>8</a:t>
            </a:r>
            <a:r>
              <a:rPr lang="en-US"/>
              <a:t>H</a:t>
            </a:r>
            <a:r>
              <a:rPr lang="en-US" baseline="-25000"/>
              <a:t>12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77724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>
                <a:latin typeface="Arial Black" pitchFamily="34" charset="0"/>
              </a:rPr>
              <a:t>[C</a:t>
            </a:r>
            <a:r>
              <a:rPr lang="en-US" sz="2800" b="1" baseline="-25000">
                <a:latin typeface="Arial Black" pitchFamily="34" charset="0"/>
              </a:rPr>
              <a:t>4</a:t>
            </a:r>
            <a:r>
              <a:rPr lang="en-US" sz="2800" b="1">
                <a:latin typeface="Arial Black" pitchFamily="34" charset="0"/>
              </a:rPr>
              <a:t>H</a:t>
            </a:r>
            <a:r>
              <a:rPr lang="en-US" sz="2800" b="1" baseline="-25000">
                <a:latin typeface="Arial Black" pitchFamily="34" charset="0"/>
              </a:rPr>
              <a:t>6</a:t>
            </a:r>
            <a:r>
              <a:rPr lang="en-US" sz="2800" b="1">
                <a:latin typeface="Arial Black" pitchFamily="34" charset="0"/>
              </a:rPr>
              <a:t>]  mol/L		Time (± 1 s)</a:t>
            </a:r>
          </a:p>
          <a:p>
            <a:pPr>
              <a:buFontTx/>
              <a:buNone/>
            </a:pPr>
            <a:r>
              <a:rPr lang="en-US" sz="2800" b="1">
                <a:latin typeface="Arial Black" pitchFamily="34" charset="0"/>
              </a:rPr>
              <a:t>0.01000				0</a:t>
            </a:r>
          </a:p>
          <a:p>
            <a:pPr>
              <a:buFontTx/>
              <a:buNone/>
            </a:pPr>
            <a:r>
              <a:rPr lang="en-US" sz="2800" b="1">
                <a:latin typeface="Arial Black" pitchFamily="34" charset="0"/>
              </a:rPr>
              <a:t>0.00625				1000</a:t>
            </a:r>
          </a:p>
          <a:p>
            <a:pPr>
              <a:buFontTx/>
              <a:buNone/>
            </a:pPr>
            <a:r>
              <a:rPr lang="en-US" sz="2800" b="1">
                <a:latin typeface="Arial Black" pitchFamily="34" charset="0"/>
              </a:rPr>
              <a:t>0.00476				1800</a:t>
            </a:r>
          </a:p>
          <a:p>
            <a:pPr>
              <a:buFontTx/>
              <a:buNone/>
            </a:pPr>
            <a:r>
              <a:rPr lang="en-US" sz="2800" b="1">
                <a:latin typeface="Arial Black" pitchFamily="34" charset="0"/>
              </a:rPr>
              <a:t>0.00370				2800	</a:t>
            </a:r>
          </a:p>
          <a:p>
            <a:pPr>
              <a:buFontTx/>
              <a:buNone/>
            </a:pPr>
            <a:r>
              <a:rPr lang="en-US" sz="2800" b="1">
                <a:latin typeface="Arial Black" pitchFamily="34" charset="0"/>
              </a:rPr>
              <a:t>0.00313				3600</a:t>
            </a:r>
          </a:p>
          <a:p>
            <a:pPr>
              <a:buFontTx/>
              <a:buNone/>
            </a:pPr>
            <a:r>
              <a:rPr lang="en-US" sz="2800" b="1">
                <a:latin typeface="Arial Black" pitchFamily="34" charset="0"/>
              </a:rPr>
              <a:t>0.00270				4400</a:t>
            </a:r>
          </a:p>
          <a:p>
            <a:pPr>
              <a:buFontTx/>
              <a:buNone/>
            </a:pPr>
            <a:r>
              <a:rPr lang="en-US" sz="2800" b="1">
                <a:latin typeface="Arial Black" pitchFamily="34" charset="0"/>
              </a:rPr>
              <a:t>0.00241				5200</a:t>
            </a:r>
          </a:p>
          <a:p>
            <a:pPr>
              <a:buFontTx/>
              <a:buNone/>
            </a:pPr>
            <a:r>
              <a:rPr lang="en-US" sz="2800" b="1">
                <a:latin typeface="Arial Black" pitchFamily="34" charset="0"/>
              </a:rPr>
              <a:t>0.00208				6200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441325" y="1260475"/>
            <a:ext cx="173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Times New Roman" pitchFamily="18" charset="0"/>
              </a:rPr>
              <a:t>And the data</a:t>
            </a:r>
          </a:p>
        </p:txBody>
      </p:sp>
    </p:spTree>
    <p:extLst>
      <p:ext uri="{BB962C8B-B14F-4D97-AF65-F5344CB8AC3E}">
        <p14:creationId xmlns:p14="http://schemas.microsoft.com/office/powerpoint/2010/main" val="419332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autoUpdateAnimBg="0" advAuto="1000"/>
      <p:bldP spid="50180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/>
              <a:t>2C</a:t>
            </a:r>
            <a:r>
              <a:rPr lang="en-US" baseline="-25000"/>
              <a:t>4</a:t>
            </a:r>
            <a:r>
              <a:rPr lang="en-US"/>
              <a:t>H</a:t>
            </a:r>
            <a:r>
              <a:rPr lang="en-US" baseline="-25000"/>
              <a:t>6</a:t>
            </a:r>
            <a:r>
              <a:rPr lang="en-US"/>
              <a:t> 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 C</a:t>
            </a:r>
            <a:r>
              <a:rPr lang="en-US" baseline="-25000"/>
              <a:t>8</a:t>
            </a:r>
            <a:r>
              <a:rPr lang="en-US"/>
              <a:t>H</a:t>
            </a:r>
            <a:r>
              <a:rPr lang="en-US" baseline="-25000"/>
              <a:t>12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3400425" y="2528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print"/>
          <a:srcRect t="5598"/>
          <a:stretch>
            <a:fillRect/>
          </a:stretch>
        </p:blipFill>
        <p:spPr bwMode="auto">
          <a:xfrm>
            <a:off x="990600" y="1524000"/>
            <a:ext cx="7086600" cy="5138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225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/>
              <a:t>Graphical Analysis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2157413" y="1781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2" cstate="print">
            <a:lum bright="-12000" contrast="42000"/>
          </a:blip>
          <a:srcRect/>
          <a:stretch>
            <a:fillRect/>
          </a:stretch>
        </p:blipFill>
        <p:spPr bwMode="auto">
          <a:xfrm>
            <a:off x="504825" y="962025"/>
            <a:ext cx="8639175" cy="5895975"/>
          </a:xfrm>
          <a:prstGeom prst="rect">
            <a:avLst/>
          </a:prstGeom>
          <a:noFill/>
        </p:spPr>
      </p:pic>
      <p:sp>
        <p:nvSpPr>
          <p:cNvPr id="49159" name="Text Box 7"/>
          <p:cNvSpPr txBox="1">
            <a:spLocks noChangeArrowheads="1"/>
          </p:cNvSpPr>
          <p:nvPr/>
        </p:nvSpPr>
        <p:spPr bwMode="auto">
          <a:xfrm rot="16200000">
            <a:off x="-104775" y="3914775"/>
            <a:ext cx="142875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Times New Roman" pitchFamily="18" charset="0"/>
              </a:rPr>
              <a:t>Ln [C</a:t>
            </a:r>
            <a:r>
              <a:rPr lang="en-US" sz="2400" baseline="-25000">
                <a:latin typeface="Times New Roman" pitchFamily="18" charset="0"/>
              </a:rPr>
              <a:t>4</a:t>
            </a:r>
            <a:r>
              <a:rPr lang="en-US" sz="2400">
                <a:latin typeface="Times New Roman" pitchFamily="18" charset="0"/>
              </a:rPr>
              <a:t>H</a:t>
            </a:r>
            <a:r>
              <a:rPr lang="en-US" sz="2400" baseline="-25000">
                <a:latin typeface="Times New Roman" pitchFamily="18" charset="0"/>
              </a:rPr>
              <a:t>6</a:t>
            </a:r>
            <a:r>
              <a:rPr lang="en-US" sz="2400">
                <a:latin typeface="Times New Roman" pitchFamily="18" charset="0"/>
              </a:rPr>
              <a:t>]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 rot="16200000">
            <a:off x="4014788" y="3529012"/>
            <a:ext cx="1479550" cy="822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Times New Roman" pitchFamily="18" charset="0"/>
              </a:rPr>
              <a:t>   </a:t>
            </a:r>
            <a:r>
              <a:rPr lang="en-US" sz="2400" u="sng">
                <a:latin typeface="Times New Roman" pitchFamily="18" charset="0"/>
              </a:rPr>
              <a:t>___1___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Times New Roman" pitchFamily="18" charset="0"/>
              </a:rPr>
              <a:t>    [C</a:t>
            </a:r>
            <a:r>
              <a:rPr lang="en-US" sz="2400" baseline="-25000">
                <a:latin typeface="Times New Roman" pitchFamily="18" charset="0"/>
              </a:rPr>
              <a:t>4</a:t>
            </a:r>
            <a:r>
              <a:rPr lang="en-US" sz="2400">
                <a:latin typeface="Times New Roman" pitchFamily="18" charset="0"/>
              </a:rPr>
              <a:t>H</a:t>
            </a:r>
            <a:r>
              <a:rPr lang="en-US" sz="2400" baseline="-25000">
                <a:latin typeface="Times New Roman" pitchFamily="18" charset="0"/>
              </a:rPr>
              <a:t>6</a:t>
            </a:r>
            <a:r>
              <a:rPr lang="en-US" sz="2400">
                <a:latin typeface="Times New Roman" pitchFamily="18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20036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Experimental Derivation of Reaction Order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610600" cy="4800600"/>
          </a:xfrm>
        </p:spPr>
        <p:txBody>
          <a:bodyPr/>
          <a:lstStyle/>
          <a:p>
            <a:r>
              <a:rPr lang="en-US" dirty="0"/>
              <a:t>Arrange data in the form </a:t>
            </a:r>
          </a:p>
          <a:p>
            <a:pPr lvl="1">
              <a:buFontTx/>
              <a:buNone/>
            </a:pPr>
            <a:r>
              <a:rPr lang="en-US" dirty="0"/>
              <a:t>       1/[A]       or            </a:t>
            </a:r>
            <a:r>
              <a:rPr lang="en-US" dirty="0" err="1"/>
              <a:t>ln</a:t>
            </a:r>
            <a:r>
              <a:rPr lang="en-US" dirty="0"/>
              <a:t> [A]        or    [A]</a:t>
            </a:r>
          </a:p>
          <a:p>
            <a:r>
              <a:rPr lang="en-US" dirty="0"/>
              <a:t>Plot the data </a:t>
            </a:r>
            <a:r>
              <a:rPr lang="en-US" dirty="0" err="1"/>
              <a:t>vs</a:t>
            </a:r>
            <a:r>
              <a:rPr lang="en-US" dirty="0"/>
              <a:t> time </a:t>
            </a:r>
          </a:p>
          <a:p>
            <a:r>
              <a:rPr lang="en-US" dirty="0"/>
              <a:t>Choose the straight line</a:t>
            </a:r>
          </a:p>
          <a:p>
            <a:pPr>
              <a:buFontTx/>
              <a:buNone/>
            </a:pPr>
            <a:r>
              <a:rPr lang="en-US" dirty="0"/>
              <a:t>            y  =  </a:t>
            </a:r>
            <a:r>
              <a:rPr lang="en-US" dirty="0" err="1"/>
              <a:t>mx</a:t>
            </a:r>
            <a:r>
              <a:rPr lang="en-US" dirty="0"/>
              <a:t>   +    </a:t>
            </a:r>
            <a:r>
              <a:rPr lang="en-US" dirty="0" smtClean="0"/>
              <a:t>b</a:t>
            </a:r>
          </a:p>
          <a:p>
            <a:pPr>
              <a:buFontTx/>
              <a:buNone/>
            </a:pPr>
            <a:endParaRPr lang="en-US" dirty="0"/>
          </a:p>
          <a:p>
            <a:r>
              <a:rPr lang="en-US" dirty="0"/>
              <a:t>Determine the k value from the </a:t>
            </a:r>
            <a:r>
              <a:rPr lang="en-US" dirty="0" smtClean="0"/>
              <a:t>slope</a:t>
            </a:r>
          </a:p>
          <a:p>
            <a:r>
              <a:rPr lang="en-US" dirty="0" smtClean="0">
                <a:hlinkClick r:id="rId2"/>
              </a:rPr>
              <a:t>Graphical rate laws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3318808"/>
            <a:ext cx="3200400" cy="1938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1/[A] = </a:t>
            </a:r>
            <a:r>
              <a:rPr lang="en-US" sz="2400" dirty="0" err="1" smtClean="0"/>
              <a:t>kt</a:t>
            </a:r>
            <a:r>
              <a:rPr lang="en-US" sz="2400" dirty="0" smtClean="0"/>
              <a:t> + b  → 2nd</a:t>
            </a:r>
          </a:p>
          <a:p>
            <a:endParaRPr lang="en-US" sz="2400" dirty="0"/>
          </a:p>
          <a:p>
            <a:r>
              <a:rPr lang="en-US" sz="2400" dirty="0" err="1" smtClean="0"/>
              <a:t>ln</a:t>
            </a:r>
            <a:r>
              <a:rPr lang="en-US" sz="2400" dirty="0" smtClean="0"/>
              <a:t>[A] = </a:t>
            </a:r>
            <a:r>
              <a:rPr lang="en-US" sz="2400" dirty="0" err="1" smtClean="0"/>
              <a:t>kt</a:t>
            </a:r>
            <a:r>
              <a:rPr lang="en-US" sz="2400" dirty="0" smtClean="0"/>
              <a:t> + b → 1st</a:t>
            </a:r>
          </a:p>
          <a:p>
            <a:endParaRPr lang="en-US" sz="2400" dirty="0"/>
          </a:p>
          <a:p>
            <a:r>
              <a:rPr lang="en-US" sz="2400" dirty="0" smtClean="0"/>
              <a:t>[A] = </a:t>
            </a:r>
            <a:r>
              <a:rPr lang="en-US" sz="2400" dirty="0" err="1" smtClean="0"/>
              <a:t>kt</a:t>
            </a:r>
            <a:r>
              <a:rPr lang="en-US" sz="2400" dirty="0" smtClean="0"/>
              <a:t> + b →  zero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449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46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500"/>
                                        <p:tgtEl>
                                          <p:spTgt spid="46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500"/>
                                        <p:tgtEl>
                                          <p:spTgt spid="46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build="p" autoUpdateAnimBg="0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Half-life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991600" cy="4114800"/>
          </a:xfrm>
        </p:spPr>
        <p:txBody>
          <a:bodyPr/>
          <a:lstStyle/>
          <a:p>
            <a:r>
              <a:rPr lang="en-US"/>
              <a:t>The time it takes 1/2 of the reactant to be consumed</a:t>
            </a:r>
          </a:p>
          <a:p>
            <a:r>
              <a:rPr lang="en-US"/>
              <a:t>This can be determined</a:t>
            </a:r>
          </a:p>
          <a:p>
            <a:pPr lvl="1"/>
            <a:r>
              <a:rPr lang="en-US"/>
              <a:t>Graphically</a:t>
            </a:r>
          </a:p>
          <a:p>
            <a:pPr lvl="1"/>
            <a:r>
              <a:rPr lang="en-US"/>
              <a:t>Calculate from the integrated rate law</a:t>
            </a:r>
          </a:p>
          <a:p>
            <a:pPr>
              <a:buFont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3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/>
          <a:stretch>
            <a:fillRect/>
          </a:stretch>
        </p:blipFill>
        <p:spPr bwMode="auto">
          <a:xfrm>
            <a:off x="381000" y="896938"/>
            <a:ext cx="8763000" cy="5961062"/>
          </a:xfrm>
          <a:prstGeom prst="rect">
            <a:avLst/>
          </a:prstGeom>
          <a:noFill/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457200"/>
            <a:ext cx="6096000" cy="1143000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Half-Life</a:t>
            </a:r>
            <a:br>
              <a:rPr lang="en-US" dirty="0" smtClean="0"/>
            </a:br>
            <a:r>
              <a:rPr lang="en-US" sz="3600" dirty="0" smtClean="0"/>
              <a:t>Graphical Determination</a:t>
            </a:r>
            <a:endParaRPr lang="en-US" sz="3600" dirty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2457450" y="1990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8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1" name="Picture 3" descr="14_20_Figur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44450"/>
            <a:ext cx="8116888" cy="676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64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Half-Life</a:t>
            </a:r>
            <a:br>
              <a:rPr lang="en-US" dirty="0" smtClean="0"/>
            </a:br>
            <a:r>
              <a:rPr lang="en-US" dirty="0" smtClean="0"/>
              <a:t>Algebraic Determination</a:t>
            </a:r>
            <a:endParaRPr lang="en-US" dirty="0"/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65125" y="2098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54289" name="Group 17"/>
          <p:cNvGraphicFramePr>
            <a:graphicFrameLocks noGrp="1"/>
          </p:cNvGraphicFramePr>
          <p:nvPr/>
        </p:nvGraphicFramePr>
        <p:xfrm>
          <a:off x="0" y="2743200"/>
          <a:ext cx="9144000" cy="1035050"/>
        </p:xfrm>
        <a:graphic>
          <a:graphicData uri="http://schemas.openxmlformats.org/drawingml/2006/table">
            <a:tbl>
              <a:tblPr/>
              <a:tblGrid>
                <a:gridCol w="1676400"/>
                <a:gridCol w="2286000"/>
                <a:gridCol w="2667000"/>
                <a:gridCol w="2514600"/>
              </a:tblGrid>
              <a:tr h="1035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Half-life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1/2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= </a:t>
                      </a: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[A]</a:t>
                      </a:r>
                      <a:r>
                        <a:rPr kumimoji="0" lang="en-US" sz="2400" b="0" i="0" u="sng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2k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1/2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=   </a:t>
                      </a: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0.693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1/2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=   </a:t>
                      </a:r>
                      <a:r>
                        <a:rPr kumimoji="0" lang="en-US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1     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k[A]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838200" y="4648200"/>
            <a:ext cx="67103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Times New Roman" pitchFamily="18" charset="0"/>
              </a:rPr>
              <a:t>Equations are derived from the Integrated Rate Laws.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54303" name="Group 31"/>
          <p:cNvGraphicFramePr>
            <a:graphicFrameLocks noGrp="1"/>
          </p:cNvGraphicFramePr>
          <p:nvPr/>
        </p:nvGraphicFramePr>
        <p:xfrm>
          <a:off x="0" y="1676400"/>
          <a:ext cx="9144000" cy="992188"/>
        </p:xfrm>
        <a:graphic>
          <a:graphicData uri="http://schemas.openxmlformats.org/drawingml/2006/table">
            <a:tbl>
              <a:tblPr/>
              <a:tblGrid>
                <a:gridCol w="1676400"/>
                <a:gridCol w="2286000"/>
                <a:gridCol w="2667000"/>
                <a:gridCol w="2514600"/>
              </a:tblGrid>
              <a:tr h="992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Zero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First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Second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178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Slow first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1: NO</a:t>
            </a:r>
            <a:r>
              <a:rPr lang="en-US" baseline="-25000" dirty="0" smtClean="0"/>
              <a:t>2</a:t>
            </a:r>
            <a:r>
              <a:rPr lang="en-US" dirty="0" smtClean="0"/>
              <a:t>  + NO</a:t>
            </a:r>
            <a:r>
              <a:rPr lang="en-US" baseline="-25000" dirty="0" smtClean="0"/>
              <a:t>2 </a:t>
            </a:r>
            <a:r>
              <a:rPr lang="en-US" dirty="0" smtClean="0"/>
              <a:t>→  NO</a:t>
            </a:r>
            <a:r>
              <a:rPr lang="en-US" baseline="-25000" dirty="0" smtClean="0"/>
              <a:t>3</a:t>
            </a:r>
            <a:r>
              <a:rPr lang="en-US" dirty="0" smtClean="0"/>
              <a:t>  + NO  (slow)</a:t>
            </a:r>
          </a:p>
          <a:p>
            <a:r>
              <a:rPr lang="en-US" dirty="0" smtClean="0"/>
              <a:t>Step 2: NO</a:t>
            </a:r>
            <a:r>
              <a:rPr lang="en-US" baseline="-25000" dirty="0" smtClean="0"/>
              <a:t>3</a:t>
            </a:r>
            <a:r>
              <a:rPr lang="en-US" dirty="0" smtClean="0"/>
              <a:t>  +CO  →  NO</a:t>
            </a:r>
            <a:r>
              <a:rPr lang="en-US" baseline="-25000" dirty="0" smtClean="0"/>
              <a:t>2</a:t>
            </a:r>
            <a:r>
              <a:rPr lang="en-US" dirty="0" smtClean="0"/>
              <a:t> + CO</a:t>
            </a:r>
            <a:r>
              <a:rPr lang="en-US" baseline="-25000" dirty="0" smtClean="0"/>
              <a:t>2</a:t>
            </a:r>
            <a:r>
              <a:rPr lang="en-US" dirty="0" smtClean="0"/>
              <a:t>  (fast)</a:t>
            </a:r>
          </a:p>
          <a:p>
            <a:endParaRPr lang="en-US" dirty="0"/>
          </a:p>
          <a:p>
            <a:r>
              <a:rPr lang="en-US" dirty="0" smtClean="0"/>
              <a:t>Overall reaction </a:t>
            </a:r>
          </a:p>
          <a:p>
            <a:r>
              <a:rPr lang="en-US" dirty="0" smtClean="0"/>
              <a:t>NO</a:t>
            </a:r>
            <a:r>
              <a:rPr lang="en-US" baseline="-25000" dirty="0" smtClean="0"/>
              <a:t>2  </a:t>
            </a:r>
            <a:r>
              <a:rPr lang="en-US" dirty="0" smtClean="0"/>
              <a:t>+ CO  →  NO + CO</a:t>
            </a:r>
            <a:r>
              <a:rPr lang="en-US" baseline="-25000" dirty="0" smtClean="0"/>
              <a:t>2</a:t>
            </a:r>
            <a:endParaRPr lang="en-US" dirty="0" smtClean="0"/>
          </a:p>
          <a:p>
            <a:r>
              <a:rPr lang="en-US" dirty="0" smtClean="0"/>
              <a:t>Rate = k[NO</a:t>
            </a:r>
            <a:r>
              <a:rPr lang="en-US" baseline="-25000" dirty="0" smtClean="0"/>
              <a:t>2</a:t>
            </a:r>
            <a:r>
              <a:rPr lang="en-US" dirty="0" smtClean="0"/>
              <a:t>]</a:t>
            </a:r>
            <a:r>
              <a:rPr lang="en-US" baseline="30000" dirty="0" smtClean="0"/>
              <a:t>2</a:t>
            </a:r>
            <a:r>
              <a:rPr lang="en-US" dirty="0" smtClean="0"/>
              <a:t>  (matches all reactants needed for the slow step)</a:t>
            </a:r>
          </a:p>
        </p:txBody>
      </p:sp>
    </p:spTree>
    <p:extLst>
      <p:ext uri="{BB962C8B-B14F-4D97-AF65-F5344CB8AC3E}">
        <p14:creationId xmlns:p14="http://schemas.microsoft.com/office/powerpoint/2010/main" val="412148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First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Reaction : NO  +  Br</a:t>
            </a:r>
            <a:r>
              <a:rPr lang="en-US" baseline="-25000" dirty="0" smtClean="0"/>
              <a:t>2</a:t>
            </a:r>
            <a:r>
              <a:rPr lang="en-US" dirty="0" smtClean="0"/>
              <a:t>  →  2NOBr</a:t>
            </a:r>
          </a:p>
          <a:p>
            <a:r>
              <a:rPr lang="en-US" dirty="0" smtClean="0"/>
              <a:t>Step 1:  NO + Br</a:t>
            </a:r>
            <a:r>
              <a:rPr lang="en-US" baseline="-25000" dirty="0" smtClean="0"/>
              <a:t>2</a:t>
            </a:r>
            <a:r>
              <a:rPr lang="en-US" dirty="0" smtClean="0"/>
              <a:t>  →  NOBr</a:t>
            </a:r>
            <a:r>
              <a:rPr lang="en-US" baseline="-25000" dirty="0" smtClean="0"/>
              <a:t>2</a:t>
            </a:r>
            <a:r>
              <a:rPr lang="en-US" dirty="0" smtClean="0"/>
              <a:t>     	(fast)</a:t>
            </a:r>
          </a:p>
          <a:p>
            <a:r>
              <a:rPr lang="en-US" dirty="0" smtClean="0"/>
              <a:t>Step 2: NOBr</a:t>
            </a:r>
            <a:r>
              <a:rPr lang="en-US" baseline="-25000" dirty="0" smtClean="0"/>
              <a:t>2</a:t>
            </a:r>
            <a:r>
              <a:rPr lang="en-US" dirty="0" smtClean="0"/>
              <a:t> + NO →  2NOBr 	(slow)</a:t>
            </a:r>
          </a:p>
          <a:p>
            <a:r>
              <a:rPr lang="en-US" dirty="0" smtClean="0"/>
              <a:t>Rate = k[NO]</a:t>
            </a:r>
            <a:r>
              <a:rPr lang="en-US" baseline="30000" dirty="0" smtClean="0"/>
              <a:t>2</a:t>
            </a:r>
            <a:r>
              <a:rPr lang="en-US" dirty="0" smtClean="0"/>
              <a:t>[Br</a:t>
            </a:r>
            <a:r>
              <a:rPr lang="en-US" baseline="-25000" dirty="0" smtClean="0"/>
              <a:t>2</a:t>
            </a:r>
            <a:r>
              <a:rPr lang="en-US" dirty="0" smtClean="0"/>
              <a:t>]</a:t>
            </a:r>
          </a:p>
          <a:p>
            <a:r>
              <a:rPr lang="en-US" dirty="0" smtClean="0"/>
              <a:t>All reactants necessary for the first reaction and the second reaction are in the rate law, and all intermediates are removed.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79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this!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839200" cy="4953000"/>
          </a:xfrm>
        </p:spPr>
        <p:txBody>
          <a:bodyPr/>
          <a:lstStyle/>
          <a:p>
            <a:r>
              <a:rPr lang="en-US" dirty="0" smtClean="0"/>
              <a:t>Step 1: 2NO → 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 </a:t>
            </a:r>
            <a:r>
              <a:rPr lang="en-US" dirty="0" smtClean="0"/>
              <a:t>			(Fast)</a:t>
            </a:r>
          </a:p>
          <a:p>
            <a:r>
              <a:rPr lang="en-US" dirty="0" smtClean="0"/>
              <a:t>Step 2: 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→  N</a:t>
            </a:r>
            <a:r>
              <a:rPr lang="en-US" baseline="-25000" dirty="0" smtClean="0"/>
              <a:t>2</a:t>
            </a:r>
            <a:r>
              <a:rPr lang="en-US" dirty="0" smtClean="0"/>
              <a:t>O + H</a:t>
            </a:r>
            <a:r>
              <a:rPr lang="en-US" baseline="-25000" dirty="0" smtClean="0"/>
              <a:t>2</a:t>
            </a:r>
            <a:r>
              <a:rPr lang="en-US" dirty="0" smtClean="0"/>
              <a:t>O		(Slow)</a:t>
            </a:r>
          </a:p>
          <a:p>
            <a:r>
              <a:rPr lang="en-US" dirty="0" smtClean="0"/>
              <a:t>Step 3: N</a:t>
            </a:r>
            <a:r>
              <a:rPr lang="en-US" baseline="-25000" dirty="0" smtClean="0"/>
              <a:t>2</a:t>
            </a:r>
            <a:r>
              <a:rPr lang="en-US" dirty="0" smtClean="0"/>
              <a:t>O + H</a:t>
            </a:r>
            <a:r>
              <a:rPr lang="en-US" baseline="-25000" dirty="0" smtClean="0"/>
              <a:t>2</a:t>
            </a:r>
            <a:r>
              <a:rPr lang="en-US" dirty="0" smtClean="0"/>
              <a:t> → N</a:t>
            </a:r>
            <a:r>
              <a:rPr lang="en-US" baseline="-25000" dirty="0" smtClean="0"/>
              <a:t>2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O		(Fast)</a:t>
            </a:r>
          </a:p>
          <a:p>
            <a:r>
              <a:rPr lang="en-US" dirty="0" smtClean="0"/>
              <a:t>What is the overall reaction?</a:t>
            </a:r>
            <a:endParaRPr lang="en-US" dirty="0"/>
          </a:p>
          <a:p>
            <a:r>
              <a:rPr lang="en-US" dirty="0" smtClean="0"/>
              <a:t>What is the rate Law?</a:t>
            </a:r>
          </a:p>
          <a:p>
            <a:r>
              <a:rPr lang="en-US" dirty="0" smtClean="0"/>
              <a:t>If the rate law turned out to be k[NO]</a:t>
            </a:r>
            <a:r>
              <a:rPr lang="en-US" baseline="30000" dirty="0" smtClean="0"/>
              <a:t>2</a:t>
            </a:r>
            <a:r>
              <a:rPr lang="en-US" dirty="0" smtClean="0"/>
              <a:t>[H</a:t>
            </a:r>
            <a:r>
              <a:rPr lang="en-US" baseline="-25000" dirty="0" smtClean="0"/>
              <a:t>2</a:t>
            </a:r>
            <a:r>
              <a:rPr lang="en-US" dirty="0" smtClean="0"/>
              <a:t>]</a:t>
            </a:r>
            <a:r>
              <a:rPr lang="en-US" baseline="30000" dirty="0" smtClean="0"/>
              <a:t>2</a:t>
            </a:r>
            <a:r>
              <a:rPr lang="en-US" dirty="0" smtClean="0"/>
              <a:t> the what is the rate determining step?</a:t>
            </a:r>
          </a:p>
          <a:p>
            <a:r>
              <a:rPr lang="en-US" dirty="0" smtClean="0"/>
              <a:t>What are the intermediates?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56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2NO + 2H</a:t>
            </a:r>
            <a:r>
              <a:rPr lang="en-US" baseline="-25000" dirty="0" smtClean="0"/>
              <a:t>2</a:t>
            </a:r>
            <a:r>
              <a:rPr lang="en-US" dirty="0" smtClean="0"/>
              <a:t> → N</a:t>
            </a:r>
            <a:r>
              <a:rPr lang="en-US" baseline="-25000" dirty="0" smtClean="0"/>
              <a:t>2</a:t>
            </a:r>
            <a:r>
              <a:rPr lang="en-US" dirty="0" smtClean="0"/>
              <a:t> + 2H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r>
              <a:rPr lang="en-US" dirty="0" smtClean="0"/>
              <a:t>Rate = k[NO]</a:t>
            </a:r>
            <a:r>
              <a:rPr lang="en-US" baseline="30000" dirty="0" smtClean="0"/>
              <a:t>2</a:t>
            </a:r>
            <a:r>
              <a:rPr lang="en-US" dirty="0" smtClean="0"/>
              <a:t>[H</a:t>
            </a:r>
            <a:r>
              <a:rPr lang="en-US" baseline="-25000" dirty="0" smtClean="0"/>
              <a:t>2</a:t>
            </a:r>
            <a:r>
              <a:rPr lang="en-US" dirty="0" smtClean="0"/>
              <a:t>]</a:t>
            </a:r>
          </a:p>
          <a:p>
            <a:r>
              <a:rPr lang="en-US" dirty="0" smtClean="0"/>
              <a:t>Step 3</a:t>
            </a:r>
          </a:p>
          <a:p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and 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96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A  +  B  →  C</a:t>
            </a:r>
          </a:p>
          <a:p>
            <a:r>
              <a:rPr lang="en-US" dirty="0" smtClean="0"/>
              <a:t>Rate = k[A]</a:t>
            </a:r>
            <a:r>
              <a:rPr lang="en-US" baseline="30000" dirty="0" smtClean="0"/>
              <a:t>n</a:t>
            </a:r>
            <a:r>
              <a:rPr lang="en-US" dirty="0" smtClean="0"/>
              <a:t> [B]</a:t>
            </a:r>
            <a:r>
              <a:rPr lang="en-US" baseline="30000" dirty="0" smtClean="0"/>
              <a:t>m</a:t>
            </a:r>
            <a:r>
              <a:rPr lang="en-US" dirty="0" smtClean="0"/>
              <a:t> </a:t>
            </a:r>
          </a:p>
          <a:p>
            <a:r>
              <a:rPr lang="en-US" dirty="0" smtClean="0"/>
              <a:t>(n  +  m) =  order of the reaction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		= 1  </a:t>
            </a:r>
            <a:r>
              <a:rPr lang="en-US" dirty="0" err="1" smtClean="0"/>
              <a:t>unimolecular</a:t>
            </a:r>
            <a:endParaRPr lang="en-US" dirty="0" smtClean="0"/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		=2   bimolecular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		=3   </a:t>
            </a:r>
            <a:r>
              <a:rPr lang="en-US" dirty="0" err="1" smtClean="0"/>
              <a:t>trimolecular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This means how many particles are involved in the rate determining step </a:t>
            </a:r>
          </a:p>
          <a:p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67146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1354</Words>
  <Application>Microsoft Office PowerPoint</Application>
  <PresentationFormat>On-screen Show (4:3)</PresentationFormat>
  <Paragraphs>343</Paragraphs>
  <Slides>40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Kinetics Follow-up</vt:lpstr>
      <vt:lpstr>PowerPoint Presentation</vt:lpstr>
      <vt:lpstr>Mechanisms</vt:lpstr>
      <vt:lpstr>PowerPoint Presentation</vt:lpstr>
      <vt:lpstr>Slow first steps</vt:lpstr>
      <vt:lpstr>Fast First Steps</vt:lpstr>
      <vt:lpstr>Try this!</vt:lpstr>
      <vt:lpstr>Answer</vt:lpstr>
      <vt:lpstr>Order of Reaction</vt:lpstr>
      <vt:lpstr>Method of Initial Rates</vt:lpstr>
      <vt:lpstr>PowerPoint Presentation</vt:lpstr>
      <vt:lpstr>2N2O5(soln)    4NO2(soln)  +  O2(g)</vt:lpstr>
      <vt:lpstr>2N2O5(soln)    4NO2(soln)  +  O2(g)</vt:lpstr>
      <vt:lpstr>NH4+ + NO2-   N2 +  2H2O</vt:lpstr>
      <vt:lpstr>NH4+ + NO2-   N2 +  2H2O</vt:lpstr>
      <vt:lpstr>NH4+ + NO2-   N2 +  2H2O</vt:lpstr>
      <vt:lpstr>PowerPoint Presentation</vt:lpstr>
      <vt:lpstr>NH4+ + NO2-   N2 +  2H2O</vt:lpstr>
      <vt:lpstr>PowerPoint Presentation</vt:lpstr>
      <vt:lpstr>You try!</vt:lpstr>
      <vt:lpstr>Answer:</vt:lpstr>
      <vt:lpstr>The Integrated Rate Law </vt:lpstr>
      <vt:lpstr>Reaction Order</vt:lpstr>
      <vt:lpstr>Integrated Law - Zero Order</vt:lpstr>
      <vt:lpstr>Integrated Rate Law – First Order</vt:lpstr>
      <vt:lpstr>Why?</vt:lpstr>
      <vt:lpstr>Integrated Rate Law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Given the Reaction 2C4H6    C8H12</vt:lpstr>
      <vt:lpstr>2C4H6    C8H12</vt:lpstr>
      <vt:lpstr>Graphical Analysis</vt:lpstr>
      <vt:lpstr>Experimental Derivation of Reaction Order</vt:lpstr>
      <vt:lpstr>Half-life</vt:lpstr>
      <vt:lpstr>Half-Life Graphical Determination</vt:lpstr>
      <vt:lpstr>Half-Life Algebraic Determination</vt:lpstr>
    </vt:vector>
  </TitlesOfParts>
  <Company>SASD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Kinetics Follow-up</dc:title>
  <dc:creator>SASD User</dc:creator>
  <cp:lastModifiedBy>SASD User</cp:lastModifiedBy>
  <cp:revision>13</cp:revision>
  <dcterms:created xsi:type="dcterms:W3CDTF">2014-09-29T12:02:38Z</dcterms:created>
  <dcterms:modified xsi:type="dcterms:W3CDTF">2014-09-29T17:11:11Z</dcterms:modified>
</cp:coreProperties>
</file>