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5" r:id="rId19"/>
    <p:sldId id="272" r:id="rId20"/>
    <p:sldId id="273" r:id="rId21"/>
    <p:sldId id="274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39CA9-9CFA-4C75-B67D-8645FD9339F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A8D06-D313-485C-BA47-7EF12794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8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C6C36-83E7-4ECB-8BB9-4144E3999801}" type="slidenum">
              <a:rPr lang="en-US"/>
              <a:pPr/>
              <a:t>17</a:t>
            </a:fld>
            <a:endParaRPr lang="en-US"/>
          </a:p>
        </p:txBody>
      </p:sp>
      <p:sp>
        <p:nvSpPr>
          <p:cNvPr id="8519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0E1C0-C765-4C85-A706-37151467DC75}" type="slidenum">
              <a:rPr lang="en-US"/>
              <a:pPr/>
              <a:t>26</a:t>
            </a:fld>
            <a:endParaRPr lang="en-US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8B43E8-E4B6-425C-8F98-FF08379E1D01}" type="slidenum">
              <a:rPr lang="en-US"/>
              <a:pPr/>
              <a:t>18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27C3C-7829-4792-AB48-F88B0D2FD24D}" type="slidenum">
              <a:rPr lang="en-US"/>
              <a:pPr/>
              <a:t>19</a:t>
            </a:fld>
            <a:endParaRPr lang="en-US"/>
          </a:p>
        </p:txBody>
      </p:sp>
      <p:sp>
        <p:nvSpPr>
          <p:cNvPr id="8540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20FA4-9757-4011-AC79-01677C33FC5A}" type="slidenum">
              <a:rPr lang="en-US"/>
              <a:pPr/>
              <a:t>20</a:t>
            </a:fld>
            <a:endParaRPr lang="en-US"/>
          </a:p>
        </p:txBody>
      </p:sp>
      <p:sp>
        <p:nvSpPr>
          <p:cNvPr id="8560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50BC9-C7E8-44E4-A861-1022FA9E9397}" type="slidenum">
              <a:rPr lang="en-US"/>
              <a:pPr/>
              <a:t>21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BD918-06AF-4F13-A07A-0AD32E398C21}" type="slidenum">
              <a:rPr lang="en-US"/>
              <a:pPr/>
              <a:t>22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7310E-4A79-4BA3-8AFD-9045AE808140}" type="slidenum">
              <a:rPr lang="en-US"/>
              <a:pPr/>
              <a:t>23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14B11-5474-4CCE-B7CC-AED648BE3FA7}" type="slidenum">
              <a:rPr lang="en-US"/>
              <a:pPr/>
              <a:t>24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C8CB3-8BCE-45D3-8615-9CDB2AD107F3}" type="slidenum">
              <a:rPr lang="en-US"/>
              <a:pPr/>
              <a:t>25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4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6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3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7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0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9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5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8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2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591CB-975F-4311-A0E4-A1A481DFFC2D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B3EF-92FE-431B-8CA4-81E5E4A7C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4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 Base Follow-up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 of Weak Acid Mixture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Calculate the pH of a mixture of 1.00 M HCN, 5.00 M HNO</a:t>
            </a:r>
            <a:r>
              <a:rPr lang="en-US" baseline="-25000" dirty="0"/>
              <a:t>2</a:t>
            </a:r>
            <a:r>
              <a:rPr lang="en-US" dirty="0"/>
              <a:t> and the equilibrium concentration of [CN</a:t>
            </a:r>
            <a:r>
              <a:rPr lang="en-US" baseline="30000" dirty="0"/>
              <a:t>-1</a:t>
            </a:r>
            <a:r>
              <a:rPr lang="en-US" dirty="0"/>
              <a:t>] </a:t>
            </a:r>
          </a:p>
          <a:p>
            <a:r>
              <a:rPr lang="en-US" dirty="0"/>
              <a:t>HCN	</a:t>
            </a:r>
            <a:r>
              <a:rPr lang="en-US" dirty="0" err="1"/>
              <a:t>Ka</a:t>
            </a:r>
            <a:r>
              <a:rPr lang="en-US" dirty="0"/>
              <a:t>   =  6.2 x 10</a:t>
            </a:r>
            <a:r>
              <a:rPr lang="en-US" baseline="30000" dirty="0"/>
              <a:t>-10</a:t>
            </a:r>
            <a:endParaRPr lang="en-US" dirty="0"/>
          </a:p>
          <a:p>
            <a:r>
              <a:rPr lang="en-US" dirty="0"/>
              <a:t>HNO</a:t>
            </a:r>
            <a:r>
              <a:rPr lang="en-US" baseline="-25000" dirty="0"/>
              <a:t>2</a:t>
            </a:r>
            <a:r>
              <a:rPr lang="en-US" dirty="0"/>
              <a:t>     </a:t>
            </a:r>
            <a:r>
              <a:rPr lang="en-US" dirty="0" err="1"/>
              <a:t>Ka</a:t>
            </a:r>
            <a:r>
              <a:rPr lang="en-US" dirty="0"/>
              <a:t>   =  4.0  x  10</a:t>
            </a:r>
            <a:r>
              <a:rPr lang="en-US" baseline="30000" dirty="0"/>
              <a:t>-4</a:t>
            </a:r>
            <a:r>
              <a:rPr lang="en-US" dirty="0"/>
              <a:t> </a:t>
            </a:r>
          </a:p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0         Kw  =  1 x 10</a:t>
            </a:r>
            <a:r>
              <a:rPr lang="en-US" baseline="30000" dirty="0"/>
              <a:t>-14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dirty="0"/>
              <a:t>     How do you approach this?</a:t>
            </a:r>
          </a:p>
        </p:txBody>
      </p:sp>
    </p:spTree>
    <p:extLst>
      <p:ext uri="{BB962C8B-B14F-4D97-AF65-F5344CB8AC3E}">
        <p14:creationId xmlns:p14="http://schemas.microsoft.com/office/powerpoint/2010/main" val="174013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3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Calculate pH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Ka  =  4.0 x 10-4  =  </a:t>
            </a:r>
            <a:r>
              <a:rPr lang="en-US" u="sng"/>
              <a:t>[H</a:t>
            </a:r>
            <a:r>
              <a:rPr lang="en-US" u="sng" baseline="30000"/>
              <a:t>+</a:t>
            </a:r>
            <a:r>
              <a:rPr lang="en-US" u="sng"/>
              <a:t>][NO</a:t>
            </a:r>
            <a:r>
              <a:rPr lang="en-US" u="sng" baseline="-25000"/>
              <a:t>2</a:t>
            </a:r>
            <a:r>
              <a:rPr lang="en-US" u="sng" baseline="30000"/>
              <a:t>-</a:t>
            </a:r>
            <a:r>
              <a:rPr lang="en-US" u="sng"/>
              <a:t>]</a:t>
            </a:r>
          </a:p>
          <a:p>
            <a:pPr>
              <a:buFontTx/>
              <a:buNone/>
            </a:pPr>
            <a:r>
              <a:rPr lang="en-US"/>
              <a:t>					   [HNO</a:t>
            </a:r>
            <a:r>
              <a:rPr lang="en-US" baseline="-25000"/>
              <a:t>2</a:t>
            </a:r>
            <a:r>
              <a:rPr lang="en-US"/>
              <a:t>]</a:t>
            </a:r>
          </a:p>
          <a:p>
            <a:pPr>
              <a:buFontTx/>
              <a:buNone/>
            </a:pPr>
            <a:r>
              <a:rPr lang="en-US"/>
              <a:t>      HNO</a:t>
            </a:r>
            <a:r>
              <a:rPr lang="en-US" baseline="-25000"/>
              <a:t>2</a:t>
            </a:r>
            <a:r>
              <a:rPr lang="en-US"/>
              <a:t>     </a:t>
            </a:r>
            <a:r>
              <a:rPr lang="en-US">
                <a:sym typeface="Symbol" pitchFamily="-64" charset="2"/>
              </a:rPr>
              <a:t>    H</a:t>
            </a:r>
            <a:r>
              <a:rPr lang="en-US" baseline="30000">
                <a:sym typeface="Symbol" pitchFamily="-64" charset="2"/>
              </a:rPr>
              <a:t>+</a:t>
            </a:r>
            <a:r>
              <a:rPr lang="en-US">
                <a:sym typeface="Symbol" pitchFamily="-64" charset="2"/>
              </a:rPr>
              <a:t>   +    NO</a:t>
            </a:r>
            <a:r>
              <a:rPr lang="en-US" baseline="-25000">
                <a:sym typeface="Symbol" pitchFamily="-64" charset="2"/>
              </a:rPr>
              <a:t>2</a:t>
            </a:r>
            <a:r>
              <a:rPr lang="en-US" baseline="30000">
                <a:sym typeface="Symbol" pitchFamily="-64" charset="2"/>
              </a:rPr>
              <a:t>-</a:t>
            </a:r>
            <a:endParaRPr lang="en-US" baseline="30000"/>
          </a:p>
          <a:p>
            <a:pPr>
              <a:buFontTx/>
              <a:buNone/>
            </a:pPr>
            <a:r>
              <a:rPr lang="en-US"/>
              <a:t>I		5.00		    0		0</a:t>
            </a:r>
          </a:p>
          <a:p>
            <a:pPr>
              <a:buFontTx/>
              <a:buNone/>
            </a:pPr>
            <a:r>
              <a:rPr lang="en-US"/>
              <a:t>C		   -x		    +x          +x</a:t>
            </a:r>
          </a:p>
          <a:p>
            <a:pPr>
              <a:buFontTx/>
              <a:buNone/>
            </a:pPr>
            <a:r>
              <a:rPr lang="en-US"/>
              <a:t>E		5.00 – x          x		x</a:t>
            </a:r>
          </a:p>
        </p:txBody>
      </p:sp>
    </p:spTree>
    <p:extLst>
      <p:ext uri="{BB962C8B-B14F-4D97-AF65-F5344CB8AC3E}">
        <p14:creationId xmlns:p14="http://schemas.microsoft.com/office/powerpoint/2010/main" val="10303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Calculate pH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343400"/>
          </a:xfrm>
        </p:spPr>
        <p:txBody>
          <a:bodyPr/>
          <a:lstStyle/>
          <a:p>
            <a:r>
              <a:rPr lang="en-US" dirty="0" err="1"/>
              <a:t>Ka</a:t>
            </a:r>
            <a:r>
              <a:rPr lang="en-US" dirty="0"/>
              <a:t>  =  4.0 x  10-4  =  </a:t>
            </a:r>
            <a:r>
              <a:rPr lang="en-US" u="sng" dirty="0"/>
              <a:t>	x</a:t>
            </a:r>
            <a:r>
              <a:rPr lang="en-US" u="sng" baseline="30000" dirty="0"/>
              <a:t>2	</a:t>
            </a:r>
            <a:r>
              <a:rPr lang="en-US" baseline="30000" dirty="0"/>
              <a:t>    =        </a:t>
            </a:r>
            <a:r>
              <a:rPr lang="en-US" u="sng" dirty="0"/>
              <a:t>x</a:t>
            </a:r>
            <a:r>
              <a:rPr lang="en-US" u="sng" baseline="30000" dirty="0"/>
              <a:t>2</a:t>
            </a:r>
            <a:endParaRPr lang="en-US" dirty="0"/>
          </a:p>
          <a:p>
            <a:pPr>
              <a:buFontTx/>
              <a:buNone/>
            </a:pPr>
            <a:r>
              <a:rPr lang="en-US" baseline="30000" dirty="0"/>
              <a:t>                                                        </a:t>
            </a:r>
            <a:r>
              <a:rPr lang="en-US" dirty="0" smtClean="0"/>
              <a:t>5.00  </a:t>
            </a:r>
            <a:r>
              <a:rPr lang="en-US" dirty="0"/>
              <a:t>-  x          5</a:t>
            </a:r>
          </a:p>
          <a:p>
            <a:pPr>
              <a:buFontTx/>
              <a:buNone/>
            </a:pPr>
            <a:r>
              <a:rPr lang="en-US" dirty="0"/>
              <a:t>            x   =  [H</a:t>
            </a:r>
            <a:r>
              <a:rPr lang="en-US" baseline="30000" dirty="0"/>
              <a:t>+</a:t>
            </a:r>
            <a:r>
              <a:rPr lang="en-US" dirty="0"/>
              <a:t>]  =   4.5  x  10</a:t>
            </a:r>
            <a:r>
              <a:rPr lang="en-US" baseline="30000" dirty="0"/>
              <a:t>-2</a:t>
            </a:r>
            <a:r>
              <a:rPr lang="en-US" dirty="0"/>
              <a:t> M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pH  =  - log [H</a:t>
            </a:r>
            <a:r>
              <a:rPr lang="en-US" baseline="30000" dirty="0"/>
              <a:t>+</a:t>
            </a:r>
            <a:r>
              <a:rPr lang="en-US" dirty="0"/>
              <a:t>]   =  1.35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Now calculate [CN</a:t>
            </a:r>
            <a:r>
              <a:rPr lang="en-US" baseline="30000" dirty="0"/>
              <a:t>-</a:t>
            </a:r>
            <a:r>
              <a:rPr lang="en-US" dirty="0"/>
              <a:t>], you </a:t>
            </a:r>
            <a:r>
              <a:rPr lang="en-US" dirty="0" smtClean="0"/>
              <a:t>know </a:t>
            </a:r>
            <a:r>
              <a:rPr lang="en-US" dirty="0"/>
              <a:t>[HCN] and [H</a:t>
            </a:r>
            <a:r>
              <a:rPr lang="en-US" baseline="30000" dirty="0"/>
              <a:t>+</a:t>
            </a:r>
            <a:r>
              <a:rPr lang="en-US" dirty="0"/>
              <a:t>]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16779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Calculate [CN</a:t>
            </a:r>
            <a:r>
              <a:rPr lang="en-US" baseline="30000"/>
              <a:t>-</a:t>
            </a:r>
            <a:r>
              <a:rPr lang="en-US"/>
              <a:t>]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7772400" cy="4114800"/>
          </a:xfrm>
        </p:spPr>
        <p:txBody>
          <a:bodyPr/>
          <a:lstStyle/>
          <a:p>
            <a:r>
              <a:rPr lang="en-US" dirty="0" err="1"/>
              <a:t>Ka</a:t>
            </a:r>
            <a:r>
              <a:rPr lang="en-US" dirty="0"/>
              <a:t> =  6.2 x 10 </a:t>
            </a:r>
            <a:r>
              <a:rPr lang="en-US" baseline="30000" dirty="0"/>
              <a:t>–10</a:t>
            </a:r>
            <a:r>
              <a:rPr lang="en-US" dirty="0"/>
              <a:t>   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6.2 x 10 </a:t>
            </a:r>
            <a:r>
              <a:rPr lang="en-US" baseline="30000" dirty="0"/>
              <a:t>–10</a:t>
            </a:r>
            <a:r>
              <a:rPr lang="en-US" dirty="0"/>
              <a:t> =</a:t>
            </a:r>
            <a:r>
              <a:rPr lang="en-US" u="sng" dirty="0"/>
              <a:t> [CN-][H+]</a:t>
            </a:r>
            <a:r>
              <a:rPr lang="en-US" dirty="0"/>
              <a:t>  = </a:t>
            </a:r>
            <a:r>
              <a:rPr lang="en-US" u="sng" dirty="0"/>
              <a:t>[CN-][4.5  x  10</a:t>
            </a:r>
            <a:r>
              <a:rPr lang="en-US" u="sng" baseline="30000" dirty="0"/>
              <a:t>-2</a:t>
            </a:r>
            <a:r>
              <a:rPr lang="en-US" u="sng" dirty="0"/>
              <a:t>]</a:t>
            </a:r>
            <a:endParaRPr lang="en-US" dirty="0"/>
          </a:p>
          <a:p>
            <a:pPr>
              <a:buFontTx/>
              <a:buNone/>
            </a:pPr>
            <a:r>
              <a:rPr lang="en-US"/>
              <a:t>                          </a:t>
            </a:r>
            <a:r>
              <a:rPr lang="en-US" smtClean="0"/>
              <a:t>[HCN</a:t>
            </a:r>
            <a:r>
              <a:rPr lang="en-US" dirty="0"/>
              <a:t>]                 1.00</a:t>
            </a:r>
          </a:p>
          <a:p>
            <a:pPr>
              <a:buFontTx/>
              <a:buNone/>
            </a:pPr>
            <a:r>
              <a:rPr lang="en-US" dirty="0"/>
              <a:t>Solve for </a:t>
            </a:r>
            <a:r>
              <a:rPr lang="en-US" dirty="0" smtClean="0"/>
              <a:t>[CN</a:t>
            </a:r>
            <a:r>
              <a:rPr lang="en-US" baseline="30000" dirty="0" smtClean="0"/>
              <a:t>-</a:t>
            </a:r>
            <a:r>
              <a:rPr lang="en-US" dirty="0"/>
              <a:t>] =   1.4  x  10</a:t>
            </a:r>
            <a:r>
              <a:rPr lang="en-US" baseline="30000" dirty="0"/>
              <a:t>-8</a:t>
            </a:r>
            <a:r>
              <a:rPr lang="en-US" dirty="0"/>
              <a:t> M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3503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Percent Dissociation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114800"/>
          </a:xfrm>
        </p:spPr>
        <p:txBody>
          <a:bodyPr/>
          <a:lstStyle/>
          <a:p>
            <a:r>
              <a:rPr lang="en-US"/>
              <a:t>% dissociation = [</a:t>
            </a:r>
            <a:r>
              <a:rPr lang="en-US" u="sng"/>
              <a:t>amount disassociated] </a:t>
            </a:r>
            <a:r>
              <a:rPr lang="en-US"/>
              <a:t> x 100</a:t>
            </a:r>
            <a:endParaRPr lang="en-US" u="sng"/>
          </a:p>
          <a:p>
            <a:pPr>
              <a:buFontTx/>
              <a:buNone/>
            </a:pPr>
            <a:r>
              <a:rPr lang="en-US"/>
              <a:t>				    [initial concentration]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In the HF example </a:t>
            </a:r>
          </a:p>
          <a:p>
            <a:pPr>
              <a:buFontTx/>
              <a:buNone/>
            </a:pPr>
            <a:r>
              <a:rPr lang="en-US"/>
              <a:t>   </a:t>
            </a:r>
            <a:r>
              <a:rPr lang="en-US" u="sng"/>
              <a:t>  [H+]   </a:t>
            </a:r>
            <a:r>
              <a:rPr lang="en-US"/>
              <a:t>      =         1.</a:t>
            </a:r>
            <a:r>
              <a:rPr lang="en-US" u="sng"/>
              <a:t>27 x 10</a:t>
            </a:r>
            <a:r>
              <a:rPr lang="en-US" u="sng" baseline="30000"/>
              <a:t>-2</a:t>
            </a:r>
            <a:r>
              <a:rPr lang="en-US" u="sng"/>
              <a:t> M</a:t>
            </a:r>
            <a:r>
              <a:rPr lang="en-US"/>
              <a:t>  x  100   = 1.27%</a:t>
            </a:r>
          </a:p>
          <a:p>
            <a:pPr>
              <a:buFontTx/>
              <a:buNone/>
            </a:pPr>
            <a:r>
              <a:rPr lang="en-US"/>
              <a:t>     [HF]                         1.00 M   </a:t>
            </a:r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39730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Calculate the Percent Dissociation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1.00 M   HC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3</a:t>
            </a:r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</a:t>
            </a:r>
          </a:p>
          <a:p>
            <a:r>
              <a:rPr lang="en-US"/>
              <a:t>Left side of room</a:t>
            </a:r>
          </a:p>
          <a:p>
            <a:pPr lvl="1"/>
            <a:r>
              <a:rPr lang="en-US"/>
              <a:t>Write on board</a:t>
            </a:r>
          </a:p>
          <a:p>
            <a:endParaRPr lang="en-US" baseline="-2500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0.100 M HC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3</a:t>
            </a:r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</a:t>
            </a:r>
          </a:p>
          <a:p>
            <a:r>
              <a:rPr lang="en-US"/>
              <a:t>Right side of room</a:t>
            </a:r>
          </a:p>
          <a:p>
            <a:pPr lvl="1"/>
            <a:r>
              <a:rPr lang="en-US"/>
              <a:t>Write on board</a:t>
            </a:r>
          </a:p>
          <a:p>
            <a:endParaRPr lang="en-US" baseline="-25000"/>
          </a:p>
          <a:p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17435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Percent Dissociation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410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For solutions of weak acids: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 the more dilute the solution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The greater the percent dissociation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/>
              <a:t>General Proof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/>
              <a:t>Suppose </a:t>
            </a:r>
            <a:r>
              <a:rPr lang="en-US" sz="3200" dirty="0" smtClean="0"/>
              <a:t>you have </a:t>
            </a:r>
            <a:r>
              <a:rPr lang="en-US" sz="3200" dirty="0"/>
              <a:t>acid HA, with [HA]</a:t>
            </a:r>
            <a:r>
              <a:rPr lang="en-US" sz="3200" baseline="-25000" dirty="0"/>
              <a:t>0</a:t>
            </a:r>
            <a:r>
              <a:rPr lang="en-US" sz="3200" dirty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/>
              <a:t>Dilute it to 1/10 </a:t>
            </a:r>
            <a:r>
              <a:rPr lang="en-US" sz="3200" dirty="0" err="1"/>
              <a:t>th</a:t>
            </a:r>
            <a:r>
              <a:rPr lang="en-US" sz="3200" dirty="0"/>
              <a:t> initial concentration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/>
              <a:t>Q =  </a:t>
            </a:r>
            <a:r>
              <a:rPr lang="en-US" sz="3200" u="sng" dirty="0"/>
              <a:t>(x/10)(x/10)</a:t>
            </a:r>
            <a:r>
              <a:rPr lang="en-US" sz="3200" dirty="0"/>
              <a:t>   =  </a:t>
            </a:r>
            <a:r>
              <a:rPr lang="en-US" sz="3200" u="sng" dirty="0"/>
              <a:t>      x</a:t>
            </a:r>
            <a:r>
              <a:rPr lang="en-US" sz="3200" u="sng" baseline="30000" dirty="0"/>
              <a:t>2	</a:t>
            </a:r>
            <a:r>
              <a:rPr lang="en-US" sz="3200" dirty="0"/>
              <a:t>       =   1/10  </a:t>
            </a:r>
            <a:r>
              <a:rPr lang="en-US" sz="3200" dirty="0" err="1"/>
              <a:t>Ka</a:t>
            </a:r>
            <a:endParaRPr lang="en-US" sz="3200" u="sng" baseline="30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u="sng" baseline="-25000" dirty="0"/>
              <a:t>                  </a:t>
            </a:r>
            <a:r>
              <a:rPr lang="en-US" sz="3200" dirty="0"/>
              <a:t>  [HA]/10       10 [HA]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/>
              <a:t>Since Q  &lt;  </a:t>
            </a:r>
            <a:r>
              <a:rPr lang="en-US" sz="3200" dirty="0" err="1"/>
              <a:t>Ka</a:t>
            </a:r>
            <a:r>
              <a:rPr lang="en-US" sz="3200" dirty="0"/>
              <a:t>, the reaction moves to the right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3200" dirty="0"/>
              <a:t>And you get a greater percent dissociation</a:t>
            </a:r>
          </a:p>
        </p:txBody>
      </p:sp>
    </p:spTree>
    <p:extLst>
      <p:ext uri="{BB962C8B-B14F-4D97-AF65-F5344CB8AC3E}">
        <p14:creationId xmlns:p14="http://schemas.microsoft.com/office/powerpoint/2010/main" val="166781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Weak base </a:t>
            </a:r>
            <a:r>
              <a:rPr lang="en-US" dirty="0" err="1"/>
              <a:t>equilibria</a:t>
            </a:r>
            <a:endParaRPr lang="en-US" dirty="0"/>
          </a:p>
        </p:txBody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3316288"/>
          </a:xfrm>
          <a:noFill/>
          <a:ln/>
        </p:spPr>
        <p:txBody>
          <a:bodyPr lIns="90487" tIns="44450" rIns="90487" bIns="44450"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dirty="0"/>
              <a:t>The </a:t>
            </a:r>
            <a:r>
              <a:rPr lang="en-US" dirty="0" err="1"/>
              <a:t>Bz</a:t>
            </a:r>
            <a:r>
              <a:rPr lang="en-US" baseline="30000" dirty="0"/>
              <a:t>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formed in the benzoic acid solution is a weak conjugate base. Determine the pH of a 0.10 M sodium benzoate solution </a:t>
            </a:r>
            <a:r>
              <a:rPr lang="en-US" dirty="0" err="1"/>
              <a:t>NaBz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), at 25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 </a:t>
            </a:r>
            <a:r>
              <a:rPr lang="en-US" dirty="0" smtClean="0"/>
              <a:t>.  The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err="1" smtClean="0"/>
              <a:t>of</a:t>
            </a:r>
            <a:r>
              <a:rPr lang="en-US" dirty="0" smtClean="0"/>
              <a:t> Benzoic Acid is 6.5x10</a:t>
            </a:r>
            <a:r>
              <a:rPr lang="en-US" baseline="30000" dirty="0" smtClean="0"/>
              <a:t>-5</a:t>
            </a:r>
            <a:r>
              <a:rPr lang="en-US" dirty="0" smtClean="0"/>
              <a:t>.</a:t>
            </a:r>
            <a:endParaRPr lang="en-US" dirty="0"/>
          </a:p>
          <a:p>
            <a:pPr>
              <a:buFontTx/>
              <a:buNone/>
            </a:pPr>
            <a:r>
              <a:rPr lang="en-US" sz="1000" dirty="0"/>
              <a:t>	</a:t>
            </a:r>
          </a:p>
          <a:p>
            <a:pPr algn="ctr">
              <a:buFontTx/>
              <a:buNone/>
            </a:pPr>
            <a:r>
              <a:rPr lang="en-US" dirty="0" err="1"/>
              <a:t>Bz</a:t>
            </a:r>
            <a:r>
              <a:rPr lang="en-US" baseline="30000" dirty="0"/>
              <a:t>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+ H</a:t>
            </a:r>
            <a:r>
              <a:rPr lang="en-US" baseline="-25000" dirty="0"/>
              <a:t>2</a:t>
            </a:r>
            <a:r>
              <a:rPr lang="en-US" dirty="0"/>
              <a:t>O(l)         </a:t>
            </a:r>
            <a:r>
              <a:rPr lang="en-US" dirty="0" err="1"/>
              <a:t>HBz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 OH</a:t>
            </a:r>
            <a:r>
              <a:rPr lang="en-US" baseline="30000" dirty="0"/>
              <a:t>-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</a:t>
            </a:r>
          </a:p>
          <a:p>
            <a:pPr>
              <a:buFontTx/>
              <a:buNone/>
            </a:pPr>
            <a:endParaRPr lang="en-US" sz="1000" dirty="0"/>
          </a:p>
          <a:p>
            <a:pPr>
              <a:buFontTx/>
              <a:buNone/>
            </a:pPr>
            <a:r>
              <a:rPr lang="en-US" sz="2400" dirty="0"/>
              <a:t>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038600" y="3048000"/>
            <a:ext cx="660400" cy="452438"/>
            <a:chOff x="399" y="471"/>
            <a:chExt cx="416" cy="151"/>
          </a:xfrm>
        </p:grpSpPr>
        <p:sp>
          <p:nvSpPr>
            <p:cNvPr id="850949" name="Freeform 5"/>
            <p:cNvSpPr>
              <a:spLocks/>
            </p:cNvSpPr>
            <p:nvPr/>
          </p:nvSpPr>
          <p:spPr bwMode="auto">
            <a:xfrm>
              <a:off x="399" y="471"/>
              <a:ext cx="416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416" y="55"/>
                </a:cxn>
                <a:cxn ang="0">
                  <a:pos x="252" y="0"/>
                </a:cxn>
              </a:cxnLst>
              <a:rect l="0" t="0" r="r" b="b"/>
              <a:pathLst>
                <a:path w="416" h="55">
                  <a:moveTo>
                    <a:pt x="0" y="55"/>
                  </a:moveTo>
                  <a:lnTo>
                    <a:pt x="416" y="55"/>
                  </a:lnTo>
                  <a:lnTo>
                    <a:pt x="252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950" name="Freeform 6"/>
            <p:cNvSpPr>
              <a:spLocks/>
            </p:cNvSpPr>
            <p:nvPr/>
          </p:nvSpPr>
          <p:spPr bwMode="auto">
            <a:xfrm rot="10800000">
              <a:off x="399" y="567"/>
              <a:ext cx="416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416" y="55"/>
                </a:cxn>
                <a:cxn ang="0">
                  <a:pos x="252" y="0"/>
                </a:cxn>
              </a:cxnLst>
              <a:rect l="0" t="0" r="r" b="b"/>
              <a:pathLst>
                <a:path w="416" h="55">
                  <a:moveTo>
                    <a:pt x="0" y="55"/>
                  </a:moveTo>
                  <a:lnTo>
                    <a:pt x="416" y="55"/>
                  </a:lnTo>
                  <a:lnTo>
                    <a:pt x="252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 flipH="1">
            <a:off x="3809511" y="4239331"/>
            <a:ext cx="2390775" cy="1063625"/>
            <a:chOff x="3320" y="2621"/>
            <a:chExt cx="1133" cy="630"/>
          </a:xfrm>
        </p:grpSpPr>
        <p:sp>
          <p:nvSpPr>
            <p:cNvPr id="850952" name="Rectangle 8"/>
            <p:cNvSpPr>
              <a:spLocks noChangeArrowheads="1"/>
            </p:cNvSpPr>
            <p:nvPr/>
          </p:nvSpPr>
          <p:spPr bwMode="auto">
            <a:xfrm>
              <a:off x="3320" y="2621"/>
              <a:ext cx="1133" cy="6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3200" dirty="0">
                  <a:latin typeface="Arial Rounded MT Bold" pitchFamily="-64" charset="0"/>
                </a:rPr>
                <a:t>[OH</a:t>
              </a:r>
              <a:r>
                <a:rPr lang="en-US" sz="3200" baseline="30000" dirty="0">
                  <a:latin typeface="Arial Rounded MT Bold" pitchFamily="-64" charset="0"/>
                </a:rPr>
                <a:t>-</a:t>
              </a:r>
              <a:r>
                <a:rPr lang="en-US" sz="3200" dirty="0">
                  <a:latin typeface="Arial Rounded MT Bold" pitchFamily="-64" charset="0"/>
                </a:rPr>
                <a:t>] [</a:t>
              </a:r>
              <a:r>
                <a:rPr lang="en-US" sz="3200" dirty="0" err="1">
                  <a:latin typeface="Arial Rounded MT Bold" pitchFamily="-64" charset="0"/>
                </a:rPr>
                <a:t>HBz</a:t>
              </a:r>
              <a:r>
                <a:rPr lang="en-US" sz="3200" dirty="0">
                  <a:latin typeface="Arial Rounded MT Bold" pitchFamily="-64" charset="0"/>
                </a:rPr>
                <a:t>]</a:t>
              </a:r>
            </a:p>
            <a:p>
              <a:pPr algn="ctr"/>
              <a:r>
                <a:rPr lang="en-US" sz="3200" dirty="0">
                  <a:latin typeface="Arial Rounded MT Bold" pitchFamily="-64" charset="0"/>
                </a:rPr>
                <a:t>[</a:t>
              </a:r>
              <a:r>
                <a:rPr lang="en-US" sz="3200" dirty="0" err="1">
                  <a:latin typeface="Arial Rounded MT Bold" pitchFamily="-64" charset="0"/>
                </a:rPr>
                <a:t>Bz</a:t>
              </a:r>
              <a:r>
                <a:rPr lang="en-US" sz="3200" baseline="30000" dirty="0">
                  <a:latin typeface="Arial Rounded MT Bold" pitchFamily="-64" charset="0"/>
                </a:rPr>
                <a:t>-</a:t>
              </a:r>
              <a:r>
                <a:rPr lang="en-US" sz="3200" dirty="0">
                  <a:latin typeface="Arial Rounded MT Bold" pitchFamily="-64" charset="0"/>
                </a:rPr>
                <a:t>]</a:t>
              </a:r>
            </a:p>
          </p:txBody>
        </p:sp>
        <p:sp>
          <p:nvSpPr>
            <p:cNvPr id="850953" name="Line 9"/>
            <p:cNvSpPr>
              <a:spLocks noChangeShapeType="1"/>
            </p:cNvSpPr>
            <p:nvPr/>
          </p:nvSpPr>
          <p:spPr bwMode="auto">
            <a:xfrm flipV="1">
              <a:off x="3334" y="2936"/>
              <a:ext cx="1112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0954" name="Rectangle 10"/>
          <p:cNvSpPr>
            <a:spLocks noChangeArrowheads="1"/>
          </p:cNvSpPr>
          <p:nvPr/>
        </p:nvSpPr>
        <p:spPr bwMode="auto">
          <a:xfrm>
            <a:off x="555625" y="4002088"/>
            <a:ext cx="8588375" cy="2295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/>
              <a:t>	</a:t>
            </a:r>
            <a:r>
              <a:rPr lang="en-US" b="1" dirty="0"/>
              <a:t>	</a:t>
            </a:r>
            <a:endParaRPr lang="en-US" sz="1200" b="1" dirty="0"/>
          </a:p>
          <a:p>
            <a:pPr marL="342900" indent="-342900">
              <a:spcBef>
                <a:spcPct val="20000"/>
              </a:spcBef>
            </a:pPr>
            <a:r>
              <a:rPr lang="en-US" sz="3200" b="1" dirty="0"/>
              <a:t>		               </a:t>
            </a:r>
            <a:r>
              <a:rPr lang="en-US" sz="3200" b="1" i="1" dirty="0"/>
              <a:t>K</a:t>
            </a:r>
            <a:r>
              <a:rPr lang="en-US" sz="3200" b="1" baseline="-25000" dirty="0"/>
              <a:t>b</a:t>
            </a:r>
            <a:r>
              <a:rPr lang="en-US" sz="3200" b="1" dirty="0"/>
              <a:t> =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7519906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5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Relationship Between K</a:t>
            </a:r>
            <a:r>
              <a:rPr lang="en-US" baseline="-25000"/>
              <a:t>a</a:t>
            </a:r>
            <a:r>
              <a:rPr lang="en-US"/>
              <a:t> and K</a:t>
            </a:r>
            <a:r>
              <a:rPr lang="en-US" baseline="-25000"/>
              <a:t>b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01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happens when you multiply </a:t>
            </a:r>
            <a:r>
              <a:rPr lang="en-US" sz="2800" dirty="0" err="1"/>
              <a:t>K</a:t>
            </a:r>
            <a:r>
              <a:rPr lang="en-US" sz="2800" baseline="-25000" dirty="0" err="1"/>
              <a:t>a</a:t>
            </a:r>
            <a:r>
              <a:rPr lang="en-US" sz="2800" dirty="0"/>
              <a:t> and K</a:t>
            </a:r>
            <a:r>
              <a:rPr lang="en-US" sz="2800" baseline="-25000" dirty="0"/>
              <a:t>b</a:t>
            </a:r>
            <a:r>
              <a:rPr lang="en-US" sz="2800" dirty="0"/>
              <a:t> together?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K</a:t>
            </a:r>
            <a:r>
              <a:rPr lang="en-US" sz="2800" b="1" baseline="-25000" dirty="0" err="1"/>
              <a:t>a</a:t>
            </a:r>
            <a:r>
              <a:rPr lang="en-US" sz="2800" b="1" dirty="0"/>
              <a:t> x K</a:t>
            </a:r>
            <a:r>
              <a:rPr lang="en-US" sz="2800" b="1" baseline="-25000" dirty="0"/>
              <a:t>b</a:t>
            </a:r>
            <a:r>
              <a:rPr lang="en-US" sz="2800" b="1" dirty="0"/>
              <a:t> = [H</a:t>
            </a:r>
            <a:r>
              <a:rPr lang="en-US" sz="2800" b="1" baseline="30000" dirty="0"/>
              <a:t>+</a:t>
            </a:r>
            <a:r>
              <a:rPr lang="en-US" sz="2800" b="1" dirty="0"/>
              <a:t>][OH</a:t>
            </a:r>
            <a:r>
              <a:rPr lang="en-US" sz="2800" b="1" baseline="30000" dirty="0"/>
              <a:t>-</a:t>
            </a:r>
            <a:r>
              <a:rPr lang="en-US" sz="2800" b="1" dirty="0"/>
              <a:t>] = K</a:t>
            </a:r>
            <a:r>
              <a:rPr lang="en-US" sz="2800" b="1" baseline="-25000" dirty="0"/>
              <a:t>w</a:t>
            </a:r>
            <a:r>
              <a:rPr lang="en-US" sz="2800" b="1" dirty="0"/>
              <a:t> = 1.0 x 10</a:t>
            </a:r>
            <a:r>
              <a:rPr lang="en-US" sz="2800" b="1" baseline="30000" dirty="0"/>
              <a:t>-14</a:t>
            </a: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dirty="0"/>
              <a:t>And, just like </a:t>
            </a:r>
            <a:r>
              <a:rPr lang="en-US" sz="2800" b="1" dirty="0"/>
              <a:t>pH + </a:t>
            </a:r>
            <a:r>
              <a:rPr lang="en-US" sz="2800" b="1" dirty="0" err="1"/>
              <a:t>pOH</a:t>
            </a:r>
            <a:r>
              <a:rPr lang="en-US" sz="2800" b="1" dirty="0"/>
              <a:t> = 14.00</a:t>
            </a:r>
            <a:r>
              <a:rPr lang="en-US" sz="2800" dirty="0"/>
              <a:t> for strong acids/bases at standard temperature…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b="1" dirty="0" err="1"/>
              <a:t>pK</a:t>
            </a:r>
            <a:r>
              <a:rPr lang="en-US" sz="2800" b="1" baseline="-25000" dirty="0" err="1"/>
              <a:t>a</a:t>
            </a:r>
            <a:r>
              <a:rPr lang="en-US" sz="2800" b="1" dirty="0"/>
              <a:t> + </a:t>
            </a:r>
            <a:r>
              <a:rPr lang="en-US" sz="2800" b="1" dirty="0" err="1"/>
              <a:t>pK</a:t>
            </a:r>
            <a:r>
              <a:rPr lang="en-US" sz="2800" b="1" baseline="-25000" dirty="0" err="1"/>
              <a:t>b</a:t>
            </a:r>
            <a:r>
              <a:rPr lang="en-US" sz="2800" b="1" dirty="0"/>
              <a:t> = </a:t>
            </a:r>
            <a:r>
              <a:rPr lang="en-US" sz="2800" b="1" dirty="0" err="1"/>
              <a:t>pK</a:t>
            </a:r>
            <a:r>
              <a:rPr lang="en-US" sz="2800" b="1" baseline="-25000" dirty="0" err="1"/>
              <a:t>w</a:t>
            </a:r>
            <a:r>
              <a:rPr lang="en-US" sz="2800" b="1" dirty="0"/>
              <a:t> = 14.00</a:t>
            </a:r>
          </a:p>
        </p:txBody>
      </p:sp>
    </p:spTree>
    <p:extLst>
      <p:ext uri="{BB962C8B-B14F-4D97-AF65-F5344CB8AC3E}">
        <p14:creationId xmlns:p14="http://schemas.microsoft.com/office/powerpoint/2010/main" val="12145285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dirty="0"/>
              <a:t>Weak base equilibria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977900"/>
            <a:ext cx="8588375" cy="3441700"/>
          </a:xfrm>
          <a:noFill/>
          <a:ln/>
        </p:spPr>
        <p:txBody>
          <a:bodyPr lIns="90487" tIns="44450" rIns="90487" bIns="44450"/>
          <a:lstStyle/>
          <a:p>
            <a:pPr>
              <a:buFontTx/>
              <a:buNone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2400" dirty="0"/>
          </a:p>
          <a:p>
            <a:pPr>
              <a:lnSpc>
                <a:spcPct val="11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3200" dirty="0"/>
              <a:t>The </a:t>
            </a:r>
            <a:r>
              <a:rPr lang="en-US" sz="3200" i="1" dirty="0"/>
              <a:t>K</a:t>
            </a:r>
            <a:r>
              <a:rPr lang="en-US" sz="3200" baseline="-25000" dirty="0"/>
              <a:t>b</a:t>
            </a:r>
            <a:r>
              <a:rPr lang="en-US" sz="3200" dirty="0"/>
              <a:t> value is related to the </a:t>
            </a:r>
            <a:r>
              <a:rPr lang="en-US" sz="3200" i="1" dirty="0" err="1"/>
              <a:t>K</a:t>
            </a:r>
            <a:r>
              <a:rPr lang="en-US" sz="3200" baseline="-25000" dirty="0" err="1"/>
              <a:t>a</a:t>
            </a:r>
            <a:r>
              <a:rPr lang="en-US" sz="3200" baseline="-25000" dirty="0"/>
              <a:t> </a:t>
            </a:r>
            <a:r>
              <a:rPr lang="en-US" sz="3200" dirty="0"/>
              <a:t> value by the equation </a:t>
            </a:r>
            <a:r>
              <a:rPr lang="en-US" sz="3200" i="1" dirty="0" err="1"/>
              <a:t>K</a:t>
            </a:r>
            <a:r>
              <a:rPr lang="en-US" sz="3200" baseline="-25000" dirty="0" err="1"/>
              <a:t>a</a:t>
            </a:r>
            <a:r>
              <a:rPr lang="en-US" sz="3200" baseline="-25000" dirty="0"/>
              <a:t> </a:t>
            </a:r>
            <a:r>
              <a:rPr lang="en-US" sz="3200" dirty="0"/>
              <a:t>x </a:t>
            </a:r>
            <a:r>
              <a:rPr lang="en-US" sz="3200" i="1" dirty="0"/>
              <a:t>K</a:t>
            </a:r>
            <a:r>
              <a:rPr lang="en-US" sz="3200" baseline="-25000" dirty="0"/>
              <a:t>b</a:t>
            </a:r>
            <a:r>
              <a:rPr lang="en-US" sz="3200" dirty="0"/>
              <a:t> = </a:t>
            </a:r>
            <a:r>
              <a:rPr lang="en-US" sz="3200" i="1" dirty="0"/>
              <a:t>K</a:t>
            </a:r>
            <a:r>
              <a:rPr lang="en-US" sz="3200" baseline="-25000" dirty="0"/>
              <a:t>w   </a:t>
            </a:r>
            <a:r>
              <a:rPr lang="en-US" sz="3200" dirty="0"/>
              <a:t>=  1.0 x 10</a:t>
            </a:r>
            <a:r>
              <a:rPr lang="en-US" sz="3200" baseline="30000" dirty="0"/>
              <a:t>-14</a:t>
            </a:r>
            <a:r>
              <a:rPr lang="en-US" dirty="0"/>
              <a:t> 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 smtClean="0"/>
              <a:t>Proof: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   </a:t>
            </a:r>
            <a:r>
              <a:rPr lang="en-US" sz="3200" dirty="0"/>
              <a:t>[H</a:t>
            </a:r>
            <a:r>
              <a:rPr lang="en-US" sz="3200" baseline="30000" dirty="0"/>
              <a:t>+</a:t>
            </a:r>
            <a:r>
              <a:rPr lang="en-US" sz="3200" dirty="0"/>
              <a:t>] [</a:t>
            </a:r>
            <a:r>
              <a:rPr lang="en-US" sz="3200" dirty="0" err="1"/>
              <a:t>Bz</a:t>
            </a:r>
            <a:r>
              <a:rPr lang="en-US" sz="3200" baseline="30000" dirty="0"/>
              <a:t>-</a:t>
            </a:r>
            <a:r>
              <a:rPr lang="en-US" sz="3200" dirty="0"/>
              <a:t>]	  [OH</a:t>
            </a:r>
            <a:r>
              <a:rPr lang="en-US" sz="3200" baseline="30000" dirty="0"/>
              <a:t>-</a:t>
            </a:r>
            <a:r>
              <a:rPr lang="en-US" sz="3200" dirty="0"/>
              <a:t>] [</a:t>
            </a:r>
            <a:r>
              <a:rPr lang="en-US" sz="3200" dirty="0" err="1"/>
              <a:t>HBz</a:t>
            </a:r>
            <a:r>
              <a:rPr lang="en-US" sz="3200" dirty="0"/>
              <a:t>]    = [H</a:t>
            </a:r>
            <a:r>
              <a:rPr lang="en-US" sz="3200" baseline="30000" dirty="0"/>
              <a:t>+</a:t>
            </a:r>
            <a:r>
              <a:rPr lang="en-US" sz="3200" dirty="0"/>
              <a:t>] [OH</a:t>
            </a:r>
            <a:r>
              <a:rPr lang="en-US" sz="3200" baseline="30000" dirty="0"/>
              <a:t>-</a:t>
            </a:r>
            <a:r>
              <a:rPr lang="en-US" sz="3200" dirty="0"/>
              <a:t>]</a:t>
            </a:r>
          </a:p>
          <a:p>
            <a:pPr>
              <a:buFontTx/>
              <a:buNone/>
            </a:pPr>
            <a:r>
              <a:rPr lang="en-US" sz="3200" dirty="0"/>
              <a:t>		[</a:t>
            </a:r>
            <a:r>
              <a:rPr lang="en-US" sz="3200" dirty="0" err="1"/>
              <a:t>HBz</a:t>
            </a:r>
            <a:r>
              <a:rPr lang="en-US" sz="3200" dirty="0"/>
              <a:t>]		</a:t>
            </a:r>
            <a:r>
              <a:rPr lang="en-US" sz="3200" dirty="0" smtClean="0"/>
              <a:t>	[</a:t>
            </a:r>
            <a:r>
              <a:rPr lang="en-US" sz="3200" dirty="0" err="1"/>
              <a:t>Bz</a:t>
            </a:r>
            <a:r>
              <a:rPr lang="en-US" sz="3200" baseline="30000" dirty="0"/>
              <a:t>-</a:t>
            </a:r>
            <a:r>
              <a:rPr lang="en-US" sz="3200" dirty="0"/>
              <a:t>]</a:t>
            </a:r>
          </a:p>
          <a:p>
            <a:pPr>
              <a:buFontTx/>
              <a:buNone/>
            </a:pPr>
            <a:r>
              <a:rPr lang="en-US" sz="1000" dirty="0"/>
              <a:t>	</a:t>
            </a:r>
            <a:endParaRPr lang="en-US" sz="1400" dirty="0"/>
          </a:p>
        </p:txBody>
      </p:sp>
      <p:sp>
        <p:nvSpPr>
          <p:cNvPr id="852996" name="AutoShape 4"/>
          <p:cNvSpPr>
            <a:spLocks/>
          </p:cNvSpPr>
          <p:nvPr/>
        </p:nvSpPr>
        <p:spPr bwMode="auto">
          <a:xfrm>
            <a:off x="3551238" y="3017838"/>
            <a:ext cx="74612" cy="1216025"/>
          </a:xfrm>
          <a:prstGeom prst="leftBracket">
            <a:avLst>
              <a:gd name="adj" fmla="val 13581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2997" name="AutoShape 5"/>
          <p:cNvSpPr>
            <a:spLocks/>
          </p:cNvSpPr>
          <p:nvPr/>
        </p:nvSpPr>
        <p:spPr bwMode="auto">
          <a:xfrm>
            <a:off x="1004888" y="2957513"/>
            <a:ext cx="74612" cy="1216025"/>
          </a:xfrm>
          <a:prstGeom prst="leftBracket">
            <a:avLst>
              <a:gd name="adj" fmla="val 13581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2998" name="AutoShape 6"/>
          <p:cNvSpPr>
            <a:spLocks/>
          </p:cNvSpPr>
          <p:nvPr/>
        </p:nvSpPr>
        <p:spPr bwMode="auto">
          <a:xfrm>
            <a:off x="3094038" y="2990850"/>
            <a:ext cx="128587" cy="1127125"/>
          </a:xfrm>
          <a:prstGeom prst="rightBracket">
            <a:avLst>
              <a:gd name="adj" fmla="val 7304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2999" name="AutoShape 7"/>
          <p:cNvSpPr>
            <a:spLocks/>
          </p:cNvSpPr>
          <p:nvPr/>
        </p:nvSpPr>
        <p:spPr bwMode="auto">
          <a:xfrm>
            <a:off x="5926138" y="2990850"/>
            <a:ext cx="131762" cy="1216025"/>
          </a:xfrm>
          <a:prstGeom prst="rightBracket">
            <a:avLst>
              <a:gd name="adj" fmla="val 76908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00" name="Line 8"/>
          <p:cNvSpPr>
            <a:spLocks noChangeShapeType="1"/>
          </p:cNvSpPr>
          <p:nvPr/>
        </p:nvSpPr>
        <p:spPr bwMode="auto">
          <a:xfrm>
            <a:off x="1190625" y="3571875"/>
            <a:ext cx="185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01" name="Line 9"/>
          <p:cNvSpPr>
            <a:spLocks noChangeShapeType="1"/>
          </p:cNvSpPr>
          <p:nvPr/>
        </p:nvSpPr>
        <p:spPr bwMode="auto">
          <a:xfrm>
            <a:off x="3703638" y="3598863"/>
            <a:ext cx="2195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02" name="Line 10"/>
          <p:cNvSpPr>
            <a:spLocks noChangeShapeType="1"/>
          </p:cNvSpPr>
          <p:nvPr/>
        </p:nvSpPr>
        <p:spPr bwMode="auto">
          <a:xfrm>
            <a:off x="1828800" y="2973315"/>
            <a:ext cx="819150" cy="74136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03" name="Line 11"/>
          <p:cNvSpPr>
            <a:spLocks noChangeShapeType="1"/>
          </p:cNvSpPr>
          <p:nvPr/>
        </p:nvSpPr>
        <p:spPr bwMode="auto">
          <a:xfrm>
            <a:off x="4332288" y="3565525"/>
            <a:ext cx="819150" cy="74136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04" name="Line 12"/>
          <p:cNvSpPr>
            <a:spLocks noChangeShapeType="1"/>
          </p:cNvSpPr>
          <p:nvPr/>
        </p:nvSpPr>
        <p:spPr bwMode="auto">
          <a:xfrm flipV="1">
            <a:off x="1560513" y="3571875"/>
            <a:ext cx="979487" cy="635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05" name="Line 13"/>
          <p:cNvSpPr>
            <a:spLocks noChangeShapeType="1"/>
          </p:cNvSpPr>
          <p:nvPr/>
        </p:nvSpPr>
        <p:spPr bwMode="auto">
          <a:xfrm flipV="1">
            <a:off x="4423569" y="3043238"/>
            <a:ext cx="979487" cy="635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3006" name="Rectangle 14"/>
          <p:cNvSpPr>
            <a:spLocks noChangeArrowheads="1"/>
          </p:cNvSpPr>
          <p:nvPr/>
        </p:nvSpPr>
        <p:spPr bwMode="auto">
          <a:xfrm>
            <a:off x="555625" y="4800600"/>
            <a:ext cx="8588375" cy="1384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i="1" dirty="0"/>
              <a:t>	K</a:t>
            </a:r>
            <a:r>
              <a:rPr lang="en-US" sz="2800" b="1" baseline="-25000" dirty="0"/>
              <a:t>b</a:t>
            </a:r>
            <a:r>
              <a:rPr lang="en-US" sz="2800" b="1" dirty="0"/>
              <a:t> </a:t>
            </a:r>
            <a:r>
              <a:rPr lang="en-US" b="1" dirty="0"/>
              <a:t>= </a:t>
            </a:r>
            <a:r>
              <a:rPr lang="en-US" sz="2800" b="1" i="1" dirty="0"/>
              <a:t>K</a:t>
            </a:r>
            <a:r>
              <a:rPr lang="en-US" sz="2800" b="1" baseline="-25000" dirty="0"/>
              <a:t>w </a:t>
            </a:r>
            <a:r>
              <a:rPr lang="en-US" sz="2800" b="1" i="1" dirty="0"/>
              <a:t>/</a:t>
            </a:r>
            <a:r>
              <a:rPr lang="en-US" sz="2800" b="1" baseline="-25000" dirty="0"/>
              <a:t> </a:t>
            </a:r>
            <a:r>
              <a:rPr lang="en-US" b="1" dirty="0"/>
              <a:t> </a:t>
            </a:r>
            <a:r>
              <a:rPr lang="en-US" sz="2800" b="1" i="1" dirty="0" err="1"/>
              <a:t>K</a:t>
            </a:r>
            <a:r>
              <a:rPr lang="en-US" sz="2800" b="1" baseline="-25000" dirty="0" err="1"/>
              <a:t>a</a:t>
            </a:r>
            <a:r>
              <a:rPr lang="en-US" sz="2800" b="1" baseline="-25000" dirty="0"/>
              <a:t> </a:t>
            </a:r>
            <a:r>
              <a:rPr lang="en-US" b="1" dirty="0"/>
              <a:t> </a:t>
            </a:r>
            <a:r>
              <a:rPr lang="en-US" sz="2800" b="1" dirty="0"/>
              <a:t>=  1.0 x 10</a:t>
            </a:r>
            <a:r>
              <a:rPr lang="en-US" sz="2800" b="1" baseline="30000" dirty="0"/>
              <a:t>-14 </a:t>
            </a:r>
            <a:r>
              <a:rPr lang="en-US" sz="2800" b="1" dirty="0"/>
              <a:t>/ 6.5 x 10</a:t>
            </a:r>
            <a:r>
              <a:rPr lang="en-US" sz="2800" b="1" baseline="30000" dirty="0"/>
              <a:t>-5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b="1" baseline="300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baseline="30000" dirty="0"/>
              <a:t>				     </a:t>
            </a:r>
            <a:r>
              <a:rPr lang="en-US" sz="2800" b="1" dirty="0"/>
              <a:t>=  1.5 x 10</a:t>
            </a:r>
            <a:r>
              <a:rPr lang="en-US" sz="2800" b="1" baseline="30000" dirty="0"/>
              <a:t>-10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49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38682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5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5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5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5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5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5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5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5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5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5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5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53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53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995" grpId="0" build="p" autoUpdateAnimBg="0"/>
      <p:bldP spid="853000" grpId="0" animBg="1"/>
      <p:bldP spid="853001" grpId="0" animBg="1"/>
      <p:bldP spid="853002" grpId="0" animBg="1"/>
      <p:bldP spid="853003" grpId="0" animBg="1"/>
      <p:bldP spid="853004" grpId="0" animBg="1"/>
      <p:bldP spid="853005" grpId="0" animBg="1"/>
      <p:bldP spid="85300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486400"/>
          </a:xfrm>
        </p:spPr>
        <p:txBody>
          <a:bodyPr/>
          <a:lstStyle/>
          <a:p>
            <a:r>
              <a:rPr lang="en-US" dirty="0" smtClean="0"/>
              <a:t>There are four main relationships that you need to be able to use for </a:t>
            </a:r>
            <a:r>
              <a:rPr lang="en-US" dirty="0" err="1" smtClean="0"/>
              <a:t>pH.</a:t>
            </a:r>
            <a:endParaRPr lang="en-US" dirty="0" smtClean="0"/>
          </a:p>
          <a:p>
            <a:pPr lvl="1"/>
            <a:r>
              <a:rPr lang="en-US" dirty="0" smtClean="0"/>
              <a:t>pH + </a:t>
            </a:r>
            <a:r>
              <a:rPr lang="en-US" dirty="0" err="1" smtClean="0"/>
              <a:t>pOH</a:t>
            </a:r>
            <a:r>
              <a:rPr lang="en-US" dirty="0" smtClean="0"/>
              <a:t> = 14</a:t>
            </a:r>
          </a:p>
          <a:p>
            <a:pPr lvl="1"/>
            <a:r>
              <a:rPr lang="en-US" dirty="0" smtClean="0"/>
              <a:t>pH = -log[H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 	and 	</a:t>
            </a:r>
            <a:r>
              <a:rPr lang="en-US" dirty="0" err="1" smtClean="0"/>
              <a:t>pOH</a:t>
            </a:r>
            <a:r>
              <a:rPr lang="en-US" dirty="0" smtClean="0"/>
              <a:t> = -log[OH</a:t>
            </a:r>
            <a:r>
              <a:rPr lang="en-US" baseline="30000" dirty="0" smtClean="0"/>
              <a:t>-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10</a:t>
            </a:r>
            <a:r>
              <a:rPr lang="en-US" baseline="30000" dirty="0" smtClean="0"/>
              <a:t>-pH</a:t>
            </a:r>
            <a:r>
              <a:rPr lang="en-US" dirty="0" smtClean="0"/>
              <a:t> = 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	and 	10</a:t>
            </a:r>
            <a:r>
              <a:rPr lang="en-US" baseline="30000" dirty="0" smtClean="0"/>
              <a:t>-pOH</a:t>
            </a:r>
            <a:r>
              <a:rPr lang="en-US" dirty="0" smtClean="0"/>
              <a:t> = [OH</a:t>
            </a:r>
            <a:r>
              <a:rPr lang="en-US" baseline="30000" dirty="0" smtClean="0"/>
              <a:t>-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1x10</a:t>
            </a:r>
            <a:r>
              <a:rPr lang="en-US" baseline="30000" dirty="0" smtClean="0"/>
              <a:t>-14</a:t>
            </a:r>
            <a:r>
              <a:rPr lang="en-US" dirty="0" smtClean="0"/>
              <a:t> = 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[OH</a:t>
            </a:r>
            <a:r>
              <a:rPr lang="en-US" baseline="30000" dirty="0" smtClean="0"/>
              <a:t>-</a:t>
            </a:r>
            <a:r>
              <a:rPr lang="en-US" dirty="0" smtClean="0"/>
              <a:t>]</a:t>
            </a:r>
          </a:p>
          <a:p>
            <a:pPr marL="514350" indent="-457200"/>
            <a:r>
              <a:rPr lang="en-US" dirty="0" smtClean="0"/>
              <a:t>It is also important to understand that the concentrations of the hydronium and hydroxide ions give information about the amount of acid in solution.</a:t>
            </a:r>
          </a:p>
          <a:p>
            <a:pPr marL="51435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4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1788" y="0"/>
            <a:ext cx="7112000" cy="93980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Weak base equilibria</a:t>
            </a:r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1538"/>
            <a:ext cx="8686800" cy="5145087"/>
          </a:xfrm>
          <a:noFill/>
          <a:ln/>
        </p:spPr>
        <p:txBody>
          <a:bodyPr lIns="90487" tIns="44450" rIns="90487" bIns="44450">
            <a:normAutofit fontScale="92500"/>
          </a:bodyPr>
          <a:lstStyle/>
          <a:p>
            <a:pPr>
              <a:buFontTx/>
              <a:buNone/>
            </a:pPr>
            <a:r>
              <a:rPr lang="en-US" sz="2400"/>
              <a:t>					 </a:t>
            </a:r>
            <a:r>
              <a:rPr lang="en-US"/>
              <a:t>  Bz </a:t>
            </a:r>
            <a:r>
              <a:rPr lang="en-US" baseline="30000"/>
              <a:t>-</a:t>
            </a:r>
            <a:r>
              <a:rPr lang="en-US"/>
              <a:t>       OH</a:t>
            </a:r>
            <a:r>
              <a:rPr lang="en-US" baseline="30000"/>
              <a:t>-</a:t>
            </a:r>
            <a:r>
              <a:rPr lang="en-US"/>
              <a:t>	   HBz</a:t>
            </a:r>
          </a:p>
          <a:p>
            <a:pPr>
              <a:buFontTx/>
              <a:buNone/>
            </a:pPr>
            <a:endParaRPr lang="en-US" sz="700"/>
          </a:p>
          <a:p>
            <a:pPr>
              <a:buFontTx/>
              <a:buNone/>
            </a:pPr>
            <a:r>
              <a:rPr lang="en-US"/>
              <a:t>Initial conc., M		  0.10        0.00	    0.00</a:t>
            </a:r>
          </a:p>
          <a:p>
            <a:pPr>
              <a:buFontTx/>
              <a:buNone/>
            </a:pPr>
            <a:endParaRPr lang="en-US" sz="700"/>
          </a:p>
          <a:p>
            <a:pPr>
              <a:buFontTx/>
              <a:buNone/>
            </a:pPr>
            <a:r>
              <a:rPr lang="en-US"/>
              <a:t>Change, </a:t>
            </a:r>
            <a:r>
              <a:rPr lang="en-US">
                <a:latin typeface="Symbol" pitchFamily="-64" charset="2"/>
              </a:rPr>
              <a:t>D</a:t>
            </a:r>
            <a:r>
              <a:rPr lang="en-US"/>
              <a:t>M		   -</a:t>
            </a:r>
            <a:r>
              <a:rPr lang="en-US" i="1"/>
              <a:t>x</a:t>
            </a:r>
            <a:r>
              <a:rPr lang="en-US"/>
              <a:t>	       </a:t>
            </a:r>
            <a:r>
              <a:rPr lang="en-US" i="1"/>
              <a:t>+x   	     +x</a:t>
            </a:r>
            <a:endParaRPr lang="en-US"/>
          </a:p>
          <a:p>
            <a:pPr>
              <a:buFontTx/>
              <a:buNone/>
            </a:pPr>
            <a:endParaRPr lang="en-US" sz="700"/>
          </a:p>
          <a:p>
            <a:pPr>
              <a:buFontTx/>
              <a:buNone/>
            </a:pPr>
            <a:r>
              <a:rPr lang="en-US"/>
              <a:t>Eq. Conc., M	        0.10 -</a:t>
            </a:r>
            <a:r>
              <a:rPr lang="en-US" i="1"/>
              <a:t> x	         x	       x</a:t>
            </a:r>
            <a:endParaRPr lang="en-US"/>
          </a:p>
          <a:p>
            <a:pPr>
              <a:buFontTx/>
              <a:buNone/>
            </a:pPr>
            <a:endParaRPr lang="en-US" sz="1000"/>
          </a:p>
          <a:p>
            <a:pPr>
              <a:buFontTx/>
              <a:buNone/>
            </a:pPr>
            <a:r>
              <a:rPr lang="en-US" sz="2400"/>
              <a:t>		</a:t>
            </a:r>
            <a:r>
              <a:rPr lang="en-US"/>
              <a:t>[OH</a:t>
            </a:r>
            <a:r>
              <a:rPr lang="en-US" baseline="30000"/>
              <a:t>-</a:t>
            </a:r>
            <a:r>
              <a:rPr lang="en-US"/>
              <a:t>] = [HBz] = </a:t>
            </a:r>
            <a:r>
              <a:rPr lang="en-US" i="1"/>
              <a:t>x</a:t>
            </a:r>
            <a:endParaRPr lang="en-US"/>
          </a:p>
          <a:p>
            <a:pPr>
              <a:buFontTx/>
              <a:buNone/>
            </a:pPr>
            <a:endParaRPr lang="en-US" sz="1800"/>
          </a:p>
          <a:p>
            <a:pPr>
              <a:buFontTx/>
              <a:buNone/>
            </a:pPr>
            <a:r>
              <a:rPr lang="en-US"/>
              <a:t>We’ll assume that [HBz] and [OH</a:t>
            </a:r>
            <a:r>
              <a:rPr lang="en-US" baseline="30000"/>
              <a:t>-</a:t>
            </a:r>
            <a:r>
              <a:rPr lang="en-US"/>
              <a:t>] are negligible compared to [Bz </a:t>
            </a:r>
            <a:r>
              <a:rPr lang="en-US" baseline="30000"/>
              <a:t>-</a:t>
            </a:r>
            <a:r>
              <a:rPr lang="en-US"/>
              <a:t>], since the value of the </a:t>
            </a:r>
            <a:r>
              <a:rPr lang="en-US" i="1"/>
              <a:t>K</a:t>
            </a:r>
            <a:r>
              <a:rPr lang="en-US" baseline="-25000"/>
              <a:t>a</a:t>
            </a:r>
            <a:r>
              <a:rPr lang="en-US"/>
              <a:t> &lt;&lt; [Bz </a:t>
            </a:r>
            <a:r>
              <a:rPr lang="en-US" baseline="30000"/>
              <a:t>-</a:t>
            </a:r>
            <a:r>
              <a:rPr lang="en-US"/>
              <a:t>]. </a:t>
            </a:r>
          </a:p>
          <a:p>
            <a:pPr>
              <a:buFontTx/>
              <a:buNone/>
            </a:pPr>
            <a:r>
              <a:rPr lang="en-US"/>
              <a:t>				(1.5 x 10</a:t>
            </a:r>
            <a:r>
              <a:rPr lang="en-US" baseline="30000"/>
              <a:t>-10</a:t>
            </a:r>
            <a:r>
              <a:rPr lang="en-US"/>
              <a:t> &lt;&lt; 0.10 M)</a:t>
            </a:r>
          </a:p>
        </p:txBody>
      </p:sp>
    </p:spTree>
    <p:extLst>
      <p:ext uri="{BB962C8B-B14F-4D97-AF65-F5344CB8AC3E}">
        <p14:creationId xmlns:p14="http://schemas.microsoft.com/office/powerpoint/2010/main" val="144421306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9400" y="0"/>
            <a:ext cx="7112000" cy="939800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Weak base equilibria</a:t>
            </a:r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808038"/>
            <a:ext cx="8208963" cy="5287962"/>
          </a:xfrm>
          <a:noFill/>
          <a:ln/>
        </p:spPr>
        <p:txBody>
          <a:bodyPr lIns="90487" tIns="44450" rIns="90487" bIns="44450"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Solve the equilibrium equation in terms of </a:t>
            </a:r>
            <a:r>
              <a:rPr lang="en-US" i="1" dirty="0"/>
              <a:t>x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sz="1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i="1" dirty="0"/>
              <a:t>		K</a:t>
            </a:r>
            <a:r>
              <a:rPr lang="en-US" baseline="-25000" dirty="0"/>
              <a:t>b</a:t>
            </a:r>
            <a:r>
              <a:rPr lang="en-US" dirty="0"/>
              <a:t> =  1.5 x 10</a:t>
            </a:r>
            <a:r>
              <a:rPr lang="en-US" baseline="30000" dirty="0"/>
              <a:t>-10  </a:t>
            </a:r>
            <a:r>
              <a:rPr lang="en-US" dirty="0"/>
              <a:t>=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</a:t>
            </a:r>
            <a:r>
              <a:rPr lang="en-US" i="1" dirty="0"/>
              <a:t>x</a:t>
            </a:r>
            <a:r>
              <a:rPr lang="en-US" dirty="0"/>
              <a:t>     =    (1.5 x 10</a:t>
            </a:r>
            <a:r>
              <a:rPr lang="en-US" baseline="30000" dirty="0"/>
              <a:t>-10  </a:t>
            </a:r>
            <a:r>
              <a:rPr lang="en-US" dirty="0"/>
              <a:t>)(0.10)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	 </a:t>
            </a:r>
            <a:r>
              <a:rPr lang="en-US" dirty="0"/>
              <a:t>= 	3.9 x 10</a:t>
            </a:r>
            <a:r>
              <a:rPr lang="en-US" baseline="30000" dirty="0"/>
              <a:t>-6 </a:t>
            </a:r>
            <a:r>
              <a:rPr lang="en-US" dirty="0"/>
              <a:t>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dirty="0" err="1"/>
              <a:t>pOH</a:t>
            </a:r>
            <a:r>
              <a:rPr lang="en-US" dirty="0"/>
              <a:t>  =  - log (3.9 x 10</a:t>
            </a:r>
            <a:r>
              <a:rPr lang="en-US" baseline="30000" dirty="0"/>
              <a:t>-6 </a:t>
            </a:r>
            <a:r>
              <a:rPr lang="en-US" dirty="0"/>
              <a:t>M) = 5.4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pH =  14 - </a:t>
            </a:r>
            <a:r>
              <a:rPr lang="en-US" dirty="0" err="1"/>
              <a:t>pOH</a:t>
            </a:r>
            <a:r>
              <a:rPr lang="en-US" dirty="0"/>
              <a:t> = 8.6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62450" y="1600200"/>
            <a:ext cx="1033463" cy="1063625"/>
            <a:chOff x="2651" y="1446"/>
            <a:chExt cx="651" cy="670"/>
          </a:xfrm>
        </p:grpSpPr>
        <p:sp>
          <p:nvSpPr>
            <p:cNvPr id="857093" name="Rectangle 5"/>
            <p:cNvSpPr>
              <a:spLocks noChangeArrowheads="1"/>
            </p:cNvSpPr>
            <p:nvPr/>
          </p:nvSpPr>
          <p:spPr bwMode="auto">
            <a:xfrm>
              <a:off x="2651" y="1446"/>
              <a:ext cx="651" cy="6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pPr algn="ctr"/>
              <a:r>
                <a:rPr lang="en-US" sz="3200" i="1">
                  <a:latin typeface="Arial Rounded MT Bold" pitchFamily="-64" charset="0"/>
                </a:rPr>
                <a:t>x</a:t>
              </a:r>
              <a:r>
                <a:rPr lang="en-US" sz="3200" baseline="30000">
                  <a:latin typeface="Arial Rounded MT Bold" pitchFamily="-64" charset="0"/>
                </a:rPr>
                <a:t>2</a:t>
              </a:r>
              <a:endParaRPr lang="en-US" sz="3200">
                <a:latin typeface="Arial Rounded MT Bold" pitchFamily="-64" charset="0"/>
              </a:endParaRPr>
            </a:p>
            <a:p>
              <a:pPr algn="ctr"/>
              <a:r>
                <a:rPr lang="en-US" sz="3200">
                  <a:latin typeface="Arial Rounded MT Bold" pitchFamily="-64" charset="0"/>
                </a:rPr>
                <a:t>0.10</a:t>
              </a:r>
              <a:endParaRPr lang="en-US" sz="2800">
                <a:latin typeface="Arial Rounded MT Bold" pitchFamily="-64" charset="0"/>
              </a:endParaRPr>
            </a:p>
          </p:txBody>
        </p:sp>
        <p:sp>
          <p:nvSpPr>
            <p:cNvPr id="857094" name="Line 6"/>
            <p:cNvSpPr>
              <a:spLocks noChangeShapeType="1"/>
            </p:cNvSpPr>
            <p:nvPr/>
          </p:nvSpPr>
          <p:spPr bwMode="auto">
            <a:xfrm>
              <a:off x="2695" y="1747"/>
              <a:ext cx="5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57095" name="Freeform 7"/>
          <p:cNvSpPr>
            <a:spLocks/>
          </p:cNvSpPr>
          <p:nvPr/>
        </p:nvSpPr>
        <p:spPr bwMode="auto">
          <a:xfrm>
            <a:off x="2209800" y="2819400"/>
            <a:ext cx="3898900" cy="593725"/>
          </a:xfrm>
          <a:custGeom>
            <a:avLst/>
            <a:gdLst/>
            <a:ahLst/>
            <a:cxnLst>
              <a:cxn ang="0">
                <a:pos x="2118" y="0"/>
              </a:cxn>
              <a:cxn ang="0">
                <a:pos x="179" y="1"/>
              </a:cxn>
              <a:cxn ang="0">
                <a:pos x="107" y="373"/>
              </a:cxn>
              <a:cxn ang="0">
                <a:pos x="48" y="90"/>
              </a:cxn>
              <a:cxn ang="0">
                <a:pos x="0" y="90"/>
              </a:cxn>
            </a:cxnLst>
            <a:rect l="0" t="0" r="r" b="b"/>
            <a:pathLst>
              <a:path w="2119" h="374">
                <a:moveTo>
                  <a:pt x="2118" y="0"/>
                </a:moveTo>
                <a:lnTo>
                  <a:pt x="179" y="1"/>
                </a:lnTo>
                <a:lnTo>
                  <a:pt x="107" y="373"/>
                </a:lnTo>
                <a:lnTo>
                  <a:pt x="48" y="90"/>
                </a:lnTo>
                <a:lnTo>
                  <a:pt x="0" y="9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4871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Acidic and Basic Salts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Certain ions in solution can exhibit acid/base properties.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For example, consider the weak base, ammonia: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NH</a:t>
            </a:r>
            <a:r>
              <a:rPr lang="en-US" sz="2400" baseline="-25000" dirty="0"/>
              <a:t>3</a:t>
            </a:r>
            <a:r>
              <a:rPr lang="en-US" sz="2400" dirty="0"/>
              <a:t> + H</a:t>
            </a:r>
            <a:r>
              <a:rPr lang="en-US" sz="2400" baseline="-25000" dirty="0"/>
              <a:t>2</a:t>
            </a:r>
            <a:r>
              <a:rPr lang="en-US" sz="2400" dirty="0"/>
              <a:t>O </a:t>
            </a:r>
            <a:r>
              <a:rPr lang="en-US" sz="2400" dirty="0">
                <a:sym typeface="Wingdings" pitchFamily="2" charset="2"/>
              </a:rPr>
              <a:t> NH</a:t>
            </a:r>
            <a:r>
              <a:rPr lang="en-US" sz="2400" baseline="-25000" dirty="0">
                <a:sym typeface="Wingdings" pitchFamily="2" charset="2"/>
              </a:rPr>
              <a:t>4</a:t>
            </a:r>
            <a:r>
              <a:rPr lang="en-US" sz="2400" baseline="30000" dirty="0">
                <a:sym typeface="Wingdings" pitchFamily="2" charset="2"/>
              </a:rPr>
              <a:t>+</a:t>
            </a:r>
            <a:r>
              <a:rPr lang="en-US" sz="2400" dirty="0">
                <a:sym typeface="Wingdings" pitchFamily="2" charset="2"/>
              </a:rPr>
              <a:t> + OH</a:t>
            </a:r>
            <a:r>
              <a:rPr lang="en-US" sz="2400" baseline="30000" dirty="0">
                <a:sym typeface="Wingdings" pitchFamily="2" charset="2"/>
              </a:rPr>
              <a:t>-</a:t>
            </a:r>
            <a:endParaRPr 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What if you dissolve the salt, ammonium sulfate, in water?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(NH</a:t>
            </a:r>
            <a:r>
              <a:rPr lang="en-US" sz="2400" baseline="-25000" dirty="0"/>
              <a:t>4</a:t>
            </a:r>
            <a:r>
              <a:rPr lang="en-US" sz="2400" dirty="0"/>
              <a:t>)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2 NH</a:t>
            </a:r>
            <a:r>
              <a:rPr lang="en-US" sz="2400" baseline="-25000" dirty="0">
                <a:sym typeface="Wingdings" pitchFamily="2" charset="2"/>
              </a:rPr>
              <a:t>4</a:t>
            </a:r>
            <a:r>
              <a:rPr lang="en-US" sz="2400" baseline="30000" dirty="0">
                <a:sym typeface="Wingdings" pitchFamily="2" charset="2"/>
              </a:rPr>
              <a:t>+</a:t>
            </a:r>
            <a:r>
              <a:rPr lang="en-US" sz="2400" dirty="0">
                <a:sym typeface="Wingdings" pitchFamily="2" charset="2"/>
              </a:rPr>
              <a:t> + SO</a:t>
            </a:r>
            <a:r>
              <a:rPr lang="en-US" sz="2400" baseline="-25000" dirty="0">
                <a:sym typeface="Wingdings" pitchFamily="2" charset="2"/>
              </a:rPr>
              <a:t>4</a:t>
            </a:r>
            <a:r>
              <a:rPr lang="en-US" sz="2400" baseline="30000" dirty="0">
                <a:sym typeface="Wingdings" pitchFamily="2" charset="2"/>
              </a:rPr>
              <a:t>2-</a:t>
            </a:r>
            <a:endParaRPr 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Because NH</a:t>
            </a:r>
            <a:r>
              <a:rPr lang="en-US" sz="2800" baseline="-25000" dirty="0"/>
              <a:t>4</a:t>
            </a:r>
            <a:r>
              <a:rPr lang="en-US" sz="2800" baseline="30000" dirty="0"/>
              <a:t>+</a:t>
            </a:r>
            <a:r>
              <a:rPr lang="en-US" sz="2800" dirty="0"/>
              <a:t> is the conjugate acid of NH</a:t>
            </a:r>
            <a:r>
              <a:rPr lang="en-US" sz="2800" baseline="-25000" dirty="0"/>
              <a:t>3</a:t>
            </a:r>
            <a:r>
              <a:rPr lang="en-US" sz="2800" dirty="0"/>
              <a:t>, when this salt dissolves in water, the solution will become slightly acidic.</a:t>
            </a:r>
          </a:p>
        </p:txBody>
      </p:sp>
    </p:spTree>
    <p:extLst>
      <p:ext uri="{BB962C8B-B14F-4D97-AF65-F5344CB8AC3E}">
        <p14:creationId xmlns:p14="http://schemas.microsoft.com/office/powerpoint/2010/main" val="26525828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Anions and Water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01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anion that is a conjugate base of a weak acid raises the pH of a solution:</a:t>
            </a:r>
          </a:p>
          <a:p>
            <a:pPr lvl="1">
              <a:lnSpc>
                <a:spcPct val="90000"/>
              </a:lnSpc>
            </a:pPr>
            <a:r>
              <a:rPr lang="en-US"/>
              <a:t>X</a:t>
            </a:r>
            <a:r>
              <a:rPr lang="en-US" baseline="30000"/>
              <a:t>-</a:t>
            </a:r>
            <a:r>
              <a:rPr lang="en-US"/>
              <a:t> + 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en-US">
                <a:sym typeface="Wingdings" pitchFamily="2" charset="2"/>
              </a:rPr>
              <a:t> HX + </a:t>
            </a:r>
            <a:r>
              <a:rPr lang="en-US" b="1">
                <a:sym typeface="Wingdings" pitchFamily="2" charset="2"/>
              </a:rPr>
              <a:t>OH</a:t>
            </a:r>
            <a:r>
              <a:rPr lang="en-US" b="1" baseline="30000">
                <a:sym typeface="Wingdings" pitchFamily="2" charset="2"/>
              </a:rPr>
              <a:t>-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en-US"/>
              <a:t>Example – sodium acetate in water</a:t>
            </a:r>
          </a:p>
          <a:p>
            <a:pPr lvl="1">
              <a:lnSpc>
                <a:spcPct val="90000"/>
              </a:lnSpc>
            </a:pPr>
            <a:r>
              <a:rPr lang="en-US"/>
              <a:t>Ionic: </a:t>
            </a:r>
            <a:r>
              <a:rPr lang="en-US" sz="2400"/>
              <a:t>Na</a:t>
            </a:r>
            <a:r>
              <a:rPr lang="en-US" sz="2400" baseline="30000"/>
              <a:t>+ </a:t>
            </a:r>
            <a:r>
              <a:rPr lang="en-US" sz="2400"/>
              <a:t>+ CH</a:t>
            </a:r>
            <a:r>
              <a:rPr lang="en-US" sz="2400" baseline="-25000"/>
              <a:t>3</a:t>
            </a:r>
            <a:r>
              <a:rPr lang="en-US" sz="2400"/>
              <a:t>COO</a:t>
            </a:r>
            <a:r>
              <a:rPr lang="en-US" sz="2400" baseline="30000"/>
              <a:t>-</a:t>
            </a:r>
            <a:r>
              <a:rPr lang="en-US" sz="2400"/>
              <a:t> + H</a:t>
            </a:r>
            <a:r>
              <a:rPr lang="en-US" sz="2400" baseline="-25000"/>
              <a:t>2</a:t>
            </a:r>
            <a:r>
              <a:rPr lang="en-US" sz="2400"/>
              <a:t>O </a:t>
            </a:r>
            <a:r>
              <a:rPr lang="en-US" sz="2400">
                <a:sym typeface="Wingdings" pitchFamily="2" charset="2"/>
              </a:rPr>
              <a:t> </a:t>
            </a:r>
            <a:br>
              <a:rPr lang="en-US" sz="2400">
                <a:sym typeface="Wingdings" pitchFamily="2" charset="2"/>
              </a:rPr>
            </a:br>
            <a:r>
              <a:rPr lang="en-US" sz="2400">
                <a:sym typeface="Wingdings" pitchFamily="2" charset="2"/>
              </a:rPr>
              <a:t>Na</a:t>
            </a:r>
            <a:r>
              <a:rPr lang="en-US" sz="2400" baseline="30000">
                <a:sym typeface="Wingdings" pitchFamily="2" charset="2"/>
              </a:rPr>
              <a:t>+</a:t>
            </a:r>
            <a:r>
              <a:rPr lang="en-US" sz="2400">
                <a:sym typeface="Wingdings" pitchFamily="2" charset="2"/>
              </a:rPr>
              <a:t>  + CH3COOH + OH</a:t>
            </a:r>
            <a:r>
              <a:rPr lang="en-US" sz="2400" baseline="30000">
                <a:sym typeface="Wingdings" pitchFamily="2" charset="2"/>
              </a:rPr>
              <a:t>-</a:t>
            </a:r>
            <a:r>
              <a:rPr lang="en-US" sz="2400">
                <a:sym typeface="Wingdings" pitchFamily="2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Wingdings" pitchFamily="2" charset="2"/>
              </a:rPr>
              <a:t>Net ionic: </a:t>
            </a:r>
            <a:r>
              <a:rPr lang="en-US" sz="2400">
                <a:sym typeface="Wingdings" pitchFamily="2" charset="2"/>
              </a:rPr>
              <a:t>CH</a:t>
            </a:r>
            <a:r>
              <a:rPr lang="en-US" sz="2400" baseline="-25000">
                <a:sym typeface="Wingdings" pitchFamily="2" charset="2"/>
              </a:rPr>
              <a:t>3</a:t>
            </a:r>
            <a:r>
              <a:rPr lang="en-US" sz="2400">
                <a:sym typeface="Wingdings" pitchFamily="2" charset="2"/>
              </a:rPr>
              <a:t>COO</a:t>
            </a:r>
            <a:r>
              <a:rPr lang="en-US" sz="2400" baseline="30000">
                <a:sym typeface="Wingdings" pitchFamily="2" charset="2"/>
              </a:rPr>
              <a:t>-</a:t>
            </a:r>
            <a:r>
              <a:rPr lang="en-US" sz="2400">
                <a:sym typeface="Wingdings" pitchFamily="2" charset="2"/>
              </a:rPr>
              <a:t> + H</a:t>
            </a:r>
            <a:r>
              <a:rPr lang="en-US" sz="2400" baseline="-25000">
                <a:sym typeface="Wingdings" pitchFamily="2" charset="2"/>
              </a:rPr>
              <a:t>2</a:t>
            </a:r>
            <a:r>
              <a:rPr lang="en-US" sz="2400">
                <a:sym typeface="Wingdings" pitchFamily="2" charset="2"/>
              </a:rPr>
              <a:t>O  CH</a:t>
            </a:r>
            <a:r>
              <a:rPr lang="en-US" sz="2400" baseline="-25000">
                <a:sym typeface="Wingdings" pitchFamily="2" charset="2"/>
              </a:rPr>
              <a:t>3</a:t>
            </a:r>
            <a:r>
              <a:rPr lang="en-US" sz="2400">
                <a:sym typeface="Wingdings" pitchFamily="2" charset="2"/>
              </a:rPr>
              <a:t>COOH + </a:t>
            </a:r>
            <a:r>
              <a:rPr lang="en-US" sz="2400" b="1">
                <a:sym typeface="Wingdings" pitchFamily="2" charset="2"/>
              </a:rPr>
              <a:t>OH</a:t>
            </a:r>
            <a:r>
              <a:rPr lang="en-US" sz="2400" b="1" baseline="30000">
                <a:sym typeface="Wingdings" pitchFamily="2" charset="2"/>
              </a:rPr>
              <a:t>-</a:t>
            </a:r>
          </a:p>
          <a:p>
            <a:pPr>
              <a:lnSpc>
                <a:spcPct val="90000"/>
              </a:lnSpc>
            </a:pPr>
            <a:r>
              <a:rPr lang="en-US" sz="2800"/>
              <a:t>The K</a:t>
            </a:r>
            <a:r>
              <a:rPr lang="en-US" sz="2800" baseline="-25000"/>
              <a:t>b</a:t>
            </a:r>
            <a:r>
              <a:rPr lang="en-US" sz="2800"/>
              <a:t> of this reaction can be found using the K</a:t>
            </a:r>
            <a:r>
              <a:rPr lang="en-US" sz="2800" baseline="-25000"/>
              <a:t>a</a:t>
            </a:r>
            <a:r>
              <a:rPr lang="en-US" sz="2800"/>
              <a:t> of acetic acid (K</a:t>
            </a:r>
            <a:r>
              <a:rPr lang="en-US" sz="2800" baseline="-25000"/>
              <a:t>a</a:t>
            </a:r>
            <a:r>
              <a:rPr lang="en-US" sz="2800"/>
              <a:t> x K</a:t>
            </a:r>
            <a:r>
              <a:rPr lang="en-US" sz="2800" baseline="-25000"/>
              <a:t>b </a:t>
            </a:r>
            <a:r>
              <a:rPr lang="en-US" sz="2800"/>
              <a:t>= K</a:t>
            </a:r>
            <a:r>
              <a:rPr lang="en-US" sz="2800" baseline="-25000"/>
              <a:t>w</a:t>
            </a:r>
            <a:r>
              <a:rPr lang="en-US" sz="28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9027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Cations and Water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01000" cy="4343400"/>
          </a:xfrm>
        </p:spPr>
        <p:txBody>
          <a:bodyPr/>
          <a:lstStyle/>
          <a:p>
            <a:r>
              <a:rPr lang="en-US" sz="2800"/>
              <a:t>An cation that is a conjugate acid of a weak base that contains hydrogen lowers the pH of a solution:</a:t>
            </a:r>
          </a:p>
          <a:p>
            <a:pPr lvl="1"/>
            <a:r>
              <a:rPr lang="en-US" sz="2400"/>
              <a:t>HX</a:t>
            </a:r>
            <a:r>
              <a:rPr lang="en-US" sz="2400" baseline="30000"/>
              <a:t>+</a:t>
            </a:r>
            <a:r>
              <a:rPr lang="en-US" sz="2400"/>
              <a:t> + H</a:t>
            </a:r>
            <a:r>
              <a:rPr lang="en-US" sz="2400" baseline="-25000"/>
              <a:t>2</a:t>
            </a:r>
            <a:r>
              <a:rPr lang="en-US" sz="2400"/>
              <a:t>O </a:t>
            </a:r>
            <a:r>
              <a:rPr lang="en-US" sz="2400">
                <a:sym typeface="Wingdings" pitchFamily="2" charset="2"/>
              </a:rPr>
              <a:t> X + </a:t>
            </a:r>
            <a:r>
              <a:rPr lang="en-US" sz="2400" b="1">
                <a:sym typeface="Wingdings" pitchFamily="2" charset="2"/>
              </a:rPr>
              <a:t>H</a:t>
            </a:r>
            <a:r>
              <a:rPr lang="en-US" sz="2400" b="1" baseline="-25000">
                <a:sym typeface="Wingdings" pitchFamily="2" charset="2"/>
              </a:rPr>
              <a:t>3</a:t>
            </a:r>
            <a:r>
              <a:rPr lang="en-US" sz="2400" b="1">
                <a:sym typeface="Wingdings" pitchFamily="2" charset="2"/>
              </a:rPr>
              <a:t>O</a:t>
            </a:r>
            <a:r>
              <a:rPr lang="en-US" sz="2400" b="1" baseline="30000">
                <a:sym typeface="Wingdings" pitchFamily="2" charset="2"/>
              </a:rPr>
              <a:t>+</a:t>
            </a:r>
            <a:endParaRPr lang="en-US" sz="2400" b="1"/>
          </a:p>
          <a:p>
            <a:r>
              <a:rPr lang="en-US" sz="2800"/>
              <a:t>Example – ammonium chloride</a:t>
            </a:r>
          </a:p>
          <a:p>
            <a:pPr lvl="1"/>
            <a:r>
              <a:rPr lang="en-US" sz="2400"/>
              <a:t>Ionic: NH</a:t>
            </a:r>
            <a:r>
              <a:rPr lang="en-US" sz="2400" baseline="-25000"/>
              <a:t>4</a:t>
            </a:r>
            <a:r>
              <a:rPr lang="en-US" sz="2400" baseline="30000"/>
              <a:t>+</a:t>
            </a:r>
            <a:r>
              <a:rPr lang="en-US" sz="2400"/>
              <a:t> + Cl</a:t>
            </a:r>
            <a:r>
              <a:rPr lang="en-US" sz="2400" baseline="30000"/>
              <a:t>- </a:t>
            </a:r>
            <a:r>
              <a:rPr lang="en-US" sz="2400"/>
              <a:t>+ H</a:t>
            </a:r>
            <a:r>
              <a:rPr lang="en-US" sz="2400" baseline="-25000"/>
              <a:t>2</a:t>
            </a:r>
            <a:r>
              <a:rPr lang="en-US" sz="2400"/>
              <a:t>O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 </a:t>
            </a:r>
            <a:r>
              <a:rPr lang="en-US" sz="2400">
                <a:sym typeface="Wingdings" pitchFamily="2" charset="2"/>
              </a:rPr>
              <a:t> NH</a:t>
            </a:r>
            <a:r>
              <a:rPr lang="en-US" sz="2400" baseline="-25000">
                <a:sym typeface="Wingdings" pitchFamily="2" charset="2"/>
              </a:rPr>
              <a:t>3</a:t>
            </a:r>
            <a:r>
              <a:rPr lang="en-US" sz="2400">
                <a:sym typeface="Wingdings" pitchFamily="2" charset="2"/>
              </a:rPr>
              <a:t> + Cl</a:t>
            </a:r>
            <a:r>
              <a:rPr lang="en-US" sz="2400" baseline="30000">
                <a:sym typeface="Wingdings" pitchFamily="2" charset="2"/>
              </a:rPr>
              <a:t>-</a:t>
            </a:r>
            <a:r>
              <a:rPr lang="en-US" sz="2400">
                <a:sym typeface="Wingdings" pitchFamily="2" charset="2"/>
              </a:rPr>
              <a:t> + </a:t>
            </a:r>
            <a:r>
              <a:rPr lang="en-US" sz="2400" b="1">
                <a:sym typeface="Wingdings" pitchFamily="2" charset="2"/>
              </a:rPr>
              <a:t>H</a:t>
            </a:r>
            <a:r>
              <a:rPr lang="en-US" sz="2400" b="1" baseline="-25000">
                <a:sym typeface="Wingdings" pitchFamily="2" charset="2"/>
              </a:rPr>
              <a:t>3</a:t>
            </a:r>
            <a:r>
              <a:rPr lang="en-US" sz="2400" b="1">
                <a:sym typeface="Wingdings" pitchFamily="2" charset="2"/>
              </a:rPr>
              <a:t>O</a:t>
            </a:r>
            <a:r>
              <a:rPr lang="en-US" sz="2400" b="1" baseline="30000">
                <a:sym typeface="Wingdings" pitchFamily="2" charset="2"/>
              </a:rPr>
              <a:t>+</a:t>
            </a:r>
            <a:endParaRPr lang="en-US" sz="2000">
              <a:sym typeface="Wingdings" pitchFamily="2" charset="2"/>
            </a:endParaRPr>
          </a:p>
          <a:p>
            <a:pPr lvl="1"/>
            <a:r>
              <a:rPr lang="en-US" sz="2400">
                <a:sym typeface="Wingdings" pitchFamily="2" charset="2"/>
              </a:rPr>
              <a:t>Net ionic: NH</a:t>
            </a:r>
            <a:r>
              <a:rPr lang="en-US" sz="2400" baseline="-25000">
                <a:sym typeface="Wingdings" pitchFamily="2" charset="2"/>
              </a:rPr>
              <a:t>4</a:t>
            </a:r>
            <a:r>
              <a:rPr lang="en-US" sz="2400" baseline="30000">
                <a:sym typeface="Wingdings" pitchFamily="2" charset="2"/>
              </a:rPr>
              <a:t>+</a:t>
            </a:r>
            <a:r>
              <a:rPr lang="en-US" sz="2400">
                <a:sym typeface="Wingdings" pitchFamily="2" charset="2"/>
              </a:rPr>
              <a:t> + H</a:t>
            </a:r>
            <a:r>
              <a:rPr lang="en-US" sz="2400" baseline="-25000">
                <a:sym typeface="Wingdings" pitchFamily="2" charset="2"/>
              </a:rPr>
              <a:t>2</a:t>
            </a:r>
            <a:r>
              <a:rPr lang="en-US" sz="2400">
                <a:sym typeface="Wingdings" pitchFamily="2" charset="2"/>
              </a:rPr>
              <a:t>O  NH</a:t>
            </a:r>
            <a:r>
              <a:rPr lang="en-US" sz="2400" baseline="-25000">
                <a:sym typeface="Wingdings" pitchFamily="2" charset="2"/>
              </a:rPr>
              <a:t>3</a:t>
            </a:r>
            <a:r>
              <a:rPr lang="en-US" sz="2400">
                <a:sym typeface="Wingdings" pitchFamily="2" charset="2"/>
              </a:rPr>
              <a:t> + </a:t>
            </a:r>
            <a:r>
              <a:rPr lang="en-US" sz="2400" b="1">
                <a:sym typeface="Wingdings" pitchFamily="2" charset="2"/>
              </a:rPr>
              <a:t>H</a:t>
            </a:r>
            <a:r>
              <a:rPr lang="en-US" sz="2400" b="1" baseline="-25000">
                <a:sym typeface="Wingdings" pitchFamily="2" charset="2"/>
              </a:rPr>
              <a:t>3</a:t>
            </a:r>
            <a:r>
              <a:rPr lang="en-US" sz="2400" b="1">
                <a:sym typeface="Wingdings" pitchFamily="2" charset="2"/>
              </a:rPr>
              <a:t>O</a:t>
            </a:r>
            <a:r>
              <a:rPr lang="en-US" sz="2400" b="1" baseline="30000">
                <a:sym typeface="Wingdings" pitchFamily="2" charset="2"/>
              </a:rPr>
              <a:t>+</a:t>
            </a:r>
            <a:endParaRPr lang="en-US" sz="2000" b="1" baseline="30000">
              <a:sym typeface="Wingdings" pitchFamily="2" charset="2"/>
            </a:endParaRPr>
          </a:p>
          <a:p>
            <a:r>
              <a:rPr lang="en-US" sz="2400"/>
              <a:t>The K</a:t>
            </a:r>
            <a:r>
              <a:rPr lang="en-US" sz="2400" baseline="-25000"/>
              <a:t>a</a:t>
            </a:r>
            <a:r>
              <a:rPr lang="en-US" sz="2400"/>
              <a:t> of this reaction can be found using the K</a:t>
            </a:r>
            <a:r>
              <a:rPr lang="en-US" sz="2400" baseline="-25000"/>
              <a:t>b</a:t>
            </a:r>
            <a:r>
              <a:rPr lang="en-US" sz="2400"/>
              <a:t> of ammonia (K</a:t>
            </a:r>
            <a:r>
              <a:rPr lang="en-US" sz="2400" baseline="-25000"/>
              <a:t>a</a:t>
            </a:r>
            <a:r>
              <a:rPr lang="en-US" sz="2400"/>
              <a:t> x K</a:t>
            </a:r>
            <a:r>
              <a:rPr lang="en-US" sz="2400" baseline="-25000"/>
              <a:t>b </a:t>
            </a:r>
            <a:r>
              <a:rPr lang="en-US" sz="2400"/>
              <a:t>= K</a:t>
            </a:r>
            <a:r>
              <a:rPr lang="en-US" sz="2400" baseline="-25000"/>
              <a:t>w</a:t>
            </a:r>
            <a:r>
              <a:rPr lang="en-US" sz="2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62164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Rules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01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anion that is the conjugate base of a strong acid will not affect the pH of a solution. (Ex: Br</a:t>
            </a:r>
            <a:r>
              <a:rPr lang="en-US" baseline="30000"/>
              <a:t>-</a:t>
            </a:r>
            <a:r>
              <a:rPr lang="en-US"/>
              <a:t> from HBr)</a:t>
            </a:r>
          </a:p>
          <a:p>
            <a:pPr>
              <a:lnSpc>
                <a:spcPct val="90000"/>
              </a:lnSpc>
            </a:pPr>
            <a:r>
              <a:rPr lang="en-US"/>
              <a:t>An anion that is the conjugate base of a weak acid will cause an increase in pH (CN</a:t>
            </a:r>
            <a:r>
              <a:rPr lang="en-US" baseline="30000"/>
              <a:t>-</a:t>
            </a:r>
            <a:r>
              <a:rPr lang="en-US"/>
              <a:t> from HCN)</a:t>
            </a:r>
          </a:p>
          <a:p>
            <a:pPr>
              <a:lnSpc>
                <a:spcPct val="90000"/>
              </a:lnSpc>
            </a:pPr>
            <a:r>
              <a:rPr lang="en-US"/>
              <a:t>A cation that is the conjugate acid of a weak base will cause a decrease in pH (NH</a:t>
            </a:r>
            <a:r>
              <a:rPr lang="en-US" baseline="-25000"/>
              <a:t>4</a:t>
            </a:r>
            <a:r>
              <a:rPr lang="en-US" baseline="30000"/>
              <a:t>+</a:t>
            </a:r>
            <a:r>
              <a:rPr lang="en-US"/>
              <a:t> from NH</a:t>
            </a:r>
            <a:r>
              <a:rPr lang="en-US" baseline="-25000"/>
              <a:t>3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785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Rules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01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Alkali metal cations and Ca</a:t>
            </a:r>
            <a:r>
              <a:rPr lang="en-US" baseline="30000"/>
              <a:t>2+</a:t>
            </a:r>
            <a:r>
              <a:rPr lang="en-US"/>
              <a:t>, Sr</a:t>
            </a:r>
            <a:r>
              <a:rPr lang="en-US" baseline="30000"/>
              <a:t>2+</a:t>
            </a:r>
            <a:r>
              <a:rPr lang="en-US"/>
              <a:t>, and Ba</a:t>
            </a:r>
            <a:r>
              <a:rPr lang="en-US" baseline="30000"/>
              <a:t>2+</a:t>
            </a:r>
            <a:r>
              <a:rPr lang="en-US"/>
              <a:t> will not affect pH (they are conjugate acids of strong bases).</a:t>
            </a:r>
          </a:p>
          <a:p>
            <a:pPr>
              <a:lnSpc>
                <a:spcPct val="90000"/>
              </a:lnSpc>
            </a:pPr>
            <a:r>
              <a:rPr lang="en-US"/>
              <a:t>Other metals (Al</a:t>
            </a:r>
            <a:r>
              <a:rPr lang="en-US" baseline="30000"/>
              <a:t>3+</a:t>
            </a:r>
            <a:r>
              <a:rPr lang="en-US"/>
              <a:t>, etc.) will cause a decrease in pH.</a:t>
            </a:r>
          </a:p>
          <a:p>
            <a:pPr>
              <a:lnSpc>
                <a:spcPct val="90000"/>
              </a:lnSpc>
            </a:pPr>
            <a:r>
              <a:rPr lang="en-US"/>
              <a:t>When a solution contains both a cation and anion that will affect pH, the ion with the larger equilibrium constant (K</a:t>
            </a:r>
            <a:r>
              <a:rPr lang="en-US" baseline="-25000"/>
              <a:t>a</a:t>
            </a:r>
            <a:r>
              <a:rPr lang="en-US"/>
              <a:t> or K</a:t>
            </a:r>
            <a:r>
              <a:rPr lang="en-US" baseline="-25000"/>
              <a:t>b</a:t>
            </a:r>
            <a:r>
              <a:rPr lang="en-US"/>
              <a:t> will have the greater influence on pH).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687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the hydrogen ion concentration of a solution with the </a:t>
            </a:r>
            <a:r>
              <a:rPr lang="en-US" dirty="0" err="1" smtClean="0"/>
              <a:t>pOH</a:t>
            </a:r>
            <a:r>
              <a:rPr lang="en-US" dirty="0" smtClean="0"/>
              <a:t> of 6.43?</a:t>
            </a:r>
          </a:p>
          <a:p>
            <a:r>
              <a:rPr lang="en-US" dirty="0" smtClean="0"/>
              <a:t>(by the way, a </a:t>
            </a:r>
            <a:r>
              <a:rPr lang="en-US" dirty="0" err="1" smtClean="0"/>
              <a:t>pOH</a:t>
            </a:r>
            <a:r>
              <a:rPr lang="en-US" dirty="0" smtClean="0"/>
              <a:t> of 6.43 has two significant figures, why?)</a:t>
            </a:r>
          </a:p>
          <a:p>
            <a:r>
              <a:rPr lang="en-US" dirty="0" smtClean="0"/>
              <a:t>What is the pH of a 0.288M calcium hydroxide solution?</a:t>
            </a:r>
          </a:p>
          <a:p>
            <a:r>
              <a:rPr lang="en-US" dirty="0" smtClean="0"/>
              <a:t>What is the resulting pH of a solution produced from the reaction between 25.0mL of a hydrochloric acid solution with a pH of 3.25 and 32.7mL of a sodium hydroxide solution with a </a:t>
            </a:r>
            <a:r>
              <a:rPr lang="en-US" dirty="0" err="1" smtClean="0"/>
              <a:t>pOH</a:t>
            </a:r>
            <a:r>
              <a:rPr lang="en-US" dirty="0" smtClean="0"/>
              <a:t> of 2.32?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r>
              <a:rPr lang="en-US" dirty="0" smtClean="0"/>
              <a:t>pH + </a:t>
            </a:r>
            <a:r>
              <a:rPr lang="en-US" dirty="0" err="1" smtClean="0"/>
              <a:t>pOH</a:t>
            </a:r>
            <a:r>
              <a:rPr lang="en-US" dirty="0" smtClean="0"/>
              <a:t> =  14		14 - 6.43 = 7.57 = pH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-pH</a:t>
            </a:r>
            <a:r>
              <a:rPr lang="en-US" dirty="0" smtClean="0"/>
              <a:t> = 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		10</a:t>
            </a:r>
            <a:r>
              <a:rPr lang="en-US" baseline="30000" dirty="0" smtClean="0"/>
              <a:t>-7.57</a:t>
            </a:r>
            <a:r>
              <a:rPr lang="en-US" dirty="0" smtClean="0"/>
              <a:t> = 2.7x10</a:t>
            </a:r>
            <a:r>
              <a:rPr lang="en-US" baseline="30000" dirty="0" smtClean="0"/>
              <a:t>-8</a:t>
            </a:r>
            <a:r>
              <a:rPr lang="en-US" dirty="0" smtClean="0"/>
              <a:t>M = 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r>
              <a:rPr lang="en-US" dirty="0" smtClean="0"/>
              <a:t>0.288M Ca(OH)</a:t>
            </a:r>
            <a:r>
              <a:rPr lang="en-US" baseline="-25000" dirty="0" smtClean="0"/>
              <a:t>2</a:t>
            </a:r>
            <a:r>
              <a:rPr lang="en-US" dirty="0" smtClean="0"/>
              <a:t> = 0.576M OH</a:t>
            </a:r>
            <a:r>
              <a:rPr lang="en-US" baseline="30000" dirty="0" smtClean="0"/>
              <a:t>-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1x10</a:t>
            </a:r>
            <a:r>
              <a:rPr lang="en-US" sz="3200" baseline="30000" dirty="0" smtClean="0"/>
              <a:t>-14</a:t>
            </a:r>
            <a:r>
              <a:rPr lang="en-US" sz="3200" dirty="0" smtClean="0"/>
              <a:t> = [H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O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] [OH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]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1x10</a:t>
            </a:r>
            <a:r>
              <a:rPr lang="en-US" sz="3200" baseline="30000" dirty="0" smtClean="0"/>
              <a:t>-14</a:t>
            </a:r>
            <a:r>
              <a:rPr lang="en-US" sz="3200" dirty="0" smtClean="0"/>
              <a:t> = [H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O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] 0.576M   =  1.73x10</a:t>
            </a:r>
            <a:r>
              <a:rPr lang="en-US" sz="3200" baseline="30000" dirty="0" smtClean="0"/>
              <a:t>-14</a:t>
            </a:r>
            <a:r>
              <a:rPr lang="en-US" sz="3200" dirty="0" smtClean="0"/>
              <a:t>M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pH = -log[H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O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] = -log1.73x10</a:t>
            </a:r>
            <a:r>
              <a:rPr lang="en-US" sz="3200" baseline="30000" dirty="0" smtClean="0"/>
              <a:t>-14</a:t>
            </a:r>
            <a:endParaRPr lang="en-US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pH = 13.76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pH = 3.25 		[H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] = 5.62x10</a:t>
            </a:r>
            <a:r>
              <a:rPr lang="en-US" baseline="30000" dirty="0" smtClean="0"/>
              <a:t>-4</a:t>
            </a:r>
            <a:r>
              <a:rPr lang="en-US" dirty="0" smtClean="0"/>
              <a:t>M</a:t>
            </a:r>
          </a:p>
          <a:p>
            <a:r>
              <a:rPr lang="en-US" dirty="0" smtClean="0"/>
              <a:t>5.6x10</a:t>
            </a:r>
            <a:r>
              <a:rPr lang="en-US" baseline="30000" dirty="0" smtClean="0"/>
              <a:t>-4</a:t>
            </a:r>
            <a:r>
              <a:rPr lang="en-US" dirty="0" smtClean="0"/>
              <a:t>Mx0.025L = 1.41x10</a:t>
            </a:r>
            <a:r>
              <a:rPr lang="en-US" baseline="30000" dirty="0" smtClean="0"/>
              <a:t>-5</a:t>
            </a:r>
            <a:r>
              <a:rPr lang="en-US" dirty="0" smtClean="0"/>
              <a:t>moles H</a:t>
            </a:r>
            <a:r>
              <a:rPr lang="en-US" baseline="30000" dirty="0" smtClean="0"/>
              <a:t>+</a:t>
            </a:r>
          </a:p>
          <a:p>
            <a:r>
              <a:rPr lang="en-US" dirty="0" err="1" smtClean="0"/>
              <a:t>pOH</a:t>
            </a:r>
            <a:r>
              <a:rPr lang="en-US" dirty="0" smtClean="0"/>
              <a:t> = 2.32		[OH</a:t>
            </a:r>
            <a:r>
              <a:rPr lang="en-US" baseline="30000" dirty="0" smtClean="0"/>
              <a:t>-</a:t>
            </a:r>
            <a:r>
              <a:rPr lang="en-US" dirty="0" smtClean="0"/>
              <a:t>] = 4.79x10</a:t>
            </a:r>
            <a:r>
              <a:rPr lang="en-US" baseline="30000" dirty="0" smtClean="0"/>
              <a:t>-3</a:t>
            </a:r>
            <a:r>
              <a:rPr lang="en-US" dirty="0" smtClean="0"/>
              <a:t>M</a:t>
            </a:r>
          </a:p>
          <a:p>
            <a:r>
              <a:rPr lang="en-US" dirty="0" smtClean="0"/>
              <a:t>4.79x10</a:t>
            </a:r>
            <a:r>
              <a:rPr lang="en-US" baseline="30000" dirty="0" smtClean="0"/>
              <a:t>-3</a:t>
            </a:r>
            <a:r>
              <a:rPr lang="en-US" dirty="0" smtClean="0"/>
              <a:t>Mx0.0327L = </a:t>
            </a:r>
            <a:r>
              <a:rPr lang="en-US" dirty="0" smtClean="0"/>
              <a:t>1.57x10</a:t>
            </a:r>
            <a:r>
              <a:rPr lang="en-US" baseline="30000" dirty="0" smtClean="0"/>
              <a:t>-4</a:t>
            </a:r>
            <a:r>
              <a:rPr lang="en-US" dirty="0" smtClean="0"/>
              <a:t>moles </a:t>
            </a:r>
            <a:r>
              <a:rPr lang="en-US" dirty="0" smtClean="0"/>
              <a:t>OH</a:t>
            </a:r>
            <a:r>
              <a:rPr lang="en-US" baseline="30000" dirty="0" smtClean="0"/>
              <a:t>-</a:t>
            </a:r>
          </a:p>
          <a:p>
            <a:r>
              <a:rPr lang="en-US" dirty="0" smtClean="0"/>
              <a:t>Reaction is </a:t>
            </a:r>
            <a:r>
              <a:rPr lang="en-US" dirty="0" err="1" smtClean="0"/>
              <a:t>HCl</a:t>
            </a:r>
            <a:r>
              <a:rPr lang="en-US" dirty="0" smtClean="0"/>
              <a:t> + </a:t>
            </a:r>
            <a:r>
              <a:rPr lang="en-US" dirty="0" err="1" smtClean="0"/>
              <a:t>NaOH</a:t>
            </a:r>
            <a:r>
              <a:rPr lang="en-US" dirty="0" smtClean="0"/>
              <a:t> →  </a:t>
            </a:r>
            <a:r>
              <a:rPr lang="en-US" dirty="0" err="1" smtClean="0"/>
              <a:t>NaCl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So 1.41x10</a:t>
            </a:r>
            <a:r>
              <a:rPr lang="en-US" baseline="30000" dirty="0" smtClean="0"/>
              <a:t>-5</a:t>
            </a:r>
            <a:r>
              <a:rPr lang="en-US" dirty="0" smtClean="0"/>
              <a:t> moles of H</a:t>
            </a:r>
            <a:r>
              <a:rPr lang="en-US" baseline="30000" dirty="0" smtClean="0"/>
              <a:t>+</a:t>
            </a:r>
            <a:r>
              <a:rPr lang="en-US" dirty="0" smtClean="0"/>
              <a:t> will neutralize the same amount of OH</a:t>
            </a:r>
            <a:r>
              <a:rPr lang="en-US" baseline="30000" dirty="0" smtClean="0"/>
              <a:t>-</a:t>
            </a:r>
            <a:r>
              <a:rPr lang="en-US" dirty="0" smtClean="0"/>
              <a:t> resulting in 1.43x10</a:t>
            </a:r>
            <a:r>
              <a:rPr lang="en-US" baseline="30000" dirty="0" smtClean="0"/>
              <a:t>-4</a:t>
            </a:r>
            <a:r>
              <a:rPr lang="en-US" dirty="0" smtClean="0"/>
              <a:t> moles of OH</a:t>
            </a:r>
            <a:r>
              <a:rPr lang="en-US" baseline="30000" dirty="0" smtClean="0"/>
              <a:t>-</a:t>
            </a:r>
            <a:r>
              <a:rPr lang="en-US" dirty="0" smtClean="0"/>
              <a:t> leftover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[OH</a:t>
            </a:r>
            <a:r>
              <a:rPr lang="en-US" baseline="30000" dirty="0" smtClean="0"/>
              <a:t>-</a:t>
            </a:r>
            <a:r>
              <a:rPr lang="en-US" dirty="0" smtClean="0"/>
              <a:t>] = 2.48x10</a:t>
            </a:r>
            <a:r>
              <a:rPr lang="en-US" baseline="30000" dirty="0" smtClean="0"/>
              <a:t>-3</a:t>
            </a:r>
            <a:r>
              <a:rPr lang="en-US" dirty="0" smtClean="0"/>
              <a:t>M</a:t>
            </a:r>
            <a:endParaRPr lang="en-US" dirty="0" smtClean="0"/>
          </a:p>
          <a:p>
            <a:r>
              <a:rPr lang="en-US" dirty="0" err="1" smtClean="0"/>
              <a:t>pOH</a:t>
            </a:r>
            <a:r>
              <a:rPr lang="en-US" dirty="0" smtClean="0"/>
              <a:t> is </a:t>
            </a:r>
            <a:r>
              <a:rPr lang="en-US" dirty="0" smtClean="0"/>
              <a:t>2.61 </a:t>
            </a:r>
            <a:r>
              <a:rPr lang="en-US" dirty="0" smtClean="0"/>
              <a:t>so pH is </a:t>
            </a:r>
            <a:r>
              <a:rPr lang="en-US" dirty="0" smtClean="0"/>
              <a:t>11.39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Relating </a:t>
            </a:r>
            <a:r>
              <a:rPr lang="en-US" dirty="0" err="1" smtClean="0"/>
              <a:t>Ka</a:t>
            </a:r>
            <a:r>
              <a:rPr lang="en-US" dirty="0" smtClean="0"/>
              <a:t> to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r>
              <a:rPr lang="en-US" dirty="0" smtClean="0"/>
              <a:t>When you set up the equilibrium expression for the dissolving of an acid, one of your products is the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use pH to determine that concentration and then use that to determine the other concentrations.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 = </a:t>
            </a:r>
            <a:r>
              <a:rPr lang="en-US" u="sng" dirty="0" smtClean="0"/>
              <a:t>[H</a:t>
            </a:r>
            <a:r>
              <a:rPr lang="en-US" u="sng" baseline="-25000" dirty="0" smtClean="0"/>
              <a:t>3</a:t>
            </a:r>
            <a:r>
              <a:rPr lang="en-US" u="sng" dirty="0" smtClean="0"/>
              <a:t>O</a:t>
            </a:r>
            <a:r>
              <a:rPr lang="en-US" u="sng" baseline="30000" dirty="0" smtClean="0"/>
              <a:t>+</a:t>
            </a:r>
            <a:r>
              <a:rPr lang="en-US" u="sng" dirty="0" smtClean="0"/>
              <a:t>][A</a:t>
            </a:r>
            <a:r>
              <a:rPr lang="en-US" u="sng" baseline="30000" dirty="0" smtClean="0"/>
              <a:t>-</a:t>
            </a:r>
            <a:r>
              <a:rPr lang="en-US" u="sng" dirty="0" smtClean="0"/>
              <a:t>]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[HA]</a:t>
            </a:r>
          </a:p>
        </p:txBody>
      </p:sp>
    </p:spTree>
    <p:extLst>
      <p:ext uri="{BB962C8B-B14F-4D97-AF65-F5344CB8AC3E}">
        <p14:creationId xmlns:p14="http://schemas.microsoft.com/office/powerpoint/2010/main" val="211074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pH of a 0.15M solution of acetic acid with a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 of 1.8x10</a:t>
            </a:r>
            <a:r>
              <a:rPr lang="en-US" baseline="30000" dirty="0" smtClean="0"/>
              <a:t>-5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HC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↔ 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+ 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</a:t>
            </a:r>
            <a:endParaRPr lang="en-US" dirty="0" smtClean="0"/>
          </a:p>
          <a:p>
            <a:r>
              <a:rPr lang="en-US" dirty="0" smtClean="0"/>
              <a:t>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–x can be ignored for the change of acetic acid concentration since the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 is so much smaller than 0.15M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551244"/>
              </p:ext>
            </p:extLst>
          </p:nvPr>
        </p:nvGraphicFramePr>
        <p:xfrm>
          <a:off x="1066800" y="23622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[HC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30000" dirty="0" smtClean="0"/>
                        <a:t>+</a:t>
                      </a:r>
                      <a:r>
                        <a:rPr lang="en-US" baseline="0" dirty="0" smtClean="0"/>
                        <a:t>]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[C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30000" dirty="0" smtClean="0"/>
                        <a:t>-</a:t>
                      </a:r>
                      <a:r>
                        <a:rPr lang="en-US" baseline="0" dirty="0" smtClean="0"/>
                        <a:t>]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0.15-x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29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Sooooo</a:t>
            </a:r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1.8x10</a:t>
            </a:r>
            <a:r>
              <a:rPr lang="en-US" baseline="30000" dirty="0" smtClean="0"/>
              <a:t>-5</a:t>
            </a:r>
            <a:r>
              <a:rPr lang="en-US" dirty="0" smtClean="0"/>
              <a:t> = </a:t>
            </a:r>
            <a:r>
              <a:rPr lang="en-US" u="sng" dirty="0" smtClean="0"/>
              <a:t>[x][x]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0.15</a:t>
            </a:r>
          </a:p>
          <a:p>
            <a:r>
              <a:rPr lang="en-US" dirty="0" smtClean="0"/>
              <a:t>2.7x10</a:t>
            </a:r>
            <a:r>
              <a:rPr lang="en-US" baseline="30000" dirty="0" smtClean="0"/>
              <a:t>-6</a:t>
            </a:r>
            <a:r>
              <a:rPr lang="en-US" dirty="0" smtClean="0"/>
              <a:t> = x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X = [H</a:t>
            </a:r>
            <a:r>
              <a:rPr lang="en-US" baseline="30000" dirty="0" smtClean="0"/>
              <a:t>+</a:t>
            </a:r>
            <a:r>
              <a:rPr lang="en-US" dirty="0" smtClean="0"/>
              <a:t>] = 1.6x10</a:t>
            </a:r>
            <a:r>
              <a:rPr lang="en-US" baseline="30000" dirty="0" smtClean="0"/>
              <a:t>-3</a:t>
            </a:r>
            <a:r>
              <a:rPr lang="en-US" dirty="0" smtClean="0"/>
              <a:t>M</a:t>
            </a:r>
          </a:p>
          <a:p>
            <a:r>
              <a:rPr lang="en-US" dirty="0" smtClean="0"/>
              <a:t>pH = -log</a:t>
            </a:r>
            <a:r>
              <a:rPr lang="en-US" dirty="0"/>
              <a:t> [H</a:t>
            </a:r>
            <a:r>
              <a:rPr lang="en-US" baseline="30000" dirty="0"/>
              <a:t>+</a:t>
            </a:r>
            <a:r>
              <a:rPr lang="en-US" dirty="0"/>
              <a:t>] </a:t>
            </a:r>
            <a:r>
              <a:rPr lang="en-US" dirty="0" smtClean="0"/>
              <a:t> = 2.78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884</Words>
  <Application>Microsoft Office PowerPoint</Application>
  <PresentationFormat>On-screen Show (4:3)</PresentationFormat>
  <Paragraphs>217</Paragraphs>
  <Slides>26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Acid Base Follow-up</vt:lpstr>
      <vt:lpstr>pH</vt:lpstr>
      <vt:lpstr>Try these:</vt:lpstr>
      <vt:lpstr>Solutions</vt:lpstr>
      <vt:lpstr>Last One!</vt:lpstr>
      <vt:lpstr>Relating Ka to pH</vt:lpstr>
      <vt:lpstr>Question</vt:lpstr>
      <vt:lpstr>Answer</vt:lpstr>
      <vt:lpstr>Sooooo……</vt:lpstr>
      <vt:lpstr>pH of Weak Acid Mixture</vt:lpstr>
      <vt:lpstr>Calculate pH</vt:lpstr>
      <vt:lpstr>Calculate pH</vt:lpstr>
      <vt:lpstr>Calculate [CN-]</vt:lpstr>
      <vt:lpstr>Percent Dissociation</vt:lpstr>
      <vt:lpstr>Calculate the Percent Dissociation</vt:lpstr>
      <vt:lpstr>Percent Dissociation</vt:lpstr>
      <vt:lpstr>Weak base equilibria</vt:lpstr>
      <vt:lpstr>Relationship Between Ka and Kb</vt:lpstr>
      <vt:lpstr>Weak base equilibria</vt:lpstr>
      <vt:lpstr>Weak base equilibria</vt:lpstr>
      <vt:lpstr>Weak base equilibria</vt:lpstr>
      <vt:lpstr>Acidic and Basic Salts</vt:lpstr>
      <vt:lpstr>Anions and Water</vt:lpstr>
      <vt:lpstr>Cations and Water</vt:lpstr>
      <vt:lpstr>Some Rules</vt:lpstr>
      <vt:lpstr>Some Rules</vt:lpstr>
    </vt:vector>
  </TitlesOfParts>
  <Company>SASD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Aqueous Equilibria Follow-up</dc:title>
  <dc:creator>SASD User</dc:creator>
  <cp:lastModifiedBy>SASD User</cp:lastModifiedBy>
  <cp:revision>20</cp:revision>
  <dcterms:created xsi:type="dcterms:W3CDTF">2014-10-22T12:24:32Z</dcterms:created>
  <dcterms:modified xsi:type="dcterms:W3CDTF">2014-10-28T16:43:39Z</dcterms:modified>
</cp:coreProperties>
</file>