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2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1FEAB-73B6-49C7-9615-1F81F3AA0055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E3BCA-E1F9-4EC8-B529-655732725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B8FF3-B070-4EA2-BC56-BD9866818A0C}" type="slidenum">
              <a:rPr lang="en-US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Figure 20.5  </a:t>
            </a:r>
            <a:r>
              <a:rPr lang="en-US"/>
              <a:t>A voltaic cell that uses a salt bridge to complete the electrical circuit.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7A13-68A7-411C-A610-A90D0736DC2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1629-85B0-4246-A0FE-13FFDE034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Reactions Follow-up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</a:t>
            </a:r>
            <a:r>
              <a:rPr lang="en-US" baseline="-25000" dirty="0" smtClean="0"/>
              <a:t>(s)</a:t>
            </a:r>
            <a:r>
              <a:rPr lang="en-US" dirty="0" smtClean="0"/>
              <a:t>  +  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</a:t>
            </a:r>
            <a:r>
              <a:rPr lang="en-US" dirty="0" smtClean="0"/>
              <a:t>→  HFeCl</a:t>
            </a:r>
            <a:r>
              <a:rPr lang="en-US" baseline="-25000" dirty="0" smtClean="0"/>
              <a:t>4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(g)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Acid Solution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pPr>
              <a:buNone/>
            </a:pPr>
            <a:endParaRPr lang="en-US" baseline="-25000" dirty="0"/>
          </a:p>
          <a:p>
            <a:r>
              <a:rPr lang="en-US" dirty="0" smtClean="0"/>
              <a:t>Answer is </a:t>
            </a:r>
          </a:p>
          <a:p>
            <a:pPr lvl="1">
              <a:buNone/>
            </a:pPr>
            <a:r>
              <a:rPr lang="en-US" dirty="0" smtClean="0"/>
              <a:t>8H</a:t>
            </a:r>
            <a:r>
              <a:rPr lang="en-US" baseline="30000" dirty="0" smtClean="0"/>
              <a:t>+</a:t>
            </a:r>
            <a:r>
              <a:rPr lang="en-US" dirty="0" smtClean="0"/>
              <a:t> + 8Cl</a:t>
            </a:r>
            <a:r>
              <a:rPr lang="en-US" baseline="30000" dirty="0" smtClean="0"/>
              <a:t>-</a:t>
            </a:r>
            <a:r>
              <a:rPr lang="en-US" dirty="0" smtClean="0"/>
              <a:t> + 2Fe  →  2HFeCl</a:t>
            </a:r>
            <a:r>
              <a:rPr lang="en-US" baseline="-25000" dirty="0" smtClean="0"/>
              <a:t>4</a:t>
            </a:r>
            <a:r>
              <a:rPr lang="en-US" dirty="0" smtClean="0"/>
              <a:t>  +  3H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-3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MnO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→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</a:t>
            </a:r>
            <a:r>
              <a:rPr lang="en-US" dirty="0" smtClean="0"/>
              <a:t>+ MnO</a:t>
            </a:r>
            <a:r>
              <a:rPr lang="en-US" baseline="-25000" dirty="0" smtClean="0"/>
              <a:t>2 (s)</a:t>
            </a:r>
            <a:endParaRPr lang="en-US" dirty="0" smtClean="0"/>
          </a:p>
          <a:p>
            <a:r>
              <a:rPr lang="en-US" dirty="0" smtClean="0"/>
              <a:t>Basic Solution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</a:t>
            </a:r>
            <a:r>
              <a:rPr lang="en-US" dirty="0" smtClean="0"/>
              <a:t>2MnO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 + 3PO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-3  </a:t>
            </a:r>
            <a:r>
              <a:rPr lang="en-US" dirty="0" smtClean="0"/>
              <a:t>→ 3PO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  <a:r>
              <a:rPr lang="en-US" dirty="0" smtClean="0"/>
              <a:t> + 2MnO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smtClean="0"/>
              <a:t>2OH</a:t>
            </a:r>
            <a:r>
              <a:rPr lang="en-US" baseline="30000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does all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r>
              <a:rPr lang="en-US" dirty="0" smtClean="0"/>
              <a:t>Reactions can occur in one place, or the two half reactions could be separated into separate cells.</a:t>
            </a:r>
          </a:p>
          <a:p>
            <a:r>
              <a:rPr lang="en-US" dirty="0" smtClean="0"/>
              <a:t>If the cells are connected by a conductor, then a current will flow allowing the electrons to move and the reaction to occur.</a:t>
            </a:r>
          </a:p>
          <a:p>
            <a:r>
              <a:rPr lang="en-US" dirty="0" smtClean="0"/>
              <a:t>A voltaic or galvanic cell is one where this happens spontaneously to generate electricity.</a:t>
            </a:r>
          </a:p>
          <a:p>
            <a:r>
              <a:rPr lang="en-US" dirty="0" smtClean="0"/>
              <a:t>An electrolytic cell needs electrical energy to drive a reaction that would not occur on its 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dirty="0" smtClean="0"/>
              <a:t>The places where the electrons are exchanged are called the electrodes and they are dipped into electrolytes.</a:t>
            </a:r>
          </a:p>
          <a:p>
            <a:r>
              <a:rPr lang="en-US" dirty="0" smtClean="0"/>
              <a:t>The electrode where reduction takes place is the cathode.</a:t>
            </a:r>
          </a:p>
          <a:p>
            <a:r>
              <a:rPr lang="en-US" dirty="0" smtClean="0"/>
              <a:t>The electrode where oxidation takes place is the anode.</a:t>
            </a:r>
          </a:p>
          <a:p>
            <a:r>
              <a:rPr lang="en-US" dirty="0" smtClean="0"/>
              <a:t>A salt-bridge or porous membrane must be used to separate the cells but still allow ions to migrate.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 descr="20_05_Figure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" y="828675"/>
            <a:ext cx="9050338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Synthesis Reactions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Find an example of each type in your packet -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	a.  metal + nonmetal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binary salt</a:t>
            </a:r>
          </a:p>
          <a:p>
            <a:pPr eaLnBrk="1" hangingPunct="1"/>
            <a:r>
              <a:rPr lang="en-US" sz="2400" smtClean="0"/>
              <a:t>	b.  metal + oxygen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metal oxide</a:t>
            </a:r>
          </a:p>
          <a:p>
            <a:pPr eaLnBrk="1" hangingPunct="1"/>
            <a:r>
              <a:rPr lang="en-US" sz="2400" smtClean="0"/>
              <a:t>	c.  nonmetal + oxygen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nonmetal oxide</a:t>
            </a:r>
          </a:p>
          <a:p>
            <a:pPr eaLnBrk="1" hangingPunct="1"/>
            <a:r>
              <a:rPr lang="en-US" sz="2400" smtClean="0"/>
              <a:t>	d.  metal oxide + nonmetal oxide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ternary salt</a:t>
            </a:r>
          </a:p>
          <a:p>
            <a:pPr eaLnBrk="1" hangingPunct="1"/>
            <a:r>
              <a:rPr lang="en-US" sz="2400" smtClean="0"/>
              <a:t>	e.  metal oxide + water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base</a:t>
            </a:r>
          </a:p>
          <a:p>
            <a:pPr eaLnBrk="1" hangingPunct="1"/>
            <a:r>
              <a:rPr lang="en-US" sz="2400" smtClean="0"/>
              <a:t>	f.   nonmetal oxide + water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oxyacid</a:t>
            </a:r>
          </a:p>
          <a:p>
            <a:pPr eaLnBrk="1" hangingPunct="1"/>
            <a:r>
              <a:rPr lang="en-US" sz="2400" smtClean="0"/>
              <a:t>	g.  ammonia + acid </a:t>
            </a:r>
            <a:r>
              <a:rPr lang="en-US" sz="2400" smtClean="0">
                <a:sym typeface="Symbol" pitchFamily="18" charset="2"/>
              </a:rPr>
              <a:t></a:t>
            </a:r>
            <a:r>
              <a:rPr lang="en-US" sz="2400" smtClean="0"/>
              <a:t> ammonium salt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6000" b="1" smtClean="0">
                <a:solidFill>
                  <a:schemeClr val="tx1"/>
                </a:solidFill>
              </a:rPr>
              <a:t>Decomposition   </a:t>
            </a:r>
            <a:r>
              <a:rPr lang="en-US" sz="6000" smtClean="0">
                <a:solidFill>
                  <a:schemeClr val="tx1"/>
                </a:solidFill>
              </a:rPr>
              <a:t/>
            </a:r>
            <a:br>
              <a:rPr lang="en-US" sz="6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514350" indent="-514350" eaLnBrk="1" hangingPunct="1">
              <a:buFontTx/>
              <a:buAutoNum type="alphaLcPeriod"/>
              <a:defRPr/>
            </a:pPr>
            <a:r>
              <a:rPr lang="en-US" sz="2800" dirty="0" smtClean="0"/>
              <a:t>binary salt or binary oxide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elements</a:t>
            </a:r>
          </a:p>
          <a:p>
            <a:pPr marL="514350" indent="-514350" eaLnBrk="1" hangingPunct="1">
              <a:buFontTx/>
              <a:buAutoNum type="alphaLcPeriod"/>
              <a:defRPr/>
            </a:pPr>
            <a:r>
              <a:rPr lang="en-US" sz="2800" dirty="0" smtClean="0"/>
              <a:t>metal carbonates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metal oxide + carbon dioxide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c.  metal hydrogen carbonates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metal oxide + 						  carbon dioxide + water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d.  metal hydroxide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 metal oxide + water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e.  </a:t>
            </a:r>
            <a:r>
              <a:rPr lang="en-US" sz="2800" dirty="0" err="1" smtClean="0"/>
              <a:t>oxyacids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nonmetal oxide + water 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f.  metal chlorates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salt + oxygen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and balance net-ionic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</a:t>
            </a:r>
            <a:r>
              <a:rPr lang="en-US" dirty="0"/>
              <a:t>a) Solid potassium chlorate is strongly heated. </a:t>
            </a:r>
            <a:endParaRPr lang="en-US" dirty="0" smtClean="0"/>
          </a:p>
          <a:p>
            <a:r>
              <a:rPr lang="en-US" dirty="0" smtClean="0"/>
              <a:t>(b) </a:t>
            </a:r>
            <a:r>
              <a:rPr lang="en-US" dirty="0"/>
              <a:t>Lithium metal is strongly heated in nitrogen gas.</a:t>
            </a:r>
          </a:p>
          <a:p>
            <a:r>
              <a:rPr lang="en-US" dirty="0" smtClean="0"/>
              <a:t>(</a:t>
            </a:r>
            <a:r>
              <a:rPr lang="en-US" dirty="0"/>
              <a:t>c) A solution of </a:t>
            </a:r>
            <a:r>
              <a:rPr lang="en-US" dirty="0" err="1"/>
              <a:t>ethanoic</a:t>
            </a:r>
            <a:r>
              <a:rPr lang="en-US" dirty="0"/>
              <a:t> (acetic) acid is added to a solution of barium hydroxide. </a:t>
            </a:r>
            <a:endParaRPr lang="en-US" dirty="0" smtClean="0"/>
          </a:p>
          <a:p>
            <a:r>
              <a:rPr lang="en-US" dirty="0" smtClean="0"/>
              <a:t>(d) </a:t>
            </a:r>
            <a:r>
              <a:rPr lang="en-US" dirty="0"/>
              <a:t>A solution of copper(II) sulfate is spilled onto a sheet of freshly polished aluminum metal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e) Zinc metal is placed in a solution of copper(II) sulfate. </a:t>
            </a:r>
            <a:endParaRPr lang="en-US" dirty="0" smtClean="0"/>
          </a:p>
          <a:p>
            <a:r>
              <a:rPr lang="en-US" dirty="0" smtClean="0"/>
              <a:t>(f) </a:t>
            </a:r>
            <a:r>
              <a:rPr lang="en-US" dirty="0"/>
              <a:t>Magnesium ribbon is burned in oxygen.</a:t>
            </a:r>
          </a:p>
          <a:p>
            <a:r>
              <a:rPr lang="en-US" dirty="0" smtClean="0"/>
              <a:t>(</a:t>
            </a:r>
            <a:r>
              <a:rPr lang="en-US" dirty="0"/>
              <a:t>g) A solution of nickel(II) bromide is added to a solution of potassium hydroxide. </a:t>
            </a:r>
          </a:p>
          <a:p>
            <a:r>
              <a:rPr lang="en-US" dirty="0"/>
              <a:t>(h) Hexane is combusted in air.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r>
              <a:rPr lang="en-US" dirty="0" smtClean="0"/>
              <a:t>(a) </a:t>
            </a:r>
            <a:r>
              <a:rPr lang="en-US" dirty="0"/>
              <a:t>KClO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 err="1"/>
              <a:t>KCl</a:t>
            </a:r>
            <a:r>
              <a:rPr lang="en-US" dirty="0"/>
              <a:t> +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(b) </a:t>
            </a:r>
            <a:r>
              <a:rPr lang="en-US" dirty="0"/>
              <a:t>Li +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→ Li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</a:p>
          <a:p>
            <a:r>
              <a:rPr lang="en-US" dirty="0" smtClean="0"/>
              <a:t>(c) 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COOH+ OH</a:t>
            </a:r>
            <a:r>
              <a:rPr lang="en-US" baseline="30000" dirty="0"/>
              <a:t>– </a:t>
            </a:r>
            <a:r>
              <a:rPr lang="en-US" dirty="0" smtClean="0"/>
              <a:t>→ 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COO</a:t>
            </a:r>
            <a:r>
              <a:rPr lang="en-US" baseline="30000" dirty="0"/>
              <a:t>–</a:t>
            </a:r>
            <a:r>
              <a:rPr lang="en-US" dirty="0"/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(d) </a:t>
            </a:r>
            <a:r>
              <a:rPr lang="en-US" dirty="0"/>
              <a:t>Al + Cu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/>
              <a:t>Cu + Al</a:t>
            </a:r>
            <a:r>
              <a:rPr lang="en-US" baseline="30000" dirty="0"/>
              <a:t>3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(e) </a:t>
            </a:r>
            <a:r>
              <a:rPr lang="en-US" dirty="0"/>
              <a:t>Zn + Cu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/>
              <a:t>Cu + Zn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(f) </a:t>
            </a:r>
            <a:r>
              <a:rPr lang="en-US" dirty="0"/>
              <a:t>Mg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 err="1" smtClean="0"/>
              <a:t>MgO</a:t>
            </a:r>
            <a:endParaRPr lang="en-US" dirty="0" smtClean="0"/>
          </a:p>
          <a:p>
            <a:r>
              <a:rPr lang="en-US" dirty="0" smtClean="0"/>
              <a:t>(g) </a:t>
            </a:r>
            <a:r>
              <a:rPr lang="en-US" dirty="0"/>
              <a:t>Ni</a:t>
            </a:r>
            <a:r>
              <a:rPr lang="en-US" baseline="30000" dirty="0"/>
              <a:t>2+</a:t>
            </a:r>
            <a:r>
              <a:rPr lang="en-US" dirty="0"/>
              <a:t> + OH</a:t>
            </a:r>
            <a:r>
              <a:rPr lang="en-US" baseline="30000" dirty="0"/>
              <a:t>–</a:t>
            </a:r>
            <a:r>
              <a:rPr lang="en-US" dirty="0"/>
              <a:t> </a:t>
            </a:r>
            <a:r>
              <a:rPr lang="en-US" dirty="0" smtClean="0"/>
              <a:t>→ Ni(OH)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(h) </a:t>
            </a:r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14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will cover two types of titrations in this course.</a:t>
            </a:r>
          </a:p>
          <a:p>
            <a:pPr lvl="1"/>
            <a:r>
              <a:rPr lang="en-US" dirty="0" smtClean="0"/>
              <a:t>Acid-Base</a:t>
            </a:r>
          </a:p>
          <a:p>
            <a:pPr lvl="1"/>
            <a:r>
              <a:rPr lang="en-US" dirty="0" err="1" smtClean="0"/>
              <a:t>Redox</a:t>
            </a:r>
            <a:endParaRPr lang="en-US" dirty="0" smtClean="0"/>
          </a:p>
          <a:p>
            <a:r>
              <a:rPr lang="en-US" dirty="0" smtClean="0"/>
              <a:t>In both cases the process is the same.  </a:t>
            </a:r>
            <a:endParaRPr lang="en-US" dirty="0"/>
          </a:p>
          <a:p>
            <a:r>
              <a:rPr lang="en-US" dirty="0" smtClean="0"/>
              <a:t>Take a solution of known concentration and add it to a known volume of a solution of unknown concentration.</a:t>
            </a:r>
          </a:p>
          <a:p>
            <a:r>
              <a:rPr lang="en-US" dirty="0" smtClean="0"/>
              <a:t>Wait for a color change to determine when the solution is neutralized.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Stoichiometry</a:t>
            </a:r>
            <a:r>
              <a:rPr lang="en-US" dirty="0" smtClean="0"/>
              <a:t> to figure out unknown concentration.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715000"/>
          </a:xfrm>
        </p:spPr>
        <p:txBody>
          <a:bodyPr/>
          <a:lstStyle/>
          <a:p>
            <a:r>
              <a:rPr lang="en-US" dirty="0" smtClean="0"/>
              <a:t>What was the concentration of 12.8mL of a Sulfuric acid solution if it was neutralized by 15.8mL of a 0.26M </a:t>
            </a:r>
            <a:r>
              <a:rPr lang="en-US" dirty="0" err="1" smtClean="0"/>
              <a:t>NaOH</a:t>
            </a:r>
            <a:r>
              <a:rPr lang="en-US" dirty="0" smtClean="0"/>
              <a:t> solution?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+ 2NaOH → 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15.8mL x </a:t>
            </a:r>
            <a:r>
              <a:rPr lang="en-US" u="sng" dirty="0" smtClean="0"/>
              <a:t>.26mmol </a:t>
            </a:r>
            <a:r>
              <a:rPr lang="en-US" u="sng" dirty="0" err="1" smtClean="0"/>
              <a:t>NaOH</a:t>
            </a:r>
            <a:r>
              <a:rPr lang="en-US" u="sng" dirty="0" smtClean="0"/>
              <a:t> </a:t>
            </a:r>
            <a:r>
              <a:rPr lang="en-US" dirty="0" smtClean="0"/>
              <a:t> x </a:t>
            </a:r>
            <a:r>
              <a:rPr lang="en-US" u="sng" dirty="0" smtClean="0"/>
              <a:t>1 </a:t>
            </a:r>
            <a:r>
              <a:rPr lang="en-US" u="sng" dirty="0" err="1" smtClean="0"/>
              <a:t>mmol</a:t>
            </a:r>
            <a:r>
              <a:rPr lang="en-US" u="sng" dirty="0" smtClean="0"/>
              <a:t> H</a:t>
            </a:r>
            <a:r>
              <a:rPr lang="en-US" u="sng" baseline="-25000" dirty="0" smtClean="0"/>
              <a:t>2</a:t>
            </a:r>
            <a:r>
              <a:rPr lang="en-US" u="sng" dirty="0" smtClean="0"/>
              <a:t>SO</a:t>
            </a:r>
            <a:r>
              <a:rPr lang="en-US" u="sng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 x    </a:t>
            </a:r>
            <a:r>
              <a:rPr lang="en-US" u="sng" dirty="0" smtClean="0"/>
              <a:t>1</a:t>
            </a:r>
          </a:p>
          <a:p>
            <a:pPr>
              <a:buNone/>
            </a:pPr>
            <a:r>
              <a:rPr lang="en-US" dirty="0" smtClean="0"/>
              <a:t>			    1mL </a:t>
            </a:r>
            <a:r>
              <a:rPr lang="en-US" dirty="0" err="1" smtClean="0"/>
              <a:t>NaOH</a:t>
            </a:r>
            <a:r>
              <a:rPr lang="en-US" dirty="0" smtClean="0"/>
              <a:t>	   2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  12.8mL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= 0.16M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800000"/>
                </a:solidFill>
              </a:rPr>
              <a:t>Memory Devices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lvl="1" algn="ctr"/>
            <a:r>
              <a:rPr lang="en-US" sz="4000" i="1" dirty="0" smtClean="0"/>
              <a:t>Oxidation or Reduction???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4000" dirty="0" smtClean="0">
                <a:solidFill>
                  <a:srgbClr val="800000"/>
                </a:solidFill>
              </a:rPr>
              <a:t>LEO the lion goes GER</a:t>
            </a:r>
          </a:p>
          <a:p>
            <a:pPr lvl="1"/>
            <a:r>
              <a:rPr lang="en-US" sz="4000" dirty="0" smtClean="0"/>
              <a:t>		Lose Electrons Oxidation</a:t>
            </a:r>
          </a:p>
          <a:p>
            <a:pPr lvl="1"/>
            <a:r>
              <a:rPr lang="en-US" sz="4000" dirty="0" smtClean="0"/>
              <a:t>		Gain  Electrons Reduction</a:t>
            </a:r>
            <a:endParaRPr lang="en-US" sz="3600" dirty="0" smtClean="0"/>
          </a:p>
          <a:p>
            <a:pPr lvl="1"/>
            <a:r>
              <a:rPr lang="en-US" sz="4000" dirty="0" smtClean="0">
                <a:solidFill>
                  <a:srgbClr val="800000"/>
                </a:solidFill>
              </a:rPr>
              <a:t>OIL RIG</a:t>
            </a:r>
          </a:p>
          <a:p>
            <a:pPr lvl="1"/>
            <a:r>
              <a:rPr lang="en-US" sz="4000" dirty="0" smtClean="0"/>
              <a:t>		Oxidation Is Loss</a:t>
            </a:r>
          </a:p>
          <a:p>
            <a:pPr lvl="1"/>
            <a:r>
              <a:rPr lang="en-US" sz="4000" dirty="0" smtClean="0"/>
              <a:t>		Reduction Is Gain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 err="1" smtClean="0"/>
              <a:t>Redox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 + HNO</a:t>
            </a:r>
            <a:r>
              <a:rPr lang="en-US" baseline="-25000" dirty="0" smtClean="0"/>
              <a:t>3</a:t>
            </a:r>
            <a:r>
              <a:rPr lang="en-US" dirty="0" smtClean="0"/>
              <a:t>  →   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  +  NO</a:t>
            </a:r>
          </a:p>
          <a:p>
            <a:r>
              <a:rPr lang="en-US" dirty="0" smtClean="0"/>
              <a:t>Step 1 - Write the </a:t>
            </a:r>
            <a:r>
              <a:rPr lang="en-US" dirty="0" smtClean="0">
                <a:solidFill>
                  <a:srgbClr val="800000"/>
                </a:solidFill>
              </a:rPr>
              <a:t>net ionic equation</a:t>
            </a:r>
            <a:r>
              <a:rPr lang="en-US" dirty="0" smtClean="0"/>
              <a:t> with the oxidation numbers.</a:t>
            </a:r>
          </a:p>
          <a:p>
            <a:r>
              <a:rPr lang="en-US" dirty="0" smtClean="0"/>
              <a:t>Step 2 - Break equation apart into </a:t>
            </a:r>
            <a:r>
              <a:rPr lang="en-US" dirty="0" smtClean="0">
                <a:solidFill>
                  <a:srgbClr val="800000"/>
                </a:solidFill>
              </a:rPr>
              <a:t>half-reactions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Step 3 - Change coefficients</a:t>
            </a:r>
            <a:r>
              <a:rPr lang="en-US" dirty="0" smtClean="0"/>
              <a:t> to balance elements </a:t>
            </a:r>
            <a:r>
              <a:rPr lang="en-US" i="1" dirty="0" smtClean="0">
                <a:solidFill>
                  <a:srgbClr val="FF0000"/>
                </a:solidFill>
              </a:rPr>
              <a:t>other than</a:t>
            </a:r>
            <a:r>
              <a:rPr lang="en-US" dirty="0" smtClean="0"/>
              <a:t> oxygen or hydrogen</a:t>
            </a:r>
          </a:p>
          <a:p>
            <a:r>
              <a:rPr lang="en-US" dirty="0" smtClean="0"/>
              <a:t>Step 4 - Balance oxygen by adding</a:t>
            </a:r>
            <a:r>
              <a:rPr lang="en-US" dirty="0" smtClean="0">
                <a:solidFill>
                  <a:srgbClr val="800000"/>
                </a:solidFill>
              </a:rPr>
              <a:t> H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r>
              <a:rPr lang="en-US" dirty="0" smtClean="0">
                <a:solidFill>
                  <a:srgbClr val="800000"/>
                </a:solidFill>
              </a:rPr>
              <a:t>O</a:t>
            </a:r>
          </a:p>
          <a:p>
            <a:r>
              <a:rPr lang="en-US" dirty="0" smtClean="0"/>
              <a:t>Step 5 - Balance hydrogen by adding </a:t>
            </a:r>
            <a:r>
              <a:rPr lang="en-US" dirty="0" smtClean="0">
                <a:solidFill>
                  <a:srgbClr val="800000"/>
                </a:solidFill>
              </a:rPr>
              <a:t>H</a:t>
            </a:r>
            <a:r>
              <a:rPr lang="en-US" baseline="30000" dirty="0" smtClean="0">
                <a:solidFill>
                  <a:srgbClr val="800000"/>
                </a:solidFill>
              </a:rPr>
              <a:t>+</a:t>
            </a:r>
          </a:p>
          <a:p>
            <a:r>
              <a:rPr lang="en-US" dirty="0" smtClean="0"/>
              <a:t>Step 6 – (only if in a basic solution) Add one OH</a:t>
            </a:r>
            <a:r>
              <a:rPr lang="en-US" baseline="30000" dirty="0" smtClean="0"/>
              <a:t>-</a:t>
            </a:r>
            <a:r>
              <a:rPr lang="en-US" dirty="0" smtClean="0"/>
              <a:t> to both sides of the equation for each H</a:t>
            </a:r>
            <a:r>
              <a:rPr lang="en-US" baseline="30000" dirty="0" smtClean="0"/>
              <a:t>+</a:t>
            </a:r>
            <a:r>
              <a:rPr lang="en-US" dirty="0" smtClean="0"/>
              <a:t>, then cancel waters out.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675</Words>
  <Application>Microsoft Office PowerPoint</Application>
  <PresentationFormat>On-screen Show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Reactions Follow-up</vt:lpstr>
      <vt:lpstr>Synthesis Reactions</vt:lpstr>
      <vt:lpstr>Decomposition    </vt:lpstr>
      <vt:lpstr>Write and balance net-ionic equations</vt:lpstr>
      <vt:lpstr>Answers</vt:lpstr>
      <vt:lpstr>Titrations</vt:lpstr>
      <vt:lpstr>Calculate</vt:lpstr>
      <vt:lpstr>Memory Devices</vt:lpstr>
      <vt:lpstr>Advanced Redox</vt:lpstr>
      <vt:lpstr>You try!</vt:lpstr>
      <vt:lpstr>One More</vt:lpstr>
      <vt:lpstr>What does all this do?</vt:lpstr>
      <vt:lpstr>Parts of the cell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Follow-up</dc:title>
  <dc:creator>Chris</dc:creator>
  <cp:lastModifiedBy>SASD User</cp:lastModifiedBy>
  <cp:revision>22</cp:revision>
  <dcterms:created xsi:type="dcterms:W3CDTF">2014-09-04T01:11:19Z</dcterms:created>
  <dcterms:modified xsi:type="dcterms:W3CDTF">2014-09-11T17:04:48Z</dcterms:modified>
</cp:coreProperties>
</file>