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79"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A80068-47C5-44AB-B01F-2C0E51E88757}" type="datetimeFigureOut">
              <a:rPr lang="en-US" smtClean="0"/>
              <a:pPr/>
              <a:t>4/29/2013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E449AD-6400-458B-8AA7-2DFF6D82722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A5079-2943-4640-92CA-999C99CBFD8A}" type="slidenum">
              <a:rPr lang="en-US"/>
              <a:pPr/>
              <a:t>8</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marL="228600" indent="-228600"/>
            <a:r>
              <a:rPr lang="en-US"/>
              <a:t>This slide shows the hair root of a cat.  The frayed end is characteristic of a cat root.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7683A-449E-4A47-823D-F961301CA3CB}" type="slidenum">
              <a:rPr lang="en-US"/>
              <a:pPr/>
              <a:t>17</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marL="228600" indent="-228600"/>
            <a:r>
              <a:rPr lang="en-US"/>
              <a:t>This hair has been dyed.  Notice the even color distribution cross section of the hair.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99EF87-574E-4CC1-BE44-4213C03F191F}" type="slidenum">
              <a:rPr lang="en-US"/>
              <a:pPr/>
              <a:t>18</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228600" indent="-228600"/>
            <a:r>
              <a:rPr lang="en-US"/>
              <a:t>The demarcation line is observable on the same hair between the dyed and undyed portions.  The length of the undyed segment can be used to determine how long ago the hair was dyed.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74344-E8FA-4061-81C8-E34C17D62691}" type="slidenum">
              <a:rPr lang="en-US"/>
              <a:pPr/>
              <a:t>19</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pPr marL="228600" indent="-228600"/>
            <a:r>
              <a:rPr lang="en-US"/>
              <a:t>Some hairs are not round, but kidney shaped in cross section.  The overlapping can be deduced from a longitudinal mount, as shown in this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54F85E-9BCE-4B63-861B-2B73D103E342}" type="slidenum">
              <a:rPr lang="en-US"/>
              <a:pPr/>
              <a:t>20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pPr marL="228600" indent="-228600"/>
            <a:r>
              <a:rPr lang="en-US"/>
              <a:t>External environment also can play a role in hair examinations.  This picture reveals the outline of a louse.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030BE-65A5-4848-8CCD-361D4A4E8CF3}" type="slidenum">
              <a:rPr lang="en-US"/>
              <a:pPr/>
              <a:t>21</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a:t>Spinous or petal-like scales are triangular in shape and protrude from the hair shaft. They are found at the proximal region of mink hairs and on the fur hairs of seals, cats, and some other animals. They are never found in human hairs. </a:t>
            </a:r>
            <a:r>
              <a:rPr lang="en-US">
                <a:hlinkClick r:id="" action="ppaction://noaction"/>
              </a:rPr>
              <a:t>Figure 6</a:t>
            </a:r>
            <a:r>
              <a:rPr lang="en-US"/>
              <a:t> is a diagram of spinous scales, and </a:t>
            </a:r>
            <a:r>
              <a:rPr lang="en-US">
                <a:hlinkClick r:id="" action="ppaction://noaction"/>
              </a:rPr>
              <a:t>Figure 7</a:t>
            </a:r>
            <a:r>
              <a:rPr lang="en-US"/>
              <a:t> is a photomicrograph of the proximal scale pattern in mink hairs.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8223CC-A284-4EE2-B431-3B4B59986A41}" type="slidenum">
              <a:rPr lang="en-US"/>
              <a:pPr/>
              <a:t>22</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t>The coronal, or crown-like scale pattern is found in hairs of very fine diameter and resemble a stack of paper cups. Coronal scales are commonly found in the hairs of small rodents and bats but rarely in human hairs. </a:t>
            </a:r>
            <a:r>
              <a:rPr lang="en-US">
                <a:hlinkClick r:id="" action="ppaction://noaction"/>
              </a:rPr>
              <a:t>Figure 4</a:t>
            </a:r>
            <a:r>
              <a:rPr lang="en-US"/>
              <a:t> is a diagram depicting a longitudinal view of coronal scales, and </a:t>
            </a:r>
            <a:r>
              <a:rPr lang="en-US">
                <a:hlinkClick r:id="" action="ppaction://noaction"/>
              </a:rPr>
              <a:t>Figure 5</a:t>
            </a:r>
            <a:r>
              <a:rPr lang="en-US"/>
              <a:t> is a photomicrograph of a free-tailed bat hair.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05B89-4A0B-4212-B181-31466EBFA37E}" type="slidenum">
              <a:rPr lang="en-US"/>
              <a:pPr/>
              <a:t>23</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The imbricate or flattened scales type consists of overlapping scales with narrow margins. They are commonly found in human hairs and many animal hairs. </a:t>
            </a:r>
            <a:r>
              <a:rPr lang="en-US">
                <a:hlinkClick r:id="" action="ppaction://noaction"/>
              </a:rPr>
              <a:t>Figure 8</a:t>
            </a:r>
            <a:r>
              <a:rPr lang="en-US"/>
              <a:t> is a diagram of imbricate scales, and </a:t>
            </a:r>
            <a:r>
              <a:rPr lang="en-US">
                <a:hlinkClick r:id="" action="ppaction://noaction"/>
              </a:rPr>
              <a:t>Figure 9</a:t>
            </a:r>
            <a:r>
              <a:rPr lang="en-US"/>
              <a:t> is a photomicrograph of the scale pattern in human hairs.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BD527-822B-4FB3-9FF7-D0B78262971F}" type="slidenum">
              <a:rPr lang="en-US"/>
              <a:pPr/>
              <a:t>9</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pPr marL="228600" indent="-228600"/>
            <a:r>
              <a:rPr lang="en-US"/>
              <a:t>The uniserial or ladder-like medulla in this slide is also that of a cat.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E04DC-A1F7-4424-BE9D-E1E058AC2AFB}" type="slidenum">
              <a:rPr lang="en-US"/>
              <a:pPr/>
              <a:t>10</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marL="228600" indent="-228600"/>
            <a:r>
              <a:rPr lang="en-US"/>
              <a:t>This multiserial medulla, composed of many ladders, is characteristic of hair from a rabbit.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DD9EE-981D-490C-9BD7-37FACB3CBE5E}" type="slidenum">
              <a:rPr lang="en-US"/>
              <a:pPr/>
              <a:t>11</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pPr marL="228600" indent="-228600"/>
            <a:r>
              <a:rPr lang="en-US"/>
              <a:t>The spinous scale pattern of seal hair is easily observable without preparing a scale cast.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B3EF0-BF31-4233-B2F9-3E6879171783}" type="slidenum">
              <a:rPr lang="en-US"/>
              <a:pPr/>
              <a:t>12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pPr marL="228600" indent="-228600"/>
            <a:r>
              <a:rPr lang="en-US"/>
              <a:t>The human scale pattern is not as easily observable without preparing a scale cast.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6E7A8-4819-49C5-959A-01F780FEF7C4}" type="slidenum">
              <a:rPr lang="en-US"/>
              <a:pPr/>
              <a:t>13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marL="228600" indent="-228600"/>
            <a:r>
              <a:rPr lang="en-US"/>
              <a:t>This club-shaped human root is characteristic of dead or dying root in telogenic stage.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F2B2F-15F7-4BFE-A729-3B559F77967D}" type="slidenum">
              <a:rPr lang="en-US"/>
              <a:pPr/>
              <a:t>14</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228600" indent="-228600"/>
            <a:r>
              <a:rPr lang="en-US"/>
              <a:t>A human hair that has been forcibly removed will have a root that looks like this.  Part of the follicle will be attached.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ED2413-1E6C-4361-9F9C-B222103391B0}" type="slidenum">
              <a:rPr lang="en-US"/>
              <a:pPr/>
              <a:t>15</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pPr marL="228600" indent="-228600"/>
            <a:r>
              <a:rPr lang="en-US"/>
              <a:t>A hair that has been freshly cut with a scissors will look like this.  Notice the ragged edge and sharp corners.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A3318-C6CE-45D7-8DF7-69709AAF78F8}" type="slidenum">
              <a:rPr lang="en-US"/>
              <a:pPr/>
              <a:t>16</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pPr marL="228600" indent="-228600"/>
            <a:r>
              <a:rPr lang="en-US"/>
              <a:t>A hair with rounded corners indicates that the hair has not been freshly cut.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0E4B2C-A130-4149-807F-9A2E65B7F303}"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1040921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E4B2C-A130-4149-807F-9A2E65B7F303}"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1670889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E4B2C-A130-4149-807F-9A2E65B7F303}"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193329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E4B2C-A130-4149-807F-9A2E65B7F303}"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333129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E4B2C-A130-4149-807F-9A2E65B7F303}"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109084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0E4B2C-A130-4149-807F-9A2E65B7F303}" type="datetimeFigureOut">
              <a:rPr lang="en-US" smtClean="0"/>
              <a:pPr/>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47355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0E4B2C-A130-4149-807F-9A2E65B7F303}" type="datetimeFigureOut">
              <a:rPr lang="en-US" smtClean="0"/>
              <a:pPr/>
              <a:t>4/29/2013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83984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0E4B2C-A130-4149-807F-9A2E65B7F303}" type="datetimeFigureOut">
              <a:rPr lang="en-US" smtClean="0"/>
              <a:pPr/>
              <a:t>4/29/2013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123886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E4B2C-A130-4149-807F-9A2E65B7F303}" type="datetimeFigureOut">
              <a:rPr lang="en-US" smtClean="0"/>
              <a:pPr/>
              <a:t>4/29/2013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260213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E4B2C-A130-4149-807F-9A2E65B7F303}" type="datetimeFigureOut">
              <a:rPr lang="en-US" smtClean="0"/>
              <a:pPr/>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808001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E4B2C-A130-4149-807F-9A2E65B7F303}" type="datetimeFigureOut">
              <a:rPr lang="en-US" smtClean="0"/>
              <a:pPr/>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130235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E4B2C-A130-4149-807F-9A2E65B7F303}" type="datetimeFigureOut">
              <a:rPr lang="en-US" smtClean="0"/>
              <a:pPr/>
              <a:t>4/29/2013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5896-E2D5-45B7-AB27-4FD949D139AC}" type="slidenum">
              <a:rPr lang="en-US" smtClean="0"/>
              <a:pPr/>
              <a:t>‹#›</a:t>
            </a:fld>
            <a:endParaRPr lang="en-US"/>
          </a:p>
        </p:txBody>
      </p:sp>
    </p:spTree>
    <p:extLst>
      <p:ext uri="{BB962C8B-B14F-4D97-AF65-F5344CB8AC3E}">
        <p14:creationId xmlns="" xmlns:p14="http://schemas.microsoft.com/office/powerpoint/2010/main" val="1196304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Hair Analysis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3801109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3"/>
          <p:cNvPicPr>
            <a:picLocks noChangeAspect="1" noChangeArrowheads="1"/>
          </p:cNvPicPr>
          <p:nvPr/>
        </p:nvPicPr>
        <p:blipFill>
          <a:blip r:embed="rId3" cstate="print"/>
          <a:srcRect/>
          <a:stretch>
            <a:fillRect/>
          </a:stretch>
        </p:blipFill>
        <p:spPr bwMode="auto">
          <a:xfrm>
            <a:off x="0" y="431800"/>
            <a:ext cx="9183688" cy="6121400"/>
          </a:xfrm>
          <a:prstGeom prst="rect">
            <a:avLst/>
          </a:prstGeom>
          <a:noFill/>
        </p:spPr>
      </p:pic>
      <p:sp>
        <p:nvSpPr>
          <p:cNvPr id="5122" name="Text Box 2"/>
          <p:cNvSpPr txBox="1">
            <a:spLocks noChangeArrowheads="1"/>
          </p:cNvSpPr>
          <p:nvPr/>
        </p:nvSpPr>
        <p:spPr bwMode="auto">
          <a:xfrm>
            <a:off x="8382000" y="6096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3</a:t>
            </a:r>
          </a:p>
        </p:txBody>
      </p:sp>
      <p:sp>
        <p:nvSpPr>
          <p:cNvPr id="4" name="TextBox 3"/>
          <p:cNvSpPr txBox="1"/>
          <p:nvPr/>
        </p:nvSpPr>
        <p:spPr>
          <a:xfrm>
            <a:off x="5715000" y="609600"/>
            <a:ext cx="2971800" cy="646331"/>
          </a:xfrm>
          <a:prstGeom prst="rect">
            <a:avLst/>
          </a:prstGeom>
          <a:noFill/>
        </p:spPr>
        <p:txBody>
          <a:bodyPr wrap="square" rtlCol="0">
            <a:spAutoFit/>
          </a:bodyPr>
          <a:lstStyle/>
          <a:p>
            <a:r>
              <a:rPr lang="en-US" dirty="0" err="1" smtClean="0"/>
              <a:t>Multiserial</a:t>
            </a:r>
            <a:r>
              <a:rPr lang="en-US" dirty="0" smtClean="0"/>
              <a:t> medulla from rabbit hair</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4"/>
          <p:cNvPicPr>
            <a:picLocks noChangeAspect="1" noChangeArrowheads="1"/>
          </p:cNvPicPr>
          <p:nvPr/>
        </p:nvPicPr>
        <p:blipFill>
          <a:blip r:embed="rId3" cstate="print"/>
          <a:srcRect/>
          <a:stretch>
            <a:fillRect/>
          </a:stretch>
        </p:blipFill>
        <p:spPr bwMode="auto">
          <a:xfrm>
            <a:off x="0" y="381000"/>
            <a:ext cx="9186863" cy="6124575"/>
          </a:xfrm>
          <a:prstGeom prst="rect">
            <a:avLst/>
          </a:prstGeom>
          <a:noFill/>
        </p:spPr>
      </p:pic>
      <p:sp>
        <p:nvSpPr>
          <p:cNvPr id="6146" name="Text Box 2"/>
          <p:cNvSpPr txBox="1">
            <a:spLocks noChangeArrowheads="1"/>
          </p:cNvSpPr>
          <p:nvPr/>
        </p:nvSpPr>
        <p:spPr bwMode="auto">
          <a:xfrm>
            <a:off x="8382000" y="5334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4</a:t>
            </a:r>
          </a:p>
        </p:txBody>
      </p:sp>
      <p:sp>
        <p:nvSpPr>
          <p:cNvPr id="4" name="TextBox 3"/>
          <p:cNvSpPr txBox="1"/>
          <p:nvPr/>
        </p:nvSpPr>
        <p:spPr>
          <a:xfrm>
            <a:off x="685800" y="685800"/>
            <a:ext cx="3886200" cy="369332"/>
          </a:xfrm>
          <a:prstGeom prst="rect">
            <a:avLst/>
          </a:prstGeom>
          <a:noFill/>
        </p:spPr>
        <p:txBody>
          <a:bodyPr wrap="square" rtlCol="0">
            <a:spAutoFit/>
          </a:bodyPr>
          <a:lstStyle/>
          <a:p>
            <a:r>
              <a:rPr lang="en-US" dirty="0" err="1" smtClean="0"/>
              <a:t>Spinous</a:t>
            </a:r>
            <a:r>
              <a:rPr lang="en-US" dirty="0" smtClean="0"/>
              <a:t> scale pattern of seal hair</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5"/>
          <p:cNvPicPr>
            <a:picLocks noChangeAspect="1" noChangeArrowheads="1"/>
          </p:cNvPicPr>
          <p:nvPr/>
        </p:nvPicPr>
        <p:blipFill>
          <a:blip r:embed="rId3" cstate="print"/>
          <a:srcRect/>
          <a:stretch>
            <a:fillRect/>
          </a:stretch>
        </p:blipFill>
        <p:spPr bwMode="auto">
          <a:xfrm>
            <a:off x="0" y="303213"/>
            <a:ext cx="9144000" cy="6094412"/>
          </a:xfrm>
          <a:prstGeom prst="rect">
            <a:avLst/>
          </a:prstGeom>
          <a:noFill/>
        </p:spPr>
      </p:pic>
      <p:sp>
        <p:nvSpPr>
          <p:cNvPr id="7170" name="Text Box 2"/>
          <p:cNvSpPr txBox="1">
            <a:spLocks noChangeArrowheads="1"/>
          </p:cNvSpPr>
          <p:nvPr/>
        </p:nvSpPr>
        <p:spPr bwMode="auto">
          <a:xfrm>
            <a:off x="8382000" y="3810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5</a:t>
            </a:r>
          </a:p>
        </p:txBody>
      </p:sp>
      <p:sp>
        <p:nvSpPr>
          <p:cNvPr id="4" name="TextBox 3"/>
          <p:cNvSpPr txBox="1"/>
          <p:nvPr/>
        </p:nvSpPr>
        <p:spPr>
          <a:xfrm>
            <a:off x="1371600" y="685800"/>
            <a:ext cx="5562600" cy="369332"/>
          </a:xfrm>
          <a:prstGeom prst="rect">
            <a:avLst/>
          </a:prstGeom>
          <a:noFill/>
        </p:spPr>
        <p:txBody>
          <a:bodyPr wrap="square" rtlCol="0">
            <a:spAutoFit/>
          </a:bodyPr>
          <a:lstStyle/>
          <a:p>
            <a:r>
              <a:rPr lang="en-US" dirty="0" smtClean="0">
                <a:solidFill>
                  <a:schemeClr val="bg1"/>
                </a:solidFill>
              </a:rPr>
              <a:t>Human hair.  Scale not easy to see without casting</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6"/>
          <p:cNvPicPr>
            <a:picLocks noChangeAspect="1" noChangeArrowheads="1"/>
          </p:cNvPicPr>
          <p:nvPr/>
        </p:nvPicPr>
        <p:blipFill>
          <a:blip r:embed="rId3" cstate="print"/>
          <a:srcRect/>
          <a:stretch>
            <a:fillRect/>
          </a:stretch>
        </p:blipFill>
        <p:spPr bwMode="auto">
          <a:xfrm>
            <a:off x="39688" y="609600"/>
            <a:ext cx="9104312" cy="6069013"/>
          </a:xfrm>
          <a:prstGeom prst="rect">
            <a:avLst/>
          </a:prstGeom>
          <a:noFill/>
        </p:spPr>
      </p:pic>
      <p:sp>
        <p:nvSpPr>
          <p:cNvPr id="8194" name="Text Box 2"/>
          <p:cNvSpPr txBox="1">
            <a:spLocks noChangeArrowheads="1"/>
          </p:cNvSpPr>
          <p:nvPr/>
        </p:nvSpPr>
        <p:spPr bwMode="auto">
          <a:xfrm>
            <a:off x="8382000" y="6858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6</a:t>
            </a:r>
          </a:p>
        </p:txBody>
      </p:sp>
      <p:sp>
        <p:nvSpPr>
          <p:cNvPr id="4" name="TextBox 3"/>
          <p:cNvSpPr txBox="1"/>
          <p:nvPr/>
        </p:nvSpPr>
        <p:spPr>
          <a:xfrm>
            <a:off x="4648200" y="1143000"/>
            <a:ext cx="3810000" cy="923330"/>
          </a:xfrm>
          <a:prstGeom prst="rect">
            <a:avLst/>
          </a:prstGeom>
          <a:noFill/>
        </p:spPr>
        <p:txBody>
          <a:bodyPr wrap="square" rtlCol="0">
            <a:spAutoFit/>
          </a:bodyPr>
          <a:lstStyle/>
          <a:p>
            <a:r>
              <a:rPr lang="en-US" dirty="0" smtClean="0"/>
              <a:t>Human root.  Club shaped root is characteristic of dead or dying root in </a:t>
            </a:r>
            <a:r>
              <a:rPr lang="en-US" dirty="0" err="1" smtClean="0"/>
              <a:t>telogenic</a:t>
            </a:r>
            <a:r>
              <a:rPr lang="en-US" dirty="0" smtClean="0"/>
              <a:t> stage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7"/>
          <p:cNvPicPr>
            <a:picLocks noChangeAspect="1" noChangeArrowheads="1"/>
          </p:cNvPicPr>
          <p:nvPr/>
        </p:nvPicPr>
        <p:blipFill>
          <a:blip r:embed="rId3" cstate="print"/>
          <a:srcRect/>
          <a:stretch>
            <a:fillRect/>
          </a:stretch>
        </p:blipFill>
        <p:spPr bwMode="auto">
          <a:xfrm>
            <a:off x="28575" y="533400"/>
            <a:ext cx="9144000" cy="6096000"/>
          </a:xfrm>
          <a:prstGeom prst="rect">
            <a:avLst/>
          </a:prstGeom>
          <a:noFill/>
        </p:spPr>
      </p:pic>
      <p:sp>
        <p:nvSpPr>
          <p:cNvPr id="9218" name="Text Box 2"/>
          <p:cNvSpPr txBox="1">
            <a:spLocks noChangeArrowheads="1"/>
          </p:cNvSpPr>
          <p:nvPr/>
        </p:nvSpPr>
        <p:spPr bwMode="auto">
          <a:xfrm>
            <a:off x="8382000" y="5334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7</a:t>
            </a:r>
          </a:p>
        </p:txBody>
      </p:sp>
      <p:sp>
        <p:nvSpPr>
          <p:cNvPr id="4" name="TextBox 3"/>
          <p:cNvSpPr txBox="1"/>
          <p:nvPr/>
        </p:nvSpPr>
        <p:spPr>
          <a:xfrm>
            <a:off x="4953000" y="2971800"/>
            <a:ext cx="3886200" cy="646331"/>
          </a:xfrm>
          <a:prstGeom prst="rect">
            <a:avLst/>
          </a:prstGeom>
          <a:noFill/>
        </p:spPr>
        <p:txBody>
          <a:bodyPr wrap="square" rtlCol="0">
            <a:spAutoFit/>
          </a:bodyPr>
          <a:lstStyle/>
          <a:p>
            <a:r>
              <a:rPr lang="en-US" dirty="0" smtClean="0"/>
              <a:t>Forcibly removed human hair.  Follicle is still attached</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8"/>
          <p:cNvPicPr>
            <a:picLocks noChangeAspect="1" noChangeArrowheads="1"/>
          </p:cNvPicPr>
          <p:nvPr/>
        </p:nvPicPr>
        <p:blipFill>
          <a:blip r:embed="rId3" cstate="print"/>
          <a:srcRect/>
          <a:stretch>
            <a:fillRect/>
          </a:stretch>
        </p:blipFill>
        <p:spPr bwMode="auto">
          <a:xfrm>
            <a:off x="28575" y="381000"/>
            <a:ext cx="9144000" cy="6096000"/>
          </a:xfrm>
          <a:prstGeom prst="rect">
            <a:avLst/>
          </a:prstGeom>
          <a:noFill/>
        </p:spPr>
      </p:pic>
      <p:sp>
        <p:nvSpPr>
          <p:cNvPr id="10242" name="Text Box 2"/>
          <p:cNvSpPr txBox="1">
            <a:spLocks noChangeArrowheads="1"/>
          </p:cNvSpPr>
          <p:nvPr/>
        </p:nvSpPr>
        <p:spPr bwMode="auto">
          <a:xfrm>
            <a:off x="8382000" y="3810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8</a:t>
            </a:r>
          </a:p>
        </p:txBody>
      </p:sp>
      <p:sp>
        <p:nvSpPr>
          <p:cNvPr id="4" name="TextBox 3"/>
          <p:cNvSpPr txBox="1"/>
          <p:nvPr/>
        </p:nvSpPr>
        <p:spPr>
          <a:xfrm>
            <a:off x="1143000" y="838200"/>
            <a:ext cx="3505200" cy="369332"/>
          </a:xfrm>
          <a:prstGeom prst="rect">
            <a:avLst/>
          </a:prstGeom>
          <a:noFill/>
        </p:spPr>
        <p:txBody>
          <a:bodyPr wrap="square" rtlCol="0">
            <a:spAutoFit/>
          </a:bodyPr>
          <a:lstStyle/>
          <a:p>
            <a:r>
              <a:rPr lang="en-US" dirty="0" smtClean="0"/>
              <a:t>Freshly cut human hair.</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9"/>
          <p:cNvPicPr>
            <a:picLocks noChangeAspect="1" noChangeArrowheads="1"/>
          </p:cNvPicPr>
          <p:nvPr/>
        </p:nvPicPr>
        <p:blipFill>
          <a:blip r:embed="rId3" cstate="print"/>
          <a:srcRect/>
          <a:stretch>
            <a:fillRect/>
          </a:stretch>
        </p:blipFill>
        <p:spPr bwMode="auto">
          <a:xfrm>
            <a:off x="4763" y="533400"/>
            <a:ext cx="9196387" cy="6130925"/>
          </a:xfrm>
          <a:prstGeom prst="rect">
            <a:avLst/>
          </a:prstGeom>
          <a:noFill/>
        </p:spPr>
      </p:pic>
      <p:sp>
        <p:nvSpPr>
          <p:cNvPr id="11266" name="Text Box 2"/>
          <p:cNvSpPr txBox="1">
            <a:spLocks noChangeArrowheads="1"/>
          </p:cNvSpPr>
          <p:nvPr/>
        </p:nvSpPr>
        <p:spPr bwMode="auto">
          <a:xfrm>
            <a:off x="8382000" y="5334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9</a:t>
            </a:r>
          </a:p>
        </p:txBody>
      </p:sp>
      <p:sp>
        <p:nvSpPr>
          <p:cNvPr id="4" name="TextBox 3"/>
          <p:cNvSpPr txBox="1"/>
          <p:nvPr/>
        </p:nvSpPr>
        <p:spPr>
          <a:xfrm>
            <a:off x="1676400" y="914400"/>
            <a:ext cx="3962400" cy="646331"/>
          </a:xfrm>
          <a:prstGeom prst="rect">
            <a:avLst/>
          </a:prstGeom>
          <a:noFill/>
        </p:spPr>
        <p:txBody>
          <a:bodyPr wrap="square" rtlCol="0">
            <a:spAutoFit/>
          </a:bodyPr>
          <a:lstStyle/>
          <a:p>
            <a:r>
              <a:rPr lang="en-US" dirty="0" smtClean="0"/>
              <a:t>Rounded edge means hair has not been freshly cut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10"/>
          <p:cNvPicPr>
            <a:picLocks noChangeAspect="1" noChangeArrowheads="1"/>
          </p:cNvPicPr>
          <p:nvPr/>
        </p:nvPicPr>
        <p:blipFill>
          <a:blip r:embed="rId3" cstate="print"/>
          <a:srcRect/>
          <a:stretch>
            <a:fillRect/>
          </a:stretch>
        </p:blipFill>
        <p:spPr bwMode="auto">
          <a:xfrm>
            <a:off x="0" y="381000"/>
            <a:ext cx="9144000" cy="6096000"/>
          </a:xfrm>
          <a:prstGeom prst="rect">
            <a:avLst/>
          </a:prstGeom>
          <a:noFill/>
        </p:spPr>
      </p:pic>
      <p:sp>
        <p:nvSpPr>
          <p:cNvPr id="12290" name="Text Box 2"/>
          <p:cNvSpPr txBox="1">
            <a:spLocks noChangeArrowheads="1"/>
          </p:cNvSpPr>
          <p:nvPr/>
        </p:nvSpPr>
        <p:spPr bwMode="auto">
          <a:xfrm>
            <a:off x="8077200" y="381000"/>
            <a:ext cx="10668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10</a:t>
            </a:r>
          </a:p>
        </p:txBody>
      </p:sp>
      <p:sp>
        <p:nvSpPr>
          <p:cNvPr id="4" name="TextBox 3"/>
          <p:cNvSpPr txBox="1"/>
          <p:nvPr/>
        </p:nvSpPr>
        <p:spPr>
          <a:xfrm>
            <a:off x="6019800" y="1828800"/>
            <a:ext cx="2743200" cy="923330"/>
          </a:xfrm>
          <a:prstGeom prst="rect">
            <a:avLst/>
          </a:prstGeom>
          <a:noFill/>
        </p:spPr>
        <p:txBody>
          <a:bodyPr wrap="square" rtlCol="0">
            <a:spAutoFit/>
          </a:bodyPr>
          <a:lstStyle/>
          <a:p>
            <a:r>
              <a:rPr lang="en-US" dirty="0" smtClean="0"/>
              <a:t>Dyed hair.  Can be obvious since the color is even across the whole hair.</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11"/>
          <p:cNvPicPr>
            <a:picLocks noChangeAspect="1" noChangeArrowheads="1"/>
          </p:cNvPicPr>
          <p:nvPr/>
        </p:nvPicPr>
        <p:blipFill>
          <a:blip r:embed="rId3" cstate="print"/>
          <a:srcRect/>
          <a:stretch>
            <a:fillRect/>
          </a:stretch>
        </p:blipFill>
        <p:spPr bwMode="auto">
          <a:xfrm>
            <a:off x="0" y="381000"/>
            <a:ext cx="9144000" cy="6096000"/>
          </a:xfrm>
          <a:prstGeom prst="rect">
            <a:avLst/>
          </a:prstGeom>
          <a:noFill/>
        </p:spPr>
      </p:pic>
      <p:sp>
        <p:nvSpPr>
          <p:cNvPr id="13314" name="Text Box 2"/>
          <p:cNvSpPr txBox="1">
            <a:spLocks noChangeArrowheads="1"/>
          </p:cNvSpPr>
          <p:nvPr/>
        </p:nvSpPr>
        <p:spPr bwMode="auto">
          <a:xfrm>
            <a:off x="8077200" y="457200"/>
            <a:ext cx="10668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11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12"/>
          <p:cNvPicPr>
            <a:picLocks noChangeAspect="1" noChangeArrowheads="1"/>
          </p:cNvPicPr>
          <p:nvPr/>
        </p:nvPicPr>
        <p:blipFill>
          <a:blip r:embed="rId3" cstate="print"/>
          <a:srcRect/>
          <a:stretch>
            <a:fillRect/>
          </a:stretch>
        </p:blipFill>
        <p:spPr bwMode="auto">
          <a:xfrm>
            <a:off x="-4763" y="346075"/>
            <a:ext cx="9196388" cy="6130925"/>
          </a:xfrm>
          <a:prstGeom prst="rect">
            <a:avLst/>
          </a:prstGeom>
          <a:noFill/>
        </p:spPr>
      </p:pic>
      <p:sp>
        <p:nvSpPr>
          <p:cNvPr id="14338" name="Text Box 2"/>
          <p:cNvSpPr txBox="1">
            <a:spLocks noChangeArrowheads="1"/>
          </p:cNvSpPr>
          <p:nvPr/>
        </p:nvSpPr>
        <p:spPr bwMode="auto">
          <a:xfrm>
            <a:off x="8077200" y="381000"/>
            <a:ext cx="10668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12</a:t>
            </a:r>
          </a:p>
        </p:txBody>
      </p:sp>
      <p:sp>
        <p:nvSpPr>
          <p:cNvPr id="4" name="TextBox 3"/>
          <p:cNvSpPr txBox="1"/>
          <p:nvPr/>
        </p:nvSpPr>
        <p:spPr>
          <a:xfrm>
            <a:off x="1219200" y="914400"/>
            <a:ext cx="4953000" cy="646331"/>
          </a:xfrm>
          <a:prstGeom prst="rect">
            <a:avLst/>
          </a:prstGeom>
          <a:noFill/>
        </p:spPr>
        <p:txBody>
          <a:bodyPr wrap="square" rtlCol="0">
            <a:spAutoFit/>
          </a:bodyPr>
          <a:lstStyle/>
          <a:p>
            <a:r>
              <a:rPr lang="en-US" dirty="0" smtClean="0"/>
              <a:t>Some hairs have different shapes, so they are mounted longitudinally.  This has a kidney shape.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Uses</a:t>
            </a:r>
            <a:endParaRPr lang="en-US" dirty="0"/>
          </a:p>
        </p:txBody>
      </p:sp>
      <p:sp>
        <p:nvSpPr>
          <p:cNvPr id="3" name="Content Placeholder 2"/>
          <p:cNvSpPr>
            <a:spLocks noGrp="1"/>
          </p:cNvSpPr>
          <p:nvPr>
            <p:ph idx="1"/>
          </p:nvPr>
        </p:nvSpPr>
        <p:spPr/>
        <p:txBody>
          <a:bodyPr/>
          <a:lstStyle/>
          <a:p>
            <a:r>
              <a:rPr lang="en-US" dirty="0" smtClean="0"/>
              <a:t>Most often in forensics, comparison tests are done to identify similarities with victims.</a:t>
            </a:r>
          </a:p>
          <a:p>
            <a:r>
              <a:rPr lang="en-US" dirty="0" smtClean="0"/>
              <a:t>Other possible uses for hair is to do toxicology analysis.</a:t>
            </a:r>
          </a:p>
          <a:p>
            <a:r>
              <a:rPr lang="en-US" dirty="0" smtClean="0"/>
              <a:t>Can find chemicals in hair that are not able to be found in blood and urine.</a:t>
            </a:r>
          </a:p>
          <a:p>
            <a:pPr lvl="1"/>
            <a:r>
              <a:rPr lang="en-US" dirty="0" smtClean="0"/>
              <a:t>Poisons, drugs, environmental exposures.</a:t>
            </a:r>
            <a:endParaRPr lang="en-US" dirty="0"/>
          </a:p>
        </p:txBody>
      </p:sp>
    </p:spTree>
    <p:extLst>
      <p:ext uri="{BB962C8B-B14F-4D97-AF65-F5344CB8AC3E}">
        <p14:creationId xmlns="" xmlns:p14="http://schemas.microsoft.com/office/powerpoint/2010/main" val="216636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13"/>
          <p:cNvPicPr>
            <a:picLocks noChangeAspect="1" noChangeArrowheads="1"/>
          </p:cNvPicPr>
          <p:nvPr/>
        </p:nvPicPr>
        <p:blipFill>
          <a:blip r:embed="rId3" cstate="print"/>
          <a:srcRect/>
          <a:stretch>
            <a:fillRect/>
          </a:stretch>
        </p:blipFill>
        <p:spPr bwMode="auto">
          <a:xfrm>
            <a:off x="33338" y="457200"/>
            <a:ext cx="9144000" cy="6096000"/>
          </a:xfrm>
          <a:prstGeom prst="rect">
            <a:avLst/>
          </a:prstGeom>
          <a:noFill/>
        </p:spPr>
      </p:pic>
      <p:sp>
        <p:nvSpPr>
          <p:cNvPr id="15362" name="Text Box 2"/>
          <p:cNvSpPr txBox="1">
            <a:spLocks noChangeArrowheads="1"/>
          </p:cNvSpPr>
          <p:nvPr/>
        </p:nvSpPr>
        <p:spPr bwMode="auto">
          <a:xfrm>
            <a:off x="8153400" y="609600"/>
            <a:ext cx="9906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13</a:t>
            </a:r>
          </a:p>
        </p:txBody>
      </p:sp>
      <p:sp>
        <p:nvSpPr>
          <p:cNvPr id="4" name="TextBox 3"/>
          <p:cNvSpPr txBox="1"/>
          <p:nvPr/>
        </p:nvSpPr>
        <p:spPr>
          <a:xfrm>
            <a:off x="304800" y="4267200"/>
            <a:ext cx="3581400" cy="369332"/>
          </a:xfrm>
          <a:prstGeom prst="rect">
            <a:avLst/>
          </a:prstGeom>
          <a:noFill/>
        </p:spPr>
        <p:txBody>
          <a:bodyPr wrap="square" rtlCol="0">
            <a:spAutoFit/>
          </a:bodyPr>
          <a:lstStyle/>
          <a:p>
            <a:r>
              <a:rPr lang="en-US" dirty="0" smtClean="0"/>
              <a:t>Lice on a hair.  </a:t>
            </a:r>
            <a:r>
              <a:rPr lang="en-US" dirty="0" err="1" smtClean="0"/>
              <a:t>Eewwww</a:t>
            </a:r>
            <a:r>
              <a:rPr lang="en-US" dirty="0" smtClean="0"/>
              <a: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8153400" y="609600"/>
            <a:ext cx="990600" cy="641350"/>
          </a:xfrm>
          <a:prstGeom prst="rect">
            <a:avLst/>
          </a:prstGeom>
          <a:noFill/>
          <a:ln w="9525">
            <a:noFill/>
            <a:miter lim="800000"/>
            <a:headEnd/>
            <a:tailEnd/>
          </a:ln>
          <a:effectLst/>
        </p:spPr>
        <p:txBody>
          <a:bodyPr>
            <a:spAutoFit/>
          </a:bodyPr>
          <a:lstStyle/>
          <a:p>
            <a:pPr algn="ctr">
              <a:spcBef>
                <a:spcPct val="50000"/>
              </a:spcBef>
            </a:pPr>
            <a:r>
              <a:rPr lang="en-US" sz="3600">
                <a:solidFill>
                  <a:schemeClr val="bg1"/>
                </a:solidFill>
                <a:latin typeface="Arial Black" pitchFamily="34" charset="0"/>
              </a:rPr>
              <a:t>14</a:t>
            </a:r>
          </a:p>
        </p:txBody>
      </p:sp>
      <p:pic>
        <p:nvPicPr>
          <p:cNvPr id="16389" name="Picture 5" descr="Figure 6 is a diagram of spinous scales."/>
          <p:cNvPicPr>
            <a:picLocks noChangeAspect="1" noChangeArrowheads="1"/>
          </p:cNvPicPr>
          <p:nvPr/>
        </p:nvPicPr>
        <p:blipFill>
          <a:blip r:embed="rId3" cstate="print"/>
          <a:srcRect/>
          <a:stretch>
            <a:fillRect/>
          </a:stretch>
        </p:blipFill>
        <p:spPr bwMode="auto">
          <a:xfrm>
            <a:off x="1981200" y="0"/>
            <a:ext cx="5110163" cy="3282950"/>
          </a:xfrm>
          <a:prstGeom prst="rect">
            <a:avLst/>
          </a:prstGeom>
          <a:noFill/>
        </p:spPr>
      </p:pic>
      <p:pic>
        <p:nvPicPr>
          <p:cNvPr id="16391" name="Picture 7" descr="Figure 7 is a photomicrograph of proximal scale pattern (mink)."/>
          <p:cNvPicPr>
            <a:picLocks noChangeAspect="1" noChangeArrowheads="1"/>
          </p:cNvPicPr>
          <p:nvPr/>
        </p:nvPicPr>
        <p:blipFill>
          <a:blip r:embed="rId4" cstate="print"/>
          <a:srcRect/>
          <a:stretch>
            <a:fillRect/>
          </a:stretch>
        </p:blipFill>
        <p:spPr bwMode="auto">
          <a:xfrm>
            <a:off x="1981200" y="3505200"/>
            <a:ext cx="5105400" cy="3330575"/>
          </a:xfrm>
          <a:prstGeom prst="rect">
            <a:avLst/>
          </a:prstGeom>
          <a:noFill/>
        </p:spPr>
      </p:pic>
      <p:sp>
        <p:nvSpPr>
          <p:cNvPr id="5" name="TextBox 4"/>
          <p:cNvSpPr txBox="1"/>
          <p:nvPr/>
        </p:nvSpPr>
        <p:spPr>
          <a:xfrm>
            <a:off x="228600" y="381000"/>
            <a:ext cx="2819400" cy="923330"/>
          </a:xfrm>
          <a:prstGeom prst="rect">
            <a:avLst/>
          </a:prstGeom>
          <a:noFill/>
        </p:spPr>
        <p:txBody>
          <a:bodyPr wrap="square" rtlCol="0">
            <a:spAutoFit/>
          </a:bodyPr>
          <a:lstStyle/>
          <a:p>
            <a:r>
              <a:rPr lang="en-US" dirty="0" err="1" smtClean="0"/>
              <a:t>Spinous</a:t>
            </a:r>
            <a:r>
              <a:rPr lang="en-US" dirty="0" smtClean="0"/>
              <a:t> or petal like scales found on mink, seals, and cats.  Never human.</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153400" y="609600"/>
            <a:ext cx="990600" cy="641350"/>
          </a:xfrm>
          <a:prstGeom prst="rect">
            <a:avLst/>
          </a:prstGeom>
          <a:noFill/>
          <a:ln w="9525">
            <a:noFill/>
            <a:miter lim="800000"/>
            <a:headEnd/>
            <a:tailEnd/>
          </a:ln>
          <a:effectLst/>
        </p:spPr>
        <p:txBody>
          <a:bodyPr>
            <a:spAutoFit/>
          </a:bodyPr>
          <a:lstStyle/>
          <a:p>
            <a:pPr algn="ctr">
              <a:spcBef>
                <a:spcPct val="50000"/>
              </a:spcBef>
            </a:pPr>
            <a:r>
              <a:rPr lang="en-US" sz="3600">
                <a:solidFill>
                  <a:schemeClr val="bg1"/>
                </a:solidFill>
                <a:latin typeface="Arial Black" pitchFamily="34" charset="0"/>
              </a:rPr>
              <a:t>15</a:t>
            </a:r>
          </a:p>
        </p:txBody>
      </p:sp>
      <p:pic>
        <p:nvPicPr>
          <p:cNvPr id="19464" name="Picture 8" descr="Figure 4 is a diagram of coronal scales."/>
          <p:cNvPicPr>
            <a:picLocks noChangeAspect="1" noChangeArrowheads="1"/>
          </p:cNvPicPr>
          <p:nvPr/>
        </p:nvPicPr>
        <p:blipFill>
          <a:blip r:embed="rId3" cstate="print"/>
          <a:srcRect/>
          <a:stretch>
            <a:fillRect/>
          </a:stretch>
        </p:blipFill>
        <p:spPr bwMode="auto">
          <a:xfrm>
            <a:off x="1676400" y="0"/>
            <a:ext cx="5410200" cy="3090863"/>
          </a:xfrm>
          <a:prstGeom prst="rect">
            <a:avLst/>
          </a:prstGeom>
          <a:noFill/>
        </p:spPr>
      </p:pic>
      <p:pic>
        <p:nvPicPr>
          <p:cNvPr id="19466" name="Picture 10" descr="Figure 5 is a photomicrograph of bat hair."/>
          <p:cNvPicPr>
            <a:picLocks noChangeAspect="1" noChangeArrowheads="1"/>
          </p:cNvPicPr>
          <p:nvPr/>
        </p:nvPicPr>
        <p:blipFill>
          <a:blip r:embed="rId4" cstate="print"/>
          <a:srcRect/>
          <a:stretch>
            <a:fillRect/>
          </a:stretch>
        </p:blipFill>
        <p:spPr bwMode="auto">
          <a:xfrm>
            <a:off x="1066800" y="3241675"/>
            <a:ext cx="6629400" cy="3616325"/>
          </a:xfrm>
          <a:prstGeom prst="rect">
            <a:avLst/>
          </a:prstGeom>
          <a:noFill/>
        </p:spPr>
      </p:pic>
      <p:sp>
        <p:nvSpPr>
          <p:cNvPr id="5" name="TextBox 4"/>
          <p:cNvSpPr txBox="1"/>
          <p:nvPr/>
        </p:nvSpPr>
        <p:spPr>
          <a:xfrm>
            <a:off x="7239000" y="914400"/>
            <a:ext cx="1676400" cy="2031325"/>
          </a:xfrm>
          <a:prstGeom prst="rect">
            <a:avLst/>
          </a:prstGeom>
          <a:noFill/>
        </p:spPr>
        <p:txBody>
          <a:bodyPr wrap="square" rtlCol="0">
            <a:spAutoFit/>
          </a:bodyPr>
          <a:lstStyle/>
          <a:p>
            <a:r>
              <a:rPr lang="en-US" dirty="0" err="1" smtClean="0"/>
              <a:t>Coronol</a:t>
            </a:r>
            <a:r>
              <a:rPr lang="en-US" dirty="0" smtClean="0"/>
              <a:t> or crown like patter are found on rodents and bats.  Rarely human.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8153400" y="609600"/>
            <a:ext cx="990600" cy="641350"/>
          </a:xfrm>
          <a:prstGeom prst="rect">
            <a:avLst/>
          </a:prstGeom>
          <a:noFill/>
          <a:ln w="9525">
            <a:noFill/>
            <a:miter lim="800000"/>
            <a:headEnd/>
            <a:tailEnd/>
          </a:ln>
          <a:effectLst/>
        </p:spPr>
        <p:txBody>
          <a:bodyPr>
            <a:spAutoFit/>
          </a:bodyPr>
          <a:lstStyle/>
          <a:p>
            <a:pPr algn="ctr">
              <a:spcBef>
                <a:spcPct val="50000"/>
              </a:spcBef>
            </a:pPr>
            <a:r>
              <a:rPr lang="en-US" sz="3600">
                <a:solidFill>
                  <a:schemeClr val="bg1"/>
                </a:solidFill>
                <a:latin typeface="Arial Black" pitchFamily="34" charset="0"/>
              </a:rPr>
              <a:t>16</a:t>
            </a:r>
          </a:p>
        </p:txBody>
      </p:sp>
      <p:pic>
        <p:nvPicPr>
          <p:cNvPr id="21514" name="Picture 10" descr="fig08"/>
          <p:cNvPicPr>
            <a:picLocks noChangeAspect="1" noChangeArrowheads="1"/>
          </p:cNvPicPr>
          <p:nvPr/>
        </p:nvPicPr>
        <p:blipFill>
          <a:blip r:embed="rId3" cstate="print"/>
          <a:srcRect/>
          <a:stretch>
            <a:fillRect/>
          </a:stretch>
        </p:blipFill>
        <p:spPr bwMode="auto">
          <a:xfrm>
            <a:off x="838200" y="0"/>
            <a:ext cx="6934200" cy="2733675"/>
          </a:xfrm>
          <a:prstGeom prst="rect">
            <a:avLst/>
          </a:prstGeom>
          <a:noFill/>
        </p:spPr>
      </p:pic>
      <p:pic>
        <p:nvPicPr>
          <p:cNvPr id="21515" name="Picture 11" descr="fig09"/>
          <p:cNvPicPr>
            <a:picLocks noChangeAspect="1" noChangeArrowheads="1"/>
          </p:cNvPicPr>
          <p:nvPr/>
        </p:nvPicPr>
        <p:blipFill>
          <a:blip r:embed="rId4" cstate="print"/>
          <a:srcRect/>
          <a:stretch>
            <a:fillRect/>
          </a:stretch>
        </p:blipFill>
        <p:spPr bwMode="auto">
          <a:xfrm>
            <a:off x="3581400" y="2674937"/>
            <a:ext cx="5334000" cy="4183063"/>
          </a:xfrm>
          <a:prstGeom prst="rect">
            <a:avLst/>
          </a:prstGeom>
          <a:noFill/>
        </p:spPr>
      </p:pic>
      <p:sp>
        <p:nvSpPr>
          <p:cNvPr id="5" name="TextBox 4"/>
          <p:cNvSpPr txBox="1"/>
          <p:nvPr/>
        </p:nvSpPr>
        <p:spPr>
          <a:xfrm>
            <a:off x="228600" y="3124200"/>
            <a:ext cx="2743200" cy="923330"/>
          </a:xfrm>
          <a:prstGeom prst="rect">
            <a:avLst/>
          </a:prstGeom>
          <a:noFill/>
        </p:spPr>
        <p:txBody>
          <a:bodyPr wrap="square" rtlCol="0">
            <a:spAutoFit/>
          </a:bodyPr>
          <a:lstStyle/>
          <a:p>
            <a:r>
              <a:rPr lang="en-US" dirty="0" smtClean="0"/>
              <a:t>Imbricate or flattened scales common to human hairs.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figure6"/>
          <p:cNvPicPr>
            <a:picLocks noChangeAspect="1" noChangeArrowheads="1"/>
          </p:cNvPicPr>
          <p:nvPr/>
        </p:nvPicPr>
        <p:blipFill>
          <a:blip r:embed="rId2" cstate="print"/>
          <a:srcRect/>
          <a:stretch>
            <a:fillRect/>
          </a:stretch>
        </p:blipFill>
        <p:spPr bwMode="auto">
          <a:xfrm>
            <a:off x="0" y="0"/>
            <a:ext cx="4191000" cy="3352800"/>
          </a:xfrm>
          <a:prstGeom prst="rect">
            <a:avLst/>
          </a:prstGeom>
          <a:noFill/>
        </p:spPr>
      </p:pic>
      <p:pic>
        <p:nvPicPr>
          <p:cNvPr id="23560" name="Picture 8" descr="figure9"/>
          <p:cNvPicPr>
            <a:picLocks noChangeAspect="1" noChangeArrowheads="1"/>
          </p:cNvPicPr>
          <p:nvPr/>
        </p:nvPicPr>
        <p:blipFill>
          <a:blip r:embed="rId3" cstate="print"/>
          <a:srcRect/>
          <a:stretch>
            <a:fillRect/>
          </a:stretch>
        </p:blipFill>
        <p:spPr bwMode="auto">
          <a:xfrm>
            <a:off x="4343400" y="3140075"/>
            <a:ext cx="4648200" cy="3717925"/>
          </a:xfrm>
          <a:prstGeom prst="rect">
            <a:avLst/>
          </a:prstGeom>
          <a:noFill/>
        </p:spPr>
      </p:pic>
      <p:sp>
        <p:nvSpPr>
          <p:cNvPr id="23561" name="Text Box 9"/>
          <p:cNvSpPr txBox="1">
            <a:spLocks noChangeArrowheads="1"/>
          </p:cNvSpPr>
          <p:nvPr/>
        </p:nvSpPr>
        <p:spPr bwMode="auto">
          <a:xfrm>
            <a:off x="7848600" y="457200"/>
            <a:ext cx="990600" cy="641350"/>
          </a:xfrm>
          <a:prstGeom prst="rect">
            <a:avLst/>
          </a:prstGeom>
          <a:noFill/>
          <a:ln w="9525">
            <a:noFill/>
            <a:miter lim="800000"/>
            <a:headEnd/>
            <a:tailEnd/>
          </a:ln>
          <a:effectLst/>
        </p:spPr>
        <p:txBody>
          <a:bodyPr>
            <a:spAutoFit/>
          </a:bodyPr>
          <a:lstStyle/>
          <a:p>
            <a:pPr algn="ctr">
              <a:spcBef>
                <a:spcPct val="50000"/>
              </a:spcBef>
            </a:pPr>
            <a:r>
              <a:rPr lang="en-US" sz="3600">
                <a:solidFill>
                  <a:schemeClr val="bg1"/>
                </a:solidFill>
                <a:latin typeface="Arial Black" pitchFamily="34" charset="0"/>
              </a:rPr>
              <a:t>17</a:t>
            </a:r>
          </a:p>
        </p:txBody>
      </p:sp>
      <p:sp>
        <p:nvSpPr>
          <p:cNvPr id="23562" name="Rectangle 10"/>
          <p:cNvSpPr>
            <a:spLocks noChangeArrowheads="1"/>
          </p:cNvSpPr>
          <p:nvPr/>
        </p:nvSpPr>
        <p:spPr bwMode="auto">
          <a:xfrm>
            <a:off x="381000" y="4876800"/>
            <a:ext cx="3524250" cy="366713"/>
          </a:xfrm>
          <a:prstGeom prst="rect">
            <a:avLst/>
          </a:prstGeom>
          <a:noFill/>
          <a:ln w="9525">
            <a:noFill/>
            <a:miter lim="800000"/>
            <a:headEnd/>
            <a:tailEnd/>
          </a:ln>
          <a:effectLst/>
        </p:spPr>
        <p:txBody>
          <a:bodyPr wrap="none" anchor="ctr">
            <a:spAutoFit/>
          </a:bodyPr>
          <a:lstStyle/>
          <a:p>
            <a:r>
              <a:rPr lang="en-US" b="1">
                <a:solidFill>
                  <a:schemeClr val="bg1"/>
                </a:solidFill>
              </a:rPr>
              <a:t>Orangutan </a:t>
            </a:r>
            <a:r>
              <a:rPr lang="en-US" b="1" i="1">
                <a:solidFill>
                  <a:schemeClr val="bg1"/>
                </a:solidFill>
              </a:rPr>
              <a:t>(Pongo pygmaeus)</a:t>
            </a:r>
            <a:r>
              <a:rPr lang="en-US">
                <a:solidFill>
                  <a:schemeClr val="bg1"/>
                </a:solidFill>
              </a:rPr>
              <a:t> </a:t>
            </a:r>
          </a:p>
        </p:txBody>
      </p:sp>
      <p:sp>
        <p:nvSpPr>
          <p:cNvPr id="6" name="TextBox 5"/>
          <p:cNvSpPr txBox="1"/>
          <p:nvPr/>
        </p:nvSpPr>
        <p:spPr>
          <a:xfrm>
            <a:off x="5181600" y="762000"/>
            <a:ext cx="3124200" cy="369332"/>
          </a:xfrm>
          <a:prstGeom prst="rect">
            <a:avLst/>
          </a:prstGeom>
          <a:noFill/>
        </p:spPr>
        <p:txBody>
          <a:bodyPr wrap="square" rtlCol="0">
            <a:spAutoFit/>
          </a:bodyPr>
          <a:lstStyle/>
          <a:p>
            <a:r>
              <a:rPr lang="en-US" dirty="0" smtClean="0"/>
              <a:t>Similar to human</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the Hair</a:t>
            </a:r>
            <a:endParaRPr lang="en-US" dirty="0"/>
          </a:p>
        </p:txBody>
      </p:sp>
      <p:sp>
        <p:nvSpPr>
          <p:cNvPr id="3" name="Content Placeholder 2"/>
          <p:cNvSpPr>
            <a:spLocks noGrp="1"/>
          </p:cNvSpPr>
          <p:nvPr>
            <p:ph idx="1"/>
          </p:nvPr>
        </p:nvSpPr>
        <p:spPr>
          <a:xfrm>
            <a:off x="152400" y="1066800"/>
            <a:ext cx="8763000" cy="5638800"/>
          </a:xfrm>
        </p:spPr>
        <p:txBody>
          <a:bodyPr/>
          <a:lstStyle/>
          <a:p>
            <a:r>
              <a:rPr lang="en-US" dirty="0" smtClean="0"/>
              <a:t>Part of the hair below the skin is called the follicle.</a:t>
            </a:r>
          </a:p>
          <a:p>
            <a:r>
              <a:rPr lang="en-US" dirty="0" smtClean="0"/>
              <a:t>When that part is removed from the body it is called the bulb.</a:t>
            </a:r>
          </a:p>
          <a:p>
            <a:r>
              <a:rPr lang="en-US" dirty="0" smtClean="0"/>
              <a:t>The shaft is the part that extends out from the skin.</a:t>
            </a:r>
          </a:p>
          <a:p>
            <a:r>
              <a:rPr lang="en-US" dirty="0" smtClean="0"/>
              <a:t>Contains 3 parts.</a:t>
            </a:r>
          </a:p>
          <a:p>
            <a:pPr lvl="1"/>
            <a:r>
              <a:rPr lang="en-US" dirty="0" smtClean="0"/>
              <a:t>The medulla – innermost unstructured region</a:t>
            </a:r>
          </a:p>
          <a:p>
            <a:pPr lvl="1"/>
            <a:r>
              <a:rPr lang="en-US" dirty="0" smtClean="0"/>
              <a:t>The cortex – structural support of the hair and color</a:t>
            </a:r>
          </a:p>
          <a:p>
            <a:pPr lvl="1"/>
            <a:r>
              <a:rPr lang="en-US" dirty="0" smtClean="0"/>
              <a:t>The cuticle – outside layer</a:t>
            </a:r>
          </a:p>
          <a:p>
            <a:endParaRPr lang="en-US" dirty="0"/>
          </a:p>
        </p:txBody>
      </p:sp>
    </p:spTree>
    <p:extLst>
      <p:ext uri="{BB962C8B-B14F-4D97-AF65-F5344CB8AC3E}">
        <p14:creationId xmlns="" xmlns:p14="http://schemas.microsoft.com/office/powerpoint/2010/main" val="21830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4)">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4)">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4)">
                                      <p:cBhvr>
                                        <p:cTn id="22" dur="500"/>
                                        <p:tgtEl>
                                          <p:spTgt spid="3">
                                            <p:txEl>
                                              <p:pRg st="3" end="3"/>
                                            </p:txEl>
                                          </p:spTgt>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heel(4)">
                                      <p:cBhvr>
                                        <p:cTn id="25" dur="500"/>
                                        <p:tgtEl>
                                          <p:spTgt spid="3">
                                            <p:txEl>
                                              <p:pRg st="4" end="4"/>
                                            </p:txEl>
                                          </p:spTgt>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heel(4)">
                                      <p:cBhvr>
                                        <p:cTn id="28" dur="500"/>
                                        <p:tgtEl>
                                          <p:spTgt spid="3">
                                            <p:txEl>
                                              <p:pRg st="5" end="5"/>
                                            </p:txEl>
                                          </p:spTgt>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heel(4)">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Hair</a:t>
            </a:r>
            <a:endParaRPr lang="en-US" dirty="0"/>
          </a:p>
        </p:txBody>
      </p:sp>
      <p:sp>
        <p:nvSpPr>
          <p:cNvPr id="3" name="Content Placeholder 2"/>
          <p:cNvSpPr>
            <a:spLocks noGrp="1"/>
          </p:cNvSpPr>
          <p:nvPr>
            <p:ph idx="1"/>
          </p:nvPr>
        </p:nvSpPr>
        <p:spPr/>
        <p:txBody>
          <a:bodyPr/>
          <a:lstStyle/>
          <a:p>
            <a:r>
              <a:rPr lang="en-US" dirty="0" err="1" smtClean="0"/>
              <a:t>Vellus</a:t>
            </a:r>
            <a:r>
              <a:rPr lang="en-US" dirty="0" smtClean="0"/>
              <a:t> – type of hair that is all over the body and is light and unnoticeable.</a:t>
            </a:r>
          </a:p>
          <a:p>
            <a:r>
              <a:rPr lang="en-US" dirty="0" smtClean="0"/>
              <a:t>Terminal – head hair  </a:t>
            </a:r>
            <a:endParaRPr lang="en-US" dirty="0"/>
          </a:p>
          <a:p>
            <a:r>
              <a:rPr lang="en-US" dirty="0" smtClean="0"/>
              <a:t>Androgenic terminal – hair that develops on other parts of the body during puberty.</a:t>
            </a:r>
          </a:p>
          <a:p>
            <a:r>
              <a:rPr lang="en-US" dirty="0" smtClean="0"/>
              <a:t>Balding is terminal hair turning to </a:t>
            </a:r>
            <a:r>
              <a:rPr lang="en-US" dirty="0" err="1" smtClean="0"/>
              <a:t>vellus</a:t>
            </a:r>
            <a:r>
              <a:rPr lang="en-US" dirty="0" smtClean="0"/>
              <a:t>.</a:t>
            </a:r>
          </a:p>
          <a:p>
            <a:pPr marL="0" indent="0">
              <a:buNone/>
            </a:pPr>
            <a:endParaRPr lang="en-US" dirty="0" smtClean="0"/>
          </a:p>
        </p:txBody>
      </p:sp>
    </p:spTree>
    <p:extLst>
      <p:ext uri="{BB962C8B-B14F-4D97-AF65-F5344CB8AC3E}">
        <p14:creationId xmlns="" xmlns:p14="http://schemas.microsoft.com/office/powerpoint/2010/main" val="11694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 growth</a:t>
            </a:r>
            <a:endParaRPr lang="en-US" dirty="0"/>
          </a:p>
        </p:txBody>
      </p:sp>
      <p:sp>
        <p:nvSpPr>
          <p:cNvPr id="3" name="Content Placeholder 2"/>
          <p:cNvSpPr>
            <a:spLocks noGrp="1"/>
          </p:cNvSpPr>
          <p:nvPr>
            <p:ph idx="1"/>
          </p:nvPr>
        </p:nvSpPr>
        <p:spPr>
          <a:xfrm>
            <a:off x="152400" y="1066800"/>
            <a:ext cx="8763000" cy="5562600"/>
          </a:xfrm>
        </p:spPr>
        <p:txBody>
          <a:bodyPr>
            <a:normAutofit/>
          </a:bodyPr>
          <a:lstStyle/>
          <a:p>
            <a:r>
              <a:rPr lang="en-US" dirty="0" smtClean="0"/>
              <a:t>There are 3 steps to the hair growth cycle.</a:t>
            </a:r>
          </a:p>
          <a:p>
            <a:pPr lvl="1"/>
            <a:r>
              <a:rPr lang="en-US" dirty="0" err="1" smtClean="0"/>
              <a:t>Anagen</a:t>
            </a:r>
            <a:r>
              <a:rPr lang="en-US" dirty="0" smtClean="0"/>
              <a:t> –growth phase – lasts up to 8 years – 85% of hair on the head is in this stage.</a:t>
            </a:r>
          </a:p>
          <a:p>
            <a:pPr lvl="1"/>
            <a:r>
              <a:rPr lang="en-US" dirty="0" err="1" smtClean="0"/>
              <a:t>Catagen</a:t>
            </a:r>
            <a:r>
              <a:rPr lang="en-US" dirty="0" smtClean="0"/>
              <a:t> – transition – lasts 2 weeks – </a:t>
            </a:r>
            <a:r>
              <a:rPr lang="en-US" dirty="0" smtClean="0"/>
              <a:t>follicle </a:t>
            </a:r>
            <a:r>
              <a:rPr lang="en-US" dirty="0" smtClean="0"/>
              <a:t>detaches from shaft and pushes up.</a:t>
            </a:r>
          </a:p>
          <a:p>
            <a:pPr lvl="1"/>
            <a:r>
              <a:rPr lang="en-US" dirty="0" err="1" smtClean="0"/>
              <a:t>Telegen</a:t>
            </a:r>
            <a:r>
              <a:rPr lang="en-US" dirty="0" smtClean="0"/>
              <a:t> – resting phase – lasts 1-4 months.  No change.  15% of hair on head in this phase.</a:t>
            </a:r>
          </a:p>
          <a:p>
            <a:r>
              <a:rPr lang="en-US" dirty="0" smtClean="0"/>
              <a:t>When the cycle restarts in the </a:t>
            </a:r>
            <a:r>
              <a:rPr lang="en-US" dirty="0" err="1" smtClean="0"/>
              <a:t>anagen</a:t>
            </a:r>
            <a:r>
              <a:rPr lang="en-US" dirty="0" smtClean="0"/>
              <a:t> phase, the old shaft is pushed out and causes normal shedding.</a:t>
            </a:r>
          </a:p>
          <a:p>
            <a:pPr lvl="1"/>
            <a:endParaRPr lang="en-US" dirty="0"/>
          </a:p>
        </p:txBody>
      </p:sp>
    </p:spTree>
    <p:extLst>
      <p:ext uri="{BB962C8B-B14F-4D97-AF65-F5344CB8AC3E}">
        <p14:creationId xmlns="" xmlns:p14="http://schemas.microsoft.com/office/powerpoint/2010/main" val="46938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plus(in)">
                                      <p:cBhvr>
                                        <p:cTn id="7" dur="500"/>
                                        <p:tgtEl>
                                          <p:spTgt spid="3">
                                            <p:txEl>
                                              <p:pRg st="0" end="0"/>
                                            </p:txEl>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plus(in)">
                                      <p:cBhvr>
                                        <p:cTn id="10" dur="500"/>
                                        <p:tgtEl>
                                          <p:spTgt spid="3">
                                            <p:txEl>
                                              <p:pRg st="1" end="1"/>
                                            </p:txEl>
                                          </p:spTgt>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plus(in)">
                                      <p:cBhvr>
                                        <p:cTn id="13" dur="500"/>
                                        <p:tgtEl>
                                          <p:spTgt spid="3">
                                            <p:txEl>
                                              <p:pRg st="2" end="2"/>
                                            </p:txEl>
                                          </p:spTgt>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plus(i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plus(in)">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Hair color</a:t>
            </a:r>
            <a:endParaRPr lang="en-US" dirty="0"/>
          </a:p>
        </p:txBody>
      </p:sp>
      <p:sp>
        <p:nvSpPr>
          <p:cNvPr id="3" name="Content Placeholder 2"/>
          <p:cNvSpPr>
            <a:spLocks noGrp="1"/>
          </p:cNvSpPr>
          <p:nvPr>
            <p:ph idx="1"/>
          </p:nvPr>
        </p:nvSpPr>
        <p:spPr>
          <a:xfrm>
            <a:off x="152400" y="762000"/>
            <a:ext cx="8839200" cy="5943600"/>
          </a:xfrm>
        </p:spPr>
        <p:txBody>
          <a:bodyPr>
            <a:normAutofit fontScale="92500"/>
          </a:bodyPr>
          <a:lstStyle/>
          <a:p>
            <a:r>
              <a:rPr lang="en-US" dirty="0" smtClean="0"/>
              <a:t>Color is created by two pigments, both </a:t>
            </a:r>
            <a:r>
              <a:rPr lang="en-US" dirty="0" smtClean="0"/>
              <a:t>are types </a:t>
            </a:r>
            <a:r>
              <a:rPr lang="en-US" dirty="0" smtClean="0"/>
              <a:t>of melanin.</a:t>
            </a:r>
          </a:p>
          <a:p>
            <a:r>
              <a:rPr lang="en-US" dirty="0" smtClean="0"/>
              <a:t>Most common is </a:t>
            </a:r>
            <a:r>
              <a:rPr lang="en-US" dirty="0" err="1" smtClean="0"/>
              <a:t>eumelanin</a:t>
            </a:r>
            <a:r>
              <a:rPr lang="en-US" dirty="0" smtClean="0"/>
              <a:t> which can be brown or black.</a:t>
            </a:r>
          </a:p>
          <a:p>
            <a:pPr lvl="1"/>
            <a:r>
              <a:rPr lang="en-US" dirty="0" smtClean="0"/>
              <a:t>Lots of brown </a:t>
            </a:r>
            <a:r>
              <a:rPr lang="en-US" dirty="0" err="1" smtClean="0"/>
              <a:t>eumelanin</a:t>
            </a:r>
            <a:r>
              <a:rPr lang="en-US" dirty="0" smtClean="0"/>
              <a:t> will be brown hair, a little brown is blond hair.</a:t>
            </a:r>
          </a:p>
          <a:p>
            <a:pPr lvl="1"/>
            <a:r>
              <a:rPr lang="en-US" dirty="0" smtClean="0"/>
              <a:t>Lots of black melanin is black hair, a low amount will be gray hair.</a:t>
            </a:r>
          </a:p>
          <a:p>
            <a:r>
              <a:rPr lang="en-US" dirty="0" smtClean="0"/>
              <a:t>Other type is </a:t>
            </a:r>
            <a:r>
              <a:rPr lang="en-US" dirty="0" err="1" smtClean="0"/>
              <a:t>pheomelanin</a:t>
            </a:r>
            <a:r>
              <a:rPr lang="en-US" dirty="0" smtClean="0"/>
              <a:t> which results in red hair.</a:t>
            </a:r>
          </a:p>
          <a:p>
            <a:r>
              <a:rPr lang="en-US" dirty="0" smtClean="0"/>
              <a:t>White or gray hair is a lack of melanin.</a:t>
            </a:r>
          </a:p>
          <a:p>
            <a:r>
              <a:rPr lang="en-US" dirty="0" smtClean="0"/>
              <a:t>Hair follicles can have more than one type, and a person can have a mix.</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checkerboard(across)">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air_Examination_4bc9c3c20575c.jpg"/>
          <p:cNvPicPr>
            <a:picLocks noGrp="1" noChangeAspect="1"/>
          </p:cNvPicPr>
          <p:nvPr>
            <p:ph idx="1"/>
          </p:nvPr>
        </p:nvPicPr>
        <p:blipFill>
          <a:blip r:embed="rId2" cstate="print"/>
          <a:srcRect t="14062" b="11719"/>
          <a:stretch>
            <a:fillRect/>
          </a:stretch>
        </p:blipFill>
        <p:spPr>
          <a:xfrm>
            <a:off x="1905000" y="140950"/>
            <a:ext cx="5867400" cy="654226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53" name="Text Box 5"/>
          <p:cNvSpPr txBox="1">
            <a:spLocks noChangeArrowheads="1"/>
          </p:cNvSpPr>
          <p:nvPr/>
        </p:nvSpPr>
        <p:spPr bwMode="auto">
          <a:xfrm>
            <a:off x="8382000" y="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1</a:t>
            </a:r>
          </a:p>
        </p:txBody>
      </p:sp>
      <p:sp>
        <p:nvSpPr>
          <p:cNvPr id="4" name="TextBox 3"/>
          <p:cNvSpPr txBox="1"/>
          <p:nvPr/>
        </p:nvSpPr>
        <p:spPr>
          <a:xfrm>
            <a:off x="2590800" y="685800"/>
            <a:ext cx="5105400" cy="369332"/>
          </a:xfrm>
          <a:prstGeom prst="rect">
            <a:avLst/>
          </a:prstGeom>
          <a:noFill/>
        </p:spPr>
        <p:txBody>
          <a:bodyPr wrap="square" rtlCol="0">
            <a:spAutoFit/>
          </a:bodyPr>
          <a:lstStyle/>
          <a:p>
            <a:r>
              <a:rPr lang="en-US" dirty="0" smtClean="0"/>
              <a:t>Hair root from a cat.  Usually frayed</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2"/>
          <p:cNvPicPr>
            <a:picLocks noChangeAspect="1" noChangeArrowheads="1"/>
          </p:cNvPicPr>
          <p:nvPr/>
        </p:nvPicPr>
        <p:blipFill>
          <a:blip r:embed="rId3" cstate="print"/>
          <a:srcRect/>
          <a:stretch>
            <a:fillRect/>
          </a:stretch>
        </p:blipFill>
        <p:spPr bwMode="auto">
          <a:xfrm>
            <a:off x="0" y="381000"/>
            <a:ext cx="9144000" cy="6096000"/>
          </a:xfrm>
          <a:prstGeom prst="rect">
            <a:avLst/>
          </a:prstGeom>
          <a:noFill/>
        </p:spPr>
      </p:pic>
      <p:sp>
        <p:nvSpPr>
          <p:cNvPr id="4099" name="Text Box 3"/>
          <p:cNvSpPr txBox="1">
            <a:spLocks noChangeArrowheads="1"/>
          </p:cNvSpPr>
          <p:nvPr/>
        </p:nvSpPr>
        <p:spPr bwMode="auto">
          <a:xfrm>
            <a:off x="8382000" y="381000"/>
            <a:ext cx="762000" cy="641350"/>
          </a:xfrm>
          <a:prstGeom prst="rect">
            <a:avLst/>
          </a:prstGeom>
          <a:noFill/>
          <a:ln w="9525">
            <a:noFill/>
            <a:miter lim="800000"/>
            <a:headEnd/>
            <a:tailEnd/>
          </a:ln>
          <a:effectLst/>
        </p:spPr>
        <p:txBody>
          <a:bodyPr>
            <a:spAutoFit/>
          </a:bodyPr>
          <a:lstStyle/>
          <a:p>
            <a:pPr algn="ctr">
              <a:spcBef>
                <a:spcPct val="50000"/>
              </a:spcBef>
            </a:pPr>
            <a:r>
              <a:rPr lang="en-US" sz="3600">
                <a:latin typeface="Arial Black" pitchFamily="34" charset="0"/>
              </a:rPr>
              <a:t>2</a:t>
            </a:r>
          </a:p>
        </p:txBody>
      </p:sp>
      <p:sp>
        <p:nvSpPr>
          <p:cNvPr id="4" name="TextBox 3"/>
          <p:cNvSpPr txBox="1"/>
          <p:nvPr/>
        </p:nvSpPr>
        <p:spPr>
          <a:xfrm>
            <a:off x="2133600" y="1219200"/>
            <a:ext cx="4495800" cy="369332"/>
          </a:xfrm>
          <a:prstGeom prst="rect">
            <a:avLst/>
          </a:prstGeom>
          <a:noFill/>
        </p:spPr>
        <p:txBody>
          <a:bodyPr wrap="square" rtlCol="0">
            <a:spAutoFit/>
          </a:bodyPr>
          <a:lstStyle/>
          <a:p>
            <a:r>
              <a:rPr lang="en-US" dirty="0" err="1" smtClean="0"/>
              <a:t>Uniserial</a:t>
            </a:r>
            <a:r>
              <a:rPr lang="en-US" dirty="0" smtClean="0"/>
              <a:t> or ladder-like medulla in cat hair</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1003</Words>
  <Application>Microsoft Office PowerPoint</Application>
  <PresentationFormat>On-screen Show (4:3)</PresentationFormat>
  <Paragraphs>99</Paragraphs>
  <Slides>24</Slides>
  <Notes>16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Hair Analysis</vt:lpstr>
      <vt:lpstr>Uses</vt:lpstr>
      <vt:lpstr>Parts of the Hair</vt:lpstr>
      <vt:lpstr>Types of Hair</vt:lpstr>
      <vt:lpstr>Hair growth</vt:lpstr>
      <vt:lpstr>Hair color</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SASD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Hair Analysis</dc:title>
  <dc:creator>SASD User</dc:creator>
  <cp:lastModifiedBy>Chris</cp:lastModifiedBy>
  <cp:revision>17</cp:revision>
  <dcterms:created xsi:type="dcterms:W3CDTF">2012-05-09T14:30:35Z</dcterms:created>
  <dcterms:modified xsi:type="dcterms:W3CDTF">2013-04-30T00:43:57Z</dcterms:modified>
</cp:coreProperties>
</file>